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1" r:id="rId21"/>
    <p:sldId id="282" r:id="rId22"/>
    <p:sldId id="283" r:id="rId23"/>
    <p:sldId id="284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6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8CB15-8A2D-4B1B-A782-E29391D19B89}" type="datetimeFigureOut">
              <a:rPr lang="zh-CN" altLang="en-US" smtClean="0"/>
              <a:t>2018/10/19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90CB7-C72D-417E-AEC5-193E48DAE6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714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</a:t>
            </a:r>
            <a:r>
              <a:rPr lang="zh-CN" altLang="en-US" dirty="0"/>
              <a:t>是样本的集合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90CB7-C72D-417E-AEC5-193E48DAE67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912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EAF5-C5C5-4BA3-9037-0F0C53ECD49A}" type="datetimeFigureOut">
              <a:rPr lang="zh-CN" altLang="en-US" smtClean="0"/>
              <a:t>2018/10/19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DF63-3FA5-4C04-9974-620652D819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17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EAF5-C5C5-4BA3-9037-0F0C53ECD49A}" type="datetimeFigureOut">
              <a:rPr lang="zh-CN" altLang="en-US" smtClean="0"/>
              <a:t>2018/10/19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DF63-3FA5-4C04-9974-620652D819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96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EAF5-C5C5-4BA3-9037-0F0C53ECD49A}" type="datetimeFigureOut">
              <a:rPr lang="zh-CN" altLang="en-US" smtClean="0"/>
              <a:t>2018/10/19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DF63-3FA5-4C04-9974-620652D819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48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EAF5-C5C5-4BA3-9037-0F0C53ECD49A}" type="datetimeFigureOut">
              <a:rPr lang="zh-CN" altLang="en-US" smtClean="0"/>
              <a:t>2018/10/19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DF63-3FA5-4C04-9974-620652D819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212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EAF5-C5C5-4BA3-9037-0F0C53ECD49A}" type="datetimeFigureOut">
              <a:rPr lang="zh-CN" altLang="en-US" smtClean="0"/>
              <a:t>2018/10/19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DF63-3FA5-4C04-9974-620652D819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88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EAF5-C5C5-4BA3-9037-0F0C53ECD49A}" type="datetimeFigureOut">
              <a:rPr lang="zh-CN" altLang="en-US" smtClean="0"/>
              <a:t>2018/10/19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DF63-3FA5-4C04-9974-620652D819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959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EAF5-C5C5-4BA3-9037-0F0C53ECD49A}" type="datetimeFigureOut">
              <a:rPr lang="zh-CN" altLang="en-US" smtClean="0"/>
              <a:t>2018/10/19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DF63-3FA5-4C04-9974-620652D819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55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EAF5-C5C5-4BA3-9037-0F0C53ECD49A}" type="datetimeFigureOut">
              <a:rPr lang="zh-CN" altLang="en-US" smtClean="0"/>
              <a:t>2018/10/19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DF63-3FA5-4C04-9974-620652D819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43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EAF5-C5C5-4BA3-9037-0F0C53ECD49A}" type="datetimeFigureOut">
              <a:rPr lang="zh-CN" altLang="en-US" smtClean="0"/>
              <a:t>2018/10/19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DF63-3FA5-4C04-9974-620652D819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803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EAF5-C5C5-4BA3-9037-0F0C53ECD49A}" type="datetimeFigureOut">
              <a:rPr lang="zh-CN" altLang="en-US" smtClean="0"/>
              <a:t>2018/10/19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DF63-3FA5-4C04-9974-620652D819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27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EAF5-C5C5-4BA3-9037-0F0C53ECD49A}" type="datetimeFigureOut">
              <a:rPr lang="zh-CN" altLang="en-US" smtClean="0"/>
              <a:t>2018/10/19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DF63-3FA5-4C04-9974-620652D819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86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DEAF5-C5C5-4BA3-9037-0F0C53ECD49A}" type="datetimeFigureOut">
              <a:rPr lang="zh-CN" altLang="en-US" smtClean="0"/>
              <a:t>2018/10/19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2DF63-3FA5-4C04-9974-620652D819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92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5F3115-CA94-48BB-9455-5D5018EF32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 err="1"/>
              <a:t>XGBoost</a:t>
            </a:r>
            <a:r>
              <a:rPr lang="en-US" altLang="zh-CN" b="1" dirty="0"/>
              <a:t>: A Scalable Tree Boosting System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BE2A33-BBBE-4256-9831-F3B20156DB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Tianqi</a:t>
            </a:r>
            <a:r>
              <a:rPr lang="en-US" altLang="zh-CN" dirty="0"/>
              <a:t> Chen  Carlos </a:t>
            </a:r>
            <a:r>
              <a:rPr lang="en-US" altLang="zh-CN" dirty="0" err="1"/>
              <a:t>Guestrin</a:t>
            </a:r>
            <a:endParaRPr lang="en-US" altLang="zh-CN" dirty="0"/>
          </a:p>
          <a:p>
            <a:r>
              <a:rPr lang="en-US" altLang="zh-CN" dirty="0"/>
              <a:t>University of Washington</a:t>
            </a:r>
          </a:p>
          <a:p>
            <a:r>
              <a:rPr lang="zh-CN" altLang="en-US" dirty="0"/>
              <a:t>闫晓芳 </a:t>
            </a:r>
            <a:r>
              <a:rPr lang="en-US" altLang="zh-CN" dirty="0"/>
              <a:t>10.20</a:t>
            </a:r>
          </a:p>
        </p:txBody>
      </p:sp>
    </p:spTree>
    <p:extLst>
      <p:ext uri="{BB962C8B-B14F-4D97-AF65-F5344CB8AC3E}">
        <p14:creationId xmlns:p14="http://schemas.microsoft.com/office/powerpoint/2010/main" val="3486956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EEC78D-80E0-4E99-AB80-8F852191A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So How do we Learn?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BF0CA1-BB4B-4625-80F0-6A382A9CF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Objective:</a:t>
            </a:r>
          </a:p>
          <a:p>
            <a:r>
              <a:rPr lang="en-US" altLang="zh-CN" sz="2400" dirty="0"/>
              <a:t>We can not use methods such as SGD, to find f (since they are trees, instead of just numerical vectors)</a:t>
            </a:r>
          </a:p>
          <a:p>
            <a:r>
              <a:rPr lang="en-US" altLang="zh-CN" sz="2400" dirty="0"/>
              <a:t>Solution: </a:t>
            </a:r>
            <a:r>
              <a:rPr lang="en-US" altLang="zh-CN" sz="2400" b="1" dirty="0"/>
              <a:t>Additive Training (Boosting)</a:t>
            </a:r>
          </a:p>
          <a:p>
            <a:pPr marL="0" indent="0">
              <a:buNone/>
            </a:pPr>
            <a:r>
              <a:rPr lang="en-US" altLang="zh-CN" sz="2000" b="1" dirty="0"/>
              <a:t>  ▪</a:t>
            </a:r>
            <a:r>
              <a:rPr lang="en-US" altLang="zh-CN" sz="2000" dirty="0"/>
              <a:t>Start from constant prediction, add a new function each time</a:t>
            </a:r>
          </a:p>
          <a:p>
            <a:endParaRPr lang="zh-CN" altLang="en-US" sz="2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EE01C6B-4BBD-4A85-BADF-CCFA9A709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238" y="1862906"/>
            <a:ext cx="3146537" cy="3278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BBE7253-2CE4-4CB8-BFA3-C7FF8F89A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091354"/>
            <a:ext cx="7706458" cy="192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63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C2D843-3448-4C99-92AC-B5B41BDDC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Additive Training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12E3EE-AE91-4409-8748-7C69DC2C1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How do we decide which f to add?</a:t>
            </a:r>
          </a:p>
          <a:p>
            <a:r>
              <a:rPr lang="en-US" altLang="zh-CN" sz="2000" dirty="0"/>
              <a:t>▪Optimize the objective!!</a:t>
            </a:r>
          </a:p>
          <a:p>
            <a:r>
              <a:rPr lang="en-US" altLang="zh-CN" sz="2400" dirty="0"/>
              <a:t>The prediction at round t is</a:t>
            </a:r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400" dirty="0"/>
              <a:t>Consider square loss</a:t>
            </a:r>
          </a:p>
          <a:p>
            <a:endParaRPr lang="zh-CN" altLang="en-US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D94B3B8-E11B-4F65-B989-06CE846A4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0" y="2838450"/>
            <a:ext cx="2143125" cy="33505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EB8A76D-DE34-4553-A7AB-2E1BB8094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76" y="3308442"/>
            <a:ext cx="5780124" cy="107305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895EF28-5121-4404-8DEB-ABBDF1956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08" y="5231513"/>
            <a:ext cx="6494585" cy="134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08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70EF03-3839-4904-B023-0C85406F5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Taylor Expansion Approximation of Loss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0FFAA8-60FE-4466-A764-3A3ABE81B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Goal</a:t>
            </a:r>
          </a:p>
          <a:p>
            <a:r>
              <a:rPr lang="en-US" altLang="zh-CN" dirty="0"/>
              <a:t>Take Taylor expansion of the objective</a:t>
            </a:r>
          </a:p>
          <a:p>
            <a:pPr marL="0" indent="0">
              <a:buNone/>
            </a:pPr>
            <a:r>
              <a:rPr lang="en-US" altLang="zh-CN" dirty="0"/>
              <a:t>    ▪ Recall </a:t>
            </a:r>
          </a:p>
          <a:p>
            <a:pPr marL="0" indent="0">
              <a:buNone/>
            </a:pPr>
            <a:r>
              <a:rPr lang="en-US" altLang="zh-CN" dirty="0"/>
              <a:t>    ▪Define</a:t>
            </a:r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1BFC8C9-5D78-46A3-B27A-FBD374F8A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877" y="1800224"/>
            <a:ext cx="6242537" cy="53297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6C1236F-6386-449A-BF9E-3B3C2DAD4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662" y="2889739"/>
            <a:ext cx="5884985" cy="31682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4BF2A13-5E48-4CF2-A4D2-02BCE49AA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662" y="3398346"/>
            <a:ext cx="6295292" cy="41604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080FF25-5CD5-48D9-A66D-7AA7EC5BEA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507" y="3941147"/>
            <a:ext cx="7115908" cy="537068"/>
          </a:xfrm>
          <a:prstGeom prst="rect">
            <a:avLst/>
          </a:prstGeom>
        </p:spPr>
      </p:pic>
      <p:sp>
        <p:nvSpPr>
          <p:cNvPr id="8" name="箭头: 右弧形 7">
            <a:extLst>
              <a:ext uri="{FF2B5EF4-FFF2-40B4-BE49-F238E27FC236}">
                <a16:creationId xmlns:a16="http://schemas.microsoft.com/office/drawing/2014/main" id="{E3C437F6-50F6-4736-8CD9-C5010EB23E1F}"/>
              </a:ext>
            </a:extLst>
          </p:cNvPr>
          <p:cNvSpPr/>
          <p:nvPr/>
        </p:nvSpPr>
        <p:spPr>
          <a:xfrm>
            <a:off x="8100647" y="2016369"/>
            <a:ext cx="889488" cy="246184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D0CEBC8-79E4-4909-BFFC-0DC3BEC94D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624" y="4631115"/>
            <a:ext cx="3774142" cy="42497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4DEE60E-3813-4E77-98AD-BC56254CC3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1624" y="5208994"/>
            <a:ext cx="3612776" cy="4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43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76A7CE-40A9-4A13-86F5-98C36C0A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New Goal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7F5E772-C5A5-42D4-AE43-7D80A498B1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400" dirty="0"/>
                  <a:t>Objective, with constants removed</a:t>
                </a:r>
              </a:p>
              <a:p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   ▪ where</a:t>
                </a:r>
              </a:p>
              <a:p>
                <a:r>
                  <a:rPr lang="en-US" altLang="zh-CN" sz="2400" dirty="0"/>
                  <a:t>Why spending s much efforts to derive the objective, why not just grow trees …</a:t>
                </a:r>
              </a:p>
              <a:p>
                <a:pPr marL="0" indent="0">
                  <a:buNone/>
                </a:pPr>
                <a:r>
                  <a:rPr lang="en-US" altLang="zh-CN" sz="2000" dirty="0"/>
                  <a:t>   ▪Theoretical benefit: know what we are learning, convergence</a:t>
                </a:r>
              </a:p>
              <a:p>
                <a:pPr marL="0" indent="0">
                  <a:buNone/>
                </a:pPr>
                <a:r>
                  <a:rPr lang="en-US" altLang="zh-CN" sz="2000" dirty="0"/>
                  <a:t>   ▪</a:t>
                </a:r>
                <a:r>
                  <a:rPr lang="en-US" altLang="zh-CN" sz="2000" b="1" dirty="0"/>
                  <a:t>Engineering </a:t>
                </a:r>
                <a:r>
                  <a:rPr lang="en-US" altLang="zh-CN" sz="2000" dirty="0"/>
                  <a:t>benefit, recall the elements of supervised learning</a:t>
                </a:r>
              </a:p>
              <a:p>
                <a:pPr marL="0" indent="0">
                  <a:buNone/>
                </a:pPr>
                <a:r>
                  <a:rPr lang="en-US" altLang="zh-CN" sz="2000" dirty="0"/>
                  <a:t>     ▫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/>
                  <a:t> </a:t>
                </a:r>
                <a:r>
                  <a:rPr lang="en-US" altLang="zh-CN" sz="1800" dirty="0"/>
                  <a:t>and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800" dirty="0"/>
                  <a:t>comes from definition of loss function</a:t>
                </a:r>
              </a:p>
              <a:p>
                <a:pPr marL="0" indent="0">
                  <a:buNone/>
                </a:pPr>
                <a:r>
                  <a:rPr lang="en-US" altLang="zh-CN" sz="1800" dirty="0"/>
                  <a:t>     ▫ The learning of function only depend on the objective via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800" dirty="0"/>
                  <a:t> </a:t>
                </a:r>
                <a:r>
                  <a:rPr lang="en-US" altLang="zh-CN" sz="1600" dirty="0"/>
                  <a:t>and</a:t>
                </a:r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1800" dirty="0"/>
              </a:p>
              <a:p>
                <a:endParaRPr lang="en-US" altLang="zh-CN" sz="1800" dirty="0"/>
              </a:p>
              <a:p>
                <a:endParaRPr lang="en-US" altLang="zh-CN" sz="18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7F5E772-C5A5-42D4-AE43-7D80A498B1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1E7FFB9B-79AD-4F71-A733-671D9DBB2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465" y="2406282"/>
            <a:ext cx="5666642" cy="41030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77C6978-3071-4F92-A35C-1041FB206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189" y="2895718"/>
            <a:ext cx="4332411" cy="31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92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14ABC6-D8D4-4EBA-A2C3-05AD21921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Refine the definition of tree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C283BA-772B-493B-80B2-C348D1175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We define tree by a vector of scores in </a:t>
            </a:r>
            <a:r>
              <a:rPr lang="en-US" altLang="zh-CN" sz="2400" dirty="0" err="1"/>
              <a:t>leafs</a:t>
            </a:r>
            <a:r>
              <a:rPr lang="en-US" altLang="zh-CN" sz="2400" dirty="0"/>
              <a:t>, and a leaf index mapping function that maps an instance to a leaf</a:t>
            </a:r>
            <a:endParaRPr lang="zh-CN" altLang="en-US" sz="2400" dirty="0"/>
          </a:p>
        </p:txBody>
      </p:sp>
      <p:pic>
        <p:nvPicPr>
          <p:cNvPr id="5" name="图片 4" descr="图片包含 文字&#10;&#10;已生成极高可信度的说明">
            <a:extLst>
              <a:ext uri="{FF2B5EF4-FFF2-40B4-BE49-F238E27FC236}">
                <a16:creationId xmlns:a16="http://schemas.microsoft.com/office/drawing/2014/main" id="{15CD7D01-108A-41D4-A8C4-280B7614F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666342"/>
            <a:ext cx="7620000" cy="364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92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7452B3-D3E8-4C47-B6C2-E5EB15D0A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Define Complexity of a Tree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EFE2CD-3A2F-43A9-87BE-A0DD7B16A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Define complexity as</a:t>
            </a:r>
            <a:endParaRPr lang="zh-CN" altLang="en-US" dirty="0"/>
          </a:p>
        </p:txBody>
      </p:sp>
      <p:pic>
        <p:nvPicPr>
          <p:cNvPr id="5" name="图片 4" descr="图片包含 文字, 地图&#10;&#10;已生成极高可信度的说明">
            <a:extLst>
              <a:ext uri="{FF2B5EF4-FFF2-40B4-BE49-F238E27FC236}">
                <a16:creationId xmlns:a16="http://schemas.microsoft.com/office/drawing/2014/main" id="{7ECDDA8D-74DB-41FA-8938-DCDDA8A6C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7" y="2286000"/>
            <a:ext cx="7491046" cy="380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60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935A3F-C5C8-4B7E-9F48-011C1ADA6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Revisit the Objectives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BF7020-65A1-4DBD-B529-C06CE0E04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Define the instance set in leaf j as</a:t>
            </a:r>
          </a:p>
          <a:p>
            <a:r>
              <a:rPr lang="en-US" altLang="zh-CN" dirty="0"/>
              <a:t>Regroup the objective by each leaf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This is sum of T independent quadratic functions 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6AC3C44-1539-49DA-A855-B30FB9886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016" y="1992923"/>
            <a:ext cx="2881399" cy="2991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B605E7B-29D2-4A06-B1A8-3DF486DE0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434" y="2974115"/>
            <a:ext cx="5851281" cy="126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40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F55E4A-186E-4794-A9D0-C3D9DBD08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The Structure Score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135325-029B-4AE3-BF28-EAC61027A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Two facts about single variable quadratic function</a:t>
            </a:r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Let us define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1C62D05-A7C8-48B4-A408-84499ABBE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367" y="2356232"/>
            <a:ext cx="3864908" cy="36659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C9B9615-3C16-49E6-A7C6-3F2826AF5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954" y="2787720"/>
            <a:ext cx="3367272" cy="42058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C54791A-4B7A-493A-8DB1-138B445E3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884" y="3456648"/>
            <a:ext cx="1488141" cy="3343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0F270CB-230F-4CE8-9239-46F32E5538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456648"/>
            <a:ext cx="1710105" cy="33430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264D49D-F62C-4D29-89BB-C5A6489ECB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8643" y="4070867"/>
            <a:ext cx="4898738" cy="77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73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AF1AF9-4BBD-40EC-AC3B-4E3BA50DB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Continue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322A46-DFA9-4AC0-97B0-DEE91A25B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Assume the structure of tree ( q(x) ) is fixed, the optimal weight in each leaf, and the resulting objective value are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5" name="图片 4" descr="图片包含 物体&#10;&#10;已生成高可信度的说明">
            <a:extLst>
              <a:ext uri="{FF2B5EF4-FFF2-40B4-BE49-F238E27FC236}">
                <a16:creationId xmlns:a16="http://schemas.microsoft.com/office/drawing/2014/main" id="{6560E101-B54A-4B27-B70B-FD99EE3E7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3296202"/>
            <a:ext cx="5505450" cy="101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97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54115D-C0C9-406E-A66A-3FA8FB498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Greedy Learning of the Tree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3D3FD9-A668-4355-B335-317F3BF99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 practice, we grow the tree greedily</a:t>
            </a:r>
          </a:p>
          <a:p>
            <a:r>
              <a:rPr lang="en-US" altLang="zh-CN" sz="2400" dirty="0"/>
              <a:t> ▪ Start from tree with depth 0</a:t>
            </a:r>
          </a:p>
          <a:p>
            <a:r>
              <a:rPr lang="en-US" altLang="zh-CN" sz="2400" dirty="0"/>
              <a:t> ▪For each leaf node of the tree, try to add a split. The change of objective after adding the split is</a:t>
            </a:r>
          </a:p>
          <a:p>
            <a:endParaRPr lang="zh-CN" altLang="en-US" sz="2400" dirty="0"/>
          </a:p>
        </p:txBody>
      </p:sp>
      <p:pic>
        <p:nvPicPr>
          <p:cNvPr id="5" name="图片 4" descr="图片包含 物体&#10;&#10;已生成极高可信度的说明">
            <a:extLst>
              <a:ext uri="{FF2B5EF4-FFF2-40B4-BE49-F238E27FC236}">
                <a16:creationId xmlns:a16="http://schemas.microsoft.com/office/drawing/2014/main" id="{0B6C3FA2-C539-4AD2-91F1-D13A99F8B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813301"/>
            <a:ext cx="6191077" cy="1325563"/>
          </a:xfrm>
          <a:prstGeom prst="rect">
            <a:avLst/>
          </a:prstGeom>
        </p:spPr>
      </p:pic>
      <p:pic>
        <p:nvPicPr>
          <p:cNvPr id="7" name="图片 6" descr="图片包含 瓶子, 黑色&#10;&#10;已生成高可信度的说明">
            <a:extLst>
              <a:ext uri="{FF2B5EF4-FFF2-40B4-BE49-F238E27FC236}">
                <a16:creationId xmlns:a16="http://schemas.microsoft.com/office/drawing/2014/main" id="{CFAFD019-8242-4AAC-86E1-A3AF28DEA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225" y="3398291"/>
            <a:ext cx="2115668" cy="56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4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6C67F9-977C-45E5-8CF7-0F4BDDD7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zh-CN"/>
              <a:t>Background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78BB468-EB49-4FDE-8439-E33BC6AF17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b="1" dirty="0"/>
                  <a:t>Supervised Learning </a:t>
                </a:r>
                <a:endParaRPr lang="zh-CN" altLang="en-US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𝑅𝑑</m:t>
                    </m:r>
                    <m:r>
                      <a:rPr lang="en-US" altLang="zh-CN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 i-th training example </a:t>
                </a:r>
                <a:endParaRPr lang="zh-CN" altLang="en-US" dirty="0"/>
              </a:p>
              <a:p>
                <a:r>
                  <a:rPr lang="en-US" altLang="zh-CN" dirty="0"/>
                  <a:t>Model: how to make prediction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    </a:t>
                </a:r>
                <a:r>
                  <a:rPr lang="en-US" altLang="zh-CN" sz="2400" dirty="0"/>
                  <a:t>▪</a:t>
                </a:r>
                <a:r>
                  <a:rPr lang="en-US" altLang="zh-CN" dirty="0"/>
                  <a:t> </a:t>
                </a:r>
                <a:r>
                  <a:rPr lang="en-US" altLang="zh-CN" sz="2400" dirty="0"/>
                  <a:t>Linear model</a:t>
                </a:r>
                <a:r>
                  <a:rPr lang="en-US" altLang="zh-CN" dirty="0"/>
                  <a:t>: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  </a:t>
                </a:r>
                <a:r>
                  <a:rPr lang="en-US" altLang="zh-CN" sz="2400" dirty="0"/>
                  <a:t>▪  The prediction score can have different interpretations depending on the task </a:t>
                </a:r>
                <a:endParaRPr lang="zh-CN" altLang="en-US" sz="2400" dirty="0"/>
              </a:p>
              <a:p>
                <a:r>
                  <a:rPr lang="en-US" altLang="zh-CN" b="1" dirty="0"/>
                  <a:t>Parameters</a:t>
                </a:r>
                <a:r>
                  <a:rPr lang="en-US" altLang="zh-CN" dirty="0"/>
                  <a:t>: the things we need to learn from data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 </a:t>
                </a:r>
                <a:r>
                  <a:rPr lang="en-US" altLang="zh-CN" sz="2400" dirty="0"/>
                  <a:t>▪</a:t>
                </a:r>
                <a:r>
                  <a:rPr lang="en-US" altLang="zh-CN" dirty="0"/>
                  <a:t> </a:t>
                </a:r>
                <a:r>
                  <a:rPr lang="en-US" altLang="zh-CN" sz="2400" dirty="0"/>
                  <a:t>Linear model</a:t>
                </a:r>
                <a:r>
                  <a:rPr lang="en-US" altLang="zh-CN" dirty="0"/>
                  <a:t>:</a:t>
                </a:r>
                <a:endParaRPr lang="zh-CN" altLang="en-US" dirty="0"/>
              </a:p>
              <a:p>
                <a:endParaRPr lang="en-US" altLang="zh-CN" dirty="0"/>
              </a:p>
              <a:p>
                <a:endParaRPr lang="zh-CN" altLang="en-US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78BB468-EB49-4FDE-8439-E33BC6AF17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391" t="-2241" r="-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7DA1C56E-5250-45D6-9A8D-522930458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65" y="3527611"/>
            <a:ext cx="1602441" cy="36307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3ECB4BD-C69F-46B7-9116-E329BA202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465" y="5454905"/>
            <a:ext cx="1952064" cy="27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4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37EAF6-0A19-4403-8692-BAD0A0FC4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Exact Split Finding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FE54A2-5181-4434-9274-779AFCCEC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Sort the data according to feature values and visit the data in sorted</a:t>
            </a:r>
            <a:endParaRPr lang="zh-CN" altLang="en-US" dirty="0"/>
          </a:p>
        </p:txBody>
      </p:sp>
      <p:pic>
        <p:nvPicPr>
          <p:cNvPr id="5" name="图片 4" descr="图片包含 屏幕截图&#10;&#10;已生成极高可信度的说明">
            <a:extLst>
              <a:ext uri="{FF2B5EF4-FFF2-40B4-BE49-F238E27FC236}">
                <a16:creationId xmlns:a16="http://schemas.microsoft.com/office/drawing/2014/main" id="{856F94A6-9BBC-4EEF-8034-5153F7C0D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595" y="2695575"/>
            <a:ext cx="4410074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19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B15E6C-1458-4101-83A1-78821AB9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Approximate Split Finding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C5688D-C0A4-4C27-83E4-403E2388B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Candidate splitting points according to percentiles of feature distribution</a:t>
            </a:r>
            <a:endParaRPr lang="zh-CN" altLang="en-US" dirty="0"/>
          </a:p>
        </p:txBody>
      </p:sp>
      <p:pic>
        <p:nvPicPr>
          <p:cNvPr id="7" name="图片 6" descr="图片包含 文字&#10;&#10;已生成高可信度的说明">
            <a:extLst>
              <a:ext uri="{FF2B5EF4-FFF2-40B4-BE49-F238E27FC236}">
                <a16:creationId xmlns:a16="http://schemas.microsoft.com/office/drawing/2014/main" id="{BDD009B8-2D16-4D56-8477-F3A51542A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64" y="2791558"/>
            <a:ext cx="538162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03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D7865-3E22-47B2-B221-56E0046D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Candidate split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DB516A-103F-479B-9EF9-3E081BEBA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multi-set:</a:t>
            </a:r>
          </a:p>
          <a:p>
            <a:r>
              <a:rPr lang="en-US" altLang="zh-CN" dirty="0"/>
              <a:t>Rank function:</a:t>
            </a:r>
          </a:p>
          <a:p>
            <a:endParaRPr lang="en-US" altLang="zh-CN" dirty="0"/>
          </a:p>
          <a:p>
            <a:r>
              <a:rPr lang="en-US" altLang="zh-CN" dirty="0"/>
              <a:t>candidate split points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36E0C79-70B4-4CBC-85C7-9433773F4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523" y="1881889"/>
            <a:ext cx="4324954" cy="342948"/>
          </a:xfrm>
          <a:prstGeom prst="rect">
            <a:avLst/>
          </a:prstGeom>
        </p:spPr>
      </p:pic>
      <p:pic>
        <p:nvPicPr>
          <p:cNvPr id="11" name="图片 10" descr="图片包含 物体&#10;&#10;已生成高可信度的说明">
            <a:extLst>
              <a:ext uri="{FF2B5EF4-FFF2-40B4-BE49-F238E27FC236}">
                <a16:creationId xmlns:a16="http://schemas.microsoft.com/office/drawing/2014/main" id="{B22A9AD1-DA2B-4407-A2E2-C0353B9AA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060" y="2841155"/>
            <a:ext cx="4096322" cy="55252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2FD1DBA-109F-4306-89CF-3294EB02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127" y="3928653"/>
            <a:ext cx="6601746" cy="51442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3C32663-D645-468C-9FD2-604D946C18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02" y="3421404"/>
            <a:ext cx="1943371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18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24C250-300D-44D5-9B80-B4BB79B3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335" y="168675"/>
            <a:ext cx="3506679" cy="1320553"/>
          </a:xfrm>
        </p:spPr>
        <p:txBody>
          <a:bodyPr>
            <a:noAutofit/>
          </a:bodyPr>
          <a:lstStyle/>
          <a:p>
            <a:r>
              <a:rPr lang="en-US" altLang="zh-CN" sz="4000" dirty="0"/>
              <a:t>Sparsity-aware Split Finding</a:t>
            </a:r>
            <a:endParaRPr lang="zh-CN" altLang="en-US" sz="4000" dirty="0"/>
          </a:p>
        </p:txBody>
      </p:sp>
      <p:sp>
        <p:nvSpPr>
          <p:cNvPr id="6" name="图片占位符 5">
            <a:extLst>
              <a:ext uri="{FF2B5EF4-FFF2-40B4-BE49-F238E27FC236}">
                <a16:creationId xmlns:a16="http://schemas.microsoft.com/office/drawing/2014/main" id="{6E59D7AE-A9E0-4A26-B786-3B3391905B3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26C024-64F4-43D6-9436-A95E64D92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CN" sz="2400" dirty="0"/>
              <a:t>Method : add a default direction in each tree node</a:t>
            </a:r>
          </a:p>
          <a:p>
            <a:endParaRPr lang="zh-CN" altLang="en-US" dirty="0"/>
          </a:p>
        </p:txBody>
      </p:sp>
      <p:pic>
        <p:nvPicPr>
          <p:cNvPr id="5" name="图片 4" descr="图片包含 文字&#10;&#10;已生成极高可信度的说明">
            <a:extLst>
              <a:ext uri="{FF2B5EF4-FFF2-40B4-BE49-F238E27FC236}">
                <a16:creationId xmlns:a16="http://schemas.microsoft.com/office/drawing/2014/main" id="{FDC993AA-3630-43A7-AE3E-621D539DB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009" y="987426"/>
            <a:ext cx="4629150" cy="540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03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F77BC6-CBFA-4F58-B840-2A69E6CF4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Efficient Finding of the Best Split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86F731C-8FAB-4C7E-95DB-22D76B7EA8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CN" sz="2400" dirty="0"/>
                  <a:t>What is the gain of a split rule               ? </a:t>
                </a:r>
                <a:r>
                  <a:rPr lang="en-US" altLang="zh-CN" dirty="0"/>
                  <a:t>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is age</a:t>
                </a:r>
                <a:r>
                  <a:rPr lang="en-US" altLang="zh-CN" sz="2400" dirty="0"/>
                  <a:t> </a:t>
                </a:r>
              </a:p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r>
                  <a:rPr lang="en-US" altLang="zh-CN" sz="2400" dirty="0"/>
                  <a:t>All we need is sum of g and h in each side, and calculate</a:t>
                </a:r>
              </a:p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r>
                  <a:rPr lang="en-US" altLang="zh-CN" sz="2400" dirty="0"/>
                  <a:t>Left to right linear scan over sorted instance is enough to decide the best split along the feature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86F731C-8FAB-4C7E-95DB-22D76B7EA8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50" t="-2801" b="-4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183A9EE9-FB40-4DB6-8AE0-6A9E84468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669" y="1941268"/>
            <a:ext cx="860548" cy="26190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CC00585-D247-4656-A5C7-50B722DE61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28" y="2203174"/>
            <a:ext cx="5523558" cy="199293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A4106B4-A09B-4CC1-8DA2-83FD0B2BF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1907" y="4747921"/>
            <a:ext cx="3828318" cy="44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26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18BFF7-4C27-4819-9A23-5C4AEF185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Summary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59909E-381F-4952-AE46-3BBA1C0F2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separation between model, objective, parameters can be helpful for us to understand and customize learning models</a:t>
            </a:r>
          </a:p>
          <a:p>
            <a:endParaRPr lang="en-US" altLang="zh-CN" dirty="0"/>
          </a:p>
          <a:p>
            <a:r>
              <a:rPr lang="en-US" altLang="zh-CN" dirty="0"/>
              <a:t>The bias-variance trade-off applies everywhere, including learning in functional space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9F7FC7A-E154-445C-B925-BF7E5D79B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543" y="4613853"/>
            <a:ext cx="2678723" cy="30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24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1428A2-B16B-4180-9E4B-659544401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Reference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33E32E-C5BB-411E-9742-F58F7D787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Greedy function approximation a gradient boosting machine. </a:t>
            </a:r>
            <a:r>
              <a:rPr lang="en-US" altLang="zh-CN" sz="2400" i="1" dirty="0"/>
              <a:t>J.H. Friedman</a:t>
            </a:r>
          </a:p>
          <a:p>
            <a:r>
              <a:rPr lang="en-US" altLang="zh-CN" sz="2400" i="1" dirty="0"/>
              <a:t>Stochastic Gradient Boosting. J.H. Friedman</a:t>
            </a:r>
          </a:p>
          <a:p>
            <a:r>
              <a:rPr lang="en-US" altLang="zh-CN" sz="2400" i="1" dirty="0"/>
              <a:t>Elements of Statistical Learning. T. Hastie, R. </a:t>
            </a:r>
            <a:r>
              <a:rPr lang="en-US" altLang="zh-CN" sz="2400" i="1" dirty="0" err="1"/>
              <a:t>Tibshirani</a:t>
            </a:r>
            <a:r>
              <a:rPr lang="en-US" altLang="zh-CN" sz="2400" i="1" dirty="0"/>
              <a:t> and J.H. Friedman</a:t>
            </a:r>
          </a:p>
          <a:p>
            <a:r>
              <a:rPr lang="en-US" altLang="zh-CN" sz="2400" dirty="0"/>
              <a:t>Additive logistic regression a statistical view of boosting. </a:t>
            </a:r>
            <a:r>
              <a:rPr lang="en-US" altLang="zh-CN" sz="2400" i="1" dirty="0"/>
              <a:t>J.H. Friedman T. Hastie R. </a:t>
            </a:r>
            <a:r>
              <a:rPr lang="en-US" altLang="zh-CN" sz="2400" i="1" dirty="0" err="1"/>
              <a:t>Tibshirani</a:t>
            </a:r>
            <a:endParaRPr lang="en-US" altLang="zh-CN" sz="2400" i="1" dirty="0"/>
          </a:p>
          <a:p>
            <a:r>
              <a:rPr lang="en-US" altLang="zh-CN" sz="2400" dirty="0"/>
              <a:t>Learning Nonlinear Functions Using Regularized Greedy Forest</a:t>
            </a:r>
            <a:r>
              <a:rPr lang="en-US" altLang="zh-CN" sz="2400" i="1" dirty="0"/>
              <a:t>. R. Johnson and T. Zhang</a:t>
            </a:r>
          </a:p>
          <a:p>
            <a:r>
              <a:rPr lang="en-US" altLang="zh-CN" sz="2400" dirty="0"/>
              <a:t> Introduction to Boosted Trees, </a:t>
            </a:r>
            <a:r>
              <a:rPr lang="en-US" altLang="zh-CN" sz="2400" dirty="0" err="1"/>
              <a:t>Tianqi</a:t>
            </a:r>
            <a:r>
              <a:rPr lang="en-US" altLang="zh-CN" sz="2400"/>
              <a:t> Chen</a:t>
            </a:r>
            <a:endParaRPr lang="en-US" altLang="zh-CN" sz="2400" i="1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5712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DEF48D-5120-483B-926E-49A4ADCB3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Objective Function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831008-E14E-4F54-B712-8451B697A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Objective function that is everywhere</a:t>
            </a:r>
          </a:p>
          <a:p>
            <a:endParaRPr lang="en-US" altLang="zh-CN" dirty="0"/>
          </a:p>
          <a:p>
            <a:r>
              <a:rPr lang="en-US" altLang="zh-CN" dirty="0"/>
              <a:t>Loss on training data: </a:t>
            </a:r>
          </a:p>
          <a:p>
            <a:pPr marL="0" indent="0">
              <a:buNone/>
            </a:pPr>
            <a:r>
              <a:rPr lang="en-US" altLang="zh-CN" dirty="0"/>
              <a:t>   </a:t>
            </a:r>
            <a:r>
              <a:rPr lang="en-US" altLang="zh-CN" sz="2000" dirty="0"/>
              <a:t>▪ Square loss:</a:t>
            </a:r>
          </a:p>
          <a:p>
            <a:pPr marL="0" indent="0">
              <a:buNone/>
            </a:pPr>
            <a:r>
              <a:rPr lang="en-US" altLang="zh-CN" sz="2000" dirty="0"/>
              <a:t>    ▪ Logistic loss:</a:t>
            </a:r>
          </a:p>
          <a:p>
            <a:r>
              <a:rPr lang="en-US" altLang="zh-CN" dirty="0"/>
              <a:t>Regularization: how complicated the model is?</a:t>
            </a:r>
          </a:p>
          <a:p>
            <a:pPr marL="0" indent="0">
              <a:buNone/>
            </a:pPr>
            <a:r>
              <a:rPr lang="zh-CN" altLang="en-US" sz="2000" dirty="0"/>
              <a:t>   ▪ </a:t>
            </a:r>
            <a:r>
              <a:rPr lang="en-US" altLang="zh-CN" sz="2000" dirty="0"/>
              <a:t>L2 norm: </a:t>
            </a:r>
          </a:p>
          <a:p>
            <a:pPr marL="0" indent="0">
              <a:buNone/>
            </a:pPr>
            <a:r>
              <a:rPr lang="en-US" altLang="zh-CN" sz="2000" dirty="0"/>
              <a:t>   ▪ L1 norm (lasso):</a:t>
            </a:r>
            <a:endParaRPr lang="zh-CN" altLang="en-US" sz="2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8E9FE7D-0A16-49CD-B673-D5856F608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806" y="2438400"/>
            <a:ext cx="2625969" cy="29583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FADCE39-970B-4DC2-9C43-084422761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781" y="2940565"/>
            <a:ext cx="2185988" cy="3143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E787370-97FF-4807-994B-6F894C197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177" y="3462058"/>
            <a:ext cx="2625969" cy="28210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2E48E8-93C7-4C0E-B02E-0A324F389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7177" y="3895138"/>
            <a:ext cx="3727938" cy="30737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5518222-A928-4F14-A32F-8C0524FDAD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3287" y="4804653"/>
            <a:ext cx="1640498" cy="3300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14489F4-0CB2-4B79-BE6F-112662A719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7409" y="5297218"/>
            <a:ext cx="1872762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03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EF50A7-0916-466B-BA0E-AB995EC6F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zh-CN" b="1" dirty="0"/>
              <a:t>Objective and Bias Variance Trade-off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BE8387-494F-47BA-BDA4-5245B3EB5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Why do we want to contain two component in the objective?</a:t>
            </a:r>
          </a:p>
          <a:p>
            <a:r>
              <a:rPr lang="en-US" altLang="zh-CN" dirty="0"/>
              <a:t>Optimizing training loss encourages </a:t>
            </a:r>
            <a:r>
              <a:rPr lang="en-US" altLang="zh-CN" b="1" dirty="0"/>
              <a:t>predictive </a:t>
            </a:r>
            <a:r>
              <a:rPr lang="en-US" altLang="zh-CN" dirty="0"/>
              <a:t>models</a:t>
            </a:r>
          </a:p>
          <a:p>
            <a:pPr marL="0" indent="0">
              <a:buNone/>
            </a:pPr>
            <a:r>
              <a:rPr lang="en-US" altLang="zh-CN" dirty="0"/>
              <a:t>    </a:t>
            </a:r>
            <a:r>
              <a:rPr lang="en-US" altLang="zh-CN" sz="2000" dirty="0"/>
              <a:t>▪ Fitting well in training data at least get you close to training data which is hopefully close to the underlying distribution</a:t>
            </a:r>
          </a:p>
          <a:p>
            <a:r>
              <a:rPr lang="en-US" altLang="zh-CN" dirty="0"/>
              <a:t>Optimizing regularization encourages </a:t>
            </a:r>
            <a:r>
              <a:rPr lang="en-US" altLang="zh-CN" b="1" dirty="0"/>
              <a:t>simple </a:t>
            </a:r>
            <a:r>
              <a:rPr lang="en-US" altLang="zh-CN" dirty="0"/>
              <a:t>models</a:t>
            </a:r>
          </a:p>
          <a:p>
            <a:pPr marL="0" indent="0">
              <a:buNone/>
            </a:pPr>
            <a:r>
              <a:rPr lang="en-US" altLang="zh-CN" sz="2000" dirty="0"/>
              <a:t>    ▪Simpler models tends to have smaller variance in future predictions, making prediction </a:t>
            </a:r>
            <a:r>
              <a:rPr lang="en-US" altLang="zh-CN" sz="2000" b="1" dirty="0"/>
              <a:t>stable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09684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6EF712-A69C-4B47-BD51-48F15A2DA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zh-CN" b="1" dirty="0"/>
              <a:t>Regression Tree (CART)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E0704A-6FF9-4C5C-9399-08F5259B4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altLang="zh-CN" dirty="0"/>
              <a:t>Regression tree</a:t>
            </a:r>
          </a:p>
          <a:p>
            <a:pPr marL="0" indent="0">
              <a:buNone/>
            </a:pPr>
            <a:r>
              <a:rPr lang="en-US" altLang="zh-CN" dirty="0"/>
              <a:t>  </a:t>
            </a:r>
            <a:r>
              <a:rPr lang="en-US" altLang="zh-CN" sz="2000" dirty="0"/>
              <a:t>▪ Decision rules same as in decision tree</a:t>
            </a:r>
          </a:p>
          <a:p>
            <a:pPr marL="0" indent="0">
              <a:buNone/>
            </a:pPr>
            <a:r>
              <a:rPr lang="en-US" altLang="zh-CN" sz="2000" dirty="0"/>
              <a:t>   ▪ Contains one score in each leaf value</a:t>
            </a:r>
          </a:p>
          <a:p>
            <a:pPr marL="0" indent="0">
              <a:buNone/>
            </a:pPr>
            <a:r>
              <a:rPr lang="en-US" altLang="zh-CN" sz="2000" dirty="0"/>
              <a:t>Input: age, gender, occupation, …Does the person like computer games</a:t>
            </a:r>
            <a:endParaRPr lang="zh-CN" altLang="en-US" sz="2000" dirty="0"/>
          </a:p>
        </p:txBody>
      </p:sp>
      <p:pic>
        <p:nvPicPr>
          <p:cNvPr id="5" name="图片 4" descr="图片包含 文字&#10;&#10;已生成高可信度的说明">
            <a:extLst>
              <a:ext uri="{FF2B5EF4-FFF2-40B4-BE49-F238E27FC236}">
                <a16:creationId xmlns:a16="http://schemas.microsoft.com/office/drawing/2014/main" id="{662FE820-1AE9-4158-A3B0-16C6FC3F4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7" y="3841492"/>
            <a:ext cx="6363855" cy="233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4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D145A1-FE06-400D-9C8C-51B471197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Regression Tree Ensemble</a:t>
            </a:r>
            <a:endParaRPr lang="zh-CN" altLang="en-US" dirty="0"/>
          </a:p>
        </p:txBody>
      </p:sp>
      <p:pic>
        <p:nvPicPr>
          <p:cNvPr id="5" name="内容占位符 4" descr="图片包含 文字, 地图&#10;&#10;已生成极高可信度的说明">
            <a:extLst>
              <a:ext uri="{FF2B5EF4-FFF2-40B4-BE49-F238E27FC236}">
                <a16:creationId xmlns:a16="http://schemas.microsoft.com/office/drawing/2014/main" id="{9ADDC94A-1D1B-438A-BFB0-C0E7B665C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78" y="1780802"/>
            <a:ext cx="7884044" cy="4351338"/>
          </a:xfrm>
        </p:spPr>
      </p:pic>
    </p:spTree>
    <p:extLst>
      <p:ext uri="{BB962C8B-B14F-4D97-AF65-F5344CB8AC3E}">
        <p14:creationId xmlns:p14="http://schemas.microsoft.com/office/powerpoint/2010/main" val="2846045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475621-C0BD-402E-8DD2-6C6BDB916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Tree Ensemble methods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01B3BB-D8C1-4600-8CD3-D40847E8C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Very widely used, look for GB,GBDT, random forest…</a:t>
            </a:r>
          </a:p>
          <a:p>
            <a:pPr marL="0" indent="0">
              <a:buNone/>
            </a:pPr>
            <a:r>
              <a:rPr lang="en-US" altLang="zh-CN" sz="2000" dirty="0"/>
              <a:t>     ▪Almost half of data mining competition are won by using some variants of tree ensemble methods</a:t>
            </a:r>
          </a:p>
          <a:p>
            <a:r>
              <a:rPr lang="en-US" altLang="zh-CN" sz="2400" dirty="0"/>
              <a:t>Invariant to scaling of inputs, so you do not need to do careful features normalization.</a:t>
            </a:r>
          </a:p>
          <a:p>
            <a:endParaRPr lang="en-US" altLang="zh-CN" sz="2400" dirty="0"/>
          </a:p>
          <a:p>
            <a:r>
              <a:rPr lang="en-US" altLang="zh-CN" sz="2400" dirty="0"/>
              <a:t>Learn higher order interaction between features.</a:t>
            </a:r>
          </a:p>
          <a:p>
            <a:endParaRPr lang="en-US" altLang="zh-CN" sz="2400" dirty="0"/>
          </a:p>
          <a:p>
            <a:r>
              <a:rPr lang="en-US" altLang="zh-CN" sz="2400" dirty="0"/>
              <a:t>Can be scalable, and are used in Industry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56998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14E545-7CB9-4A4F-A18E-1353AD35F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Model and Parameters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AE261D-C37B-443A-91C1-F900B3425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Model: assuming we have K trees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Parameters</a:t>
            </a:r>
          </a:p>
          <a:p>
            <a:pPr marL="0" indent="0">
              <a:buNone/>
            </a:pPr>
            <a:r>
              <a:rPr lang="en-US" altLang="zh-CN" dirty="0"/>
              <a:t>  </a:t>
            </a:r>
            <a:r>
              <a:rPr lang="en-US" altLang="zh-CN" sz="2000" dirty="0"/>
              <a:t>▪Including structure of each tree, and the score in the leaf</a:t>
            </a:r>
          </a:p>
          <a:p>
            <a:pPr marL="0" indent="0">
              <a:buNone/>
            </a:pPr>
            <a:r>
              <a:rPr lang="en-US" altLang="zh-CN" sz="2000" dirty="0"/>
              <a:t>   ▪ Or simply use function as parameters</a:t>
            </a:r>
          </a:p>
          <a:p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   ▪Instead learning weights in       , we are learning functions(trees)</a:t>
            </a:r>
          </a:p>
          <a:p>
            <a:endParaRPr lang="en-US" altLang="zh-CN" sz="2000" dirty="0"/>
          </a:p>
        </p:txBody>
      </p:sp>
      <p:pic>
        <p:nvPicPr>
          <p:cNvPr id="6" name="图片 5" descr="图片包含 物体&#10;&#10;已生成高可信度的说明">
            <a:extLst>
              <a:ext uri="{FF2B5EF4-FFF2-40B4-BE49-F238E27FC236}">
                <a16:creationId xmlns:a16="http://schemas.microsoft.com/office/drawing/2014/main" id="{D6646124-7527-4674-9276-651E7C456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747" y="2539044"/>
            <a:ext cx="4342553" cy="61373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FF4E44B-AF16-4454-87C6-53EF54E86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536" y="4814748"/>
            <a:ext cx="2704000" cy="25927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A96ADA9-4A89-4815-876F-934A0FB38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058" y="5280677"/>
            <a:ext cx="291331" cy="15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8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2365CE-B172-493F-A074-E8E449510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Objective for Tree Ensemble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57AC21-E896-4584-9E00-45126932E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Objective</a:t>
            </a:r>
          </a:p>
          <a:p>
            <a:endParaRPr lang="en-US" altLang="zh-CN" dirty="0"/>
          </a:p>
          <a:p>
            <a:r>
              <a:rPr lang="en-US" altLang="zh-CN" dirty="0"/>
              <a:t>Possible ways to define     ?</a:t>
            </a:r>
          </a:p>
          <a:p>
            <a:pPr marL="0" indent="0">
              <a:buNone/>
            </a:pPr>
            <a:r>
              <a:rPr lang="en-US" altLang="zh-CN" dirty="0"/>
              <a:t>  </a:t>
            </a:r>
            <a:r>
              <a:rPr lang="zh-CN" altLang="zh-CN" sz="2000" dirty="0"/>
              <a:t>▪</a:t>
            </a:r>
            <a:r>
              <a:rPr lang="en-US" altLang="zh-CN" sz="2000" dirty="0"/>
              <a:t>Number of nodes in the tree, depth</a:t>
            </a:r>
          </a:p>
          <a:p>
            <a:pPr marL="0" indent="0">
              <a:buNone/>
            </a:pPr>
            <a:r>
              <a:rPr lang="en-US" altLang="zh-CN" sz="2000" dirty="0"/>
              <a:t>   ▪L2 norm of the leaf weights </a:t>
            </a:r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CA976EF-11EC-48C2-A2F0-8348BA3E5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942" y="2409609"/>
            <a:ext cx="3042126" cy="29762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7E8BCF1-D089-4ACC-B0E8-46E7BEA26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068" y="2990195"/>
            <a:ext cx="242888" cy="20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10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2123</TotalTime>
  <Words>898</Words>
  <Application>Microsoft Office PowerPoint</Application>
  <PresentationFormat>全屏显示(4:3)</PresentationFormat>
  <Paragraphs>148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等线</vt:lpstr>
      <vt:lpstr>等线 Light</vt:lpstr>
      <vt:lpstr>Arial</vt:lpstr>
      <vt:lpstr>Calibri</vt:lpstr>
      <vt:lpstr>Calibri Light</vt:lpstr>
      <vt:lpstr>Cambria Math</vt:lpstr>
      <vt:lpstr>Office 主题​​</vt:lpstr>
      <vt:lpstr>XGBoost: A Scalable Tree Boosting System</vt:lpstr>
      <vt:lpstr>Background</vt:lpstr>
      <vt:lpstr>Objective Function</vt:lpstr>
      <vt:lpstr>Objective and Bias Variance Trade-off</vt:lpstr>
      <vt:lpstr>Regression Tree (CART)</vt:lpstr>
      <vt:lpstr>Regression Tree Ensemble</vt:lpstr>
      <vt:lpstr>Tree Ensemble methods</vt:lpstr>
      <vt:lpstr>Model and Parameters</vt:lpstr>
      <vt:lpstr>Objective for Tree Ensemble</vt:lpstr>
      <vt:lpstr>So How do we Learn?</vt:lpstr>
      <vt:lpstr>Additive Training</vt:lpstr>
      <vt:lpstr>Taylor Expansion Approximation of Loss</vt:lpstr>
      <vt:lpstr>New Goal</vt:lpstr>
      <vt:lpstr>Refine the definition of tree</vt:lpstr>
      <vt:lpstr>Define Complexity of a Tree</vt:lpstr>
      <vt:lpstr>Revisit the Objectives</vt:lpstr>
      <vt:lpstr>The Structure Score</vt:lpstr>
      <vt:lpstr>Continue</vt:lpstr>
      <vt:lpstr>Greedy Learning of the Tree</vt:lpstr>
      <vt:lpstr>Exact Split Finding</vt:lpstr>
      <vt:lpstr>Approximate Split Finding </vt:lpstr>
      <vt:lpstr>Candidate split </vt:lpstr>
      <vt:lpstr>Sparsity-aware Split Finding</vt:lpstr>
      <vt:lpstr>Efficient Finding of the Best Split</vt:lpstr>
      <vt:lpstr>Summary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XGBoost: A Scalable Tree Boosting System</dc:title>
  <dc:creator>admin</dc:creator>
  <cp:lastModifiedBy>admin</cp:lastModifiedBy>
  <cp:revision>12</cp:revision>
  <dcterms:created xsi:type="dcterms:W3CDTF">2018-10-07T14:20:46Z</dcterms:created>
  <dcterms:modified xsi:type="dcterms:W3CDTF">2018-10-19T11:41:42Z</dcterms:modified>
</cp:coreProperties>
</file>