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80" r:id="rId16"/>
    <p:sldId id="274" r:id="rId17"/>
    <p:sldId id="275" r:id="rId18"/>
    <p:sldId id="276" r:id="rId19"/>
    <p:sldId id="277" r:id="rId20"/>
    <p:sldId id="278" r:id="rId21"/>
    <p:sldId id="281" r:id="rId22"/>
    <p:sldId id="282" r:id="rId23"/>
    <p:sldId id="283" r:id="rId24"/>
    <p:sldId id="284" r:id="rId25"/>
    <p:sldId id="286" r:id="rId26"/>
    <p:sldId id="285" r:id="rId27"/>
    <p:sldId id="263" r:id="rId28"/>
    <p:sldId id="279" r:id="rId29"/>
    <p:sldId id="287" r:id="rId30"/>
    <p:sldId id="288" r:id="rId31"/>
    <p:sldId id="294" r:id="rId32"/>
    <p:sldId id="289" r:id="rId33"/>
    <p:sldId id="290" r:id="rId34"/>
    <p:sldId id="291" r:id="rId35"/>
    <p:sldId id="293" r:id="rId36"/>
    <p:sldId id="264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84908" autoAdjust="0"/>
  </p:normalViewPr>
  <p:slideViewPr>
    <p:cSldViewPr snapToGrid="0">
      <p:cViewPr varScale="1">
        <p:scale>
          <a:sx n="99" d="100"/>
          <a:sy n="99" d="100"/>
        </p:scale>
        <p:origin x="12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63E72-4A38-443D-8CCF-2F00D012232B}" type="datetimeFigureOut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74C6F-3B36-40CA-A9B0-CE8825954D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485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F2699-29E4-4036-ACC4-A7661D7C53C3}" type="datetimeFigureOut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3ECED-25BA-47E2-A363-54EF229576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53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ECED-25BA-47E2-A363-54EF2295762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161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为什么讲画图？很多学生都是新来的，在没有真正发表一篇文章之前，都不容易理解</a:t>
            </a:r>
            <a:r>
              <a:rPr lang="en-US" altLang="zh-CN" dirty="0" smtClean="0"/>
              <a:t>plot</a:t>
            </a:r>
            <a:r>
              <a:rPr lang="en-US" altLang="zh-CN" baseline="0" dirty="0" smtClean="0"/>
              <a:t> for publish</a:t>
            </a:r>
            <a:r>
              <a:rPr lang="zh-CN" altLang="en-US" baseline="0" dirty="0" smtClean="0"/>
              <a:t>的真正要求</a:t>
            </a:r>
            <a:endParaRPr lang="en-US" altLang="zh-CN" baseline="0" dirty="0" smtClean="0"/>
          </a:p>
          <a:p>
            <a:r>
              <a:rPr lang="zh-CN" altLang="en-US" baseline="0" dirty="0" smtClean="0"/>
              <a:t>为啥</a:t>
            </a:r>
            <a:r>
              <a:rPr lang="en-US" altLang="zh-CN" baseline="0" dirty="0" smtClean="0"/>
              <a:t>ggplot2?</a:t>
            </a:r>
            <a:r>
              <a:rPr lang="zh-CN" altLang="en-US" baseline="0" dirty="0" smtClean="0"/>
              <a:t>如上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ECED-25BA-47E2-A363-54EF2295762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123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假定坐标系就是笛卡尔坐标系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ECED-25BA-47E2-A363-54EF2295762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0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ECED-25BA-47E2-A363-54EF2295762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141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请尽量不要用</a:t>
            </a:r>
            <a:r>
              <a:rPr lang="en-US" altLang="zh-CN" dirty="0" smtClean="0"/>
              <a:t>layer</a:t>
            </a:r>
            <a:r>
              <a:rPr lang="zh-CN" altLang="en-US" dirty="0" smtClean="0"/>
              <a:t>函数，新手多用</a:t>
            </a:r>
            <a:r>
              <a:rPr lang="en-US" altLang="zh-CN" dirty="0" err="1" smtClean="0"/>
              <a:t>geom_XXX</a:t>
            </a:r>
            <a:r>
              <a:rPr lang="en-US" altLang="zh-CN" dirty="0" smtClean="0"/>
              <a:t>,</a:t>
            </a:r>
            <a:r>
              <a:rPr lang="zh-CN" altLang="en-US" dirty="0" smtClean="0"/>
              <a:t>老手可以用用</a:t>
            </a:r>
            <a:r>
              <a:rPr lang="en-US" altLang="zh-CN" dirty="0" err="1" smtClean="0"/>
              <a:t>stat_XXX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ECED-25BA-47E2-A363-54EF2295762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91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Scale_xx_manual</a:t>
            </a:r>
            <a:r>
              <a:rPr lang="en-US" altLang="zh-CN" dirty="0" smtClean="0"/>
              <a:t>: </a:t>
            </a:r>
            <a:r>
              <a:rPr lang="zh-CN" altLang="en-US" dirty="0" smtClean="0"/>
              <a:t>走向高手进阶之路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ECED-25BA-47E2-A363-54EF2295762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6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ECED-25BA-47E2-A363-54EF2295762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70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ECED-25BA-47E2-A363-54EF2295762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55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/>
              <a:t>Title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00208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5C-31A6-47BD-9244-B9920BE2306F}" type="datetimeFigureOut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921-3700-48B5-B7C0-C3FDBCD49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396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5C-31A6-47BD-9244-B9920BE2306F}" type="datetimeFigureOut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921-3700-48B5-B7C0-C3FDBCD49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45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5C-31A6-47BD-9244-B9920BE2306F}" type="datetimeFigureOut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921-3700-48B5-B7C0-C3FDBCD49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47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 err="1" smtClean="0"/>
              <a:t>dd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 dirty="0" err="1" smtClean="0"/>
              <a:t>ddd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5C-31A6-47BD-9244-B9920BE2306F}" type="datetimeFigureOut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921-3700-48B5-B7C0-C3FDBCD49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641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5C-31A6-47BD-9244-B9920BE2306F}" type="datetimeFigureOut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921-3700-48B5-B7C0-C3FDBCD49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263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5C-31A6-47BD-9244-B9920BE2306F}" type="datetimeFigureOut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921-3700-48B5-B7C0-C3FDBCD49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92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5C-31A6-47BD-9244-B9920BE2306F}" type="datetimeFigureOut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921-3700-48B5-B7C0-C3FDBCD49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54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5C-31A6-47BD-9244-B9920BE2306F}" type="datetimeFigureOut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921-3700-48B5-B7C0-C3FDBCD49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14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5C-31A6-47BD-9244-B9920BE2306F}" type="datetimeFigureOut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921-3700-48B5-B7C0-C3FDBCD49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05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5C-31A6-47BD-9244-B9920BE2306F}" type="datetimeFigureOut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921-3700-48B5-B7C0-C3FDBCD49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70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5AD5C-31A6-47BD-9244-B9920BE2306F}" type="datetimeFigureOut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D921-3700-48B5-B7C0-C3FDBCD49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10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5AD5C-31A6-47BD-9244-B9920BE2306F}" type="datetimeFigureOut">
              <a:rPr lang="zh-CN" altLang="en-US" smtClean="0"/>
              <a:t>2018-12-10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4D921-3700-48B5-B7C0-C3FDBCD492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01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5400" dirty="0" smtClean="0"/>
              <a:t>An extremely simple introduction to ggplot2</a:t>
            </a:r>
            <a:endParaRPr lang="zh-CN" altLang="en-US" sz="5400" dirty="0"/>
          </a:p>
        </p:txBody>
      </p:sp>
      <p:sp>
        <p:nvSpPr>
          <p:cNvPr id="5" name="文本框 4"/>
          <p:cNvSpPr txBox="1"/>
          <p:nvPr/>
        </p:nvSpPr>
        <p:spPr>
          <a:xfrm>
            <a:off x="3530600" y="4228646"/>
            <a:ext cx="513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Zhen Cao</a:t>
            </a:r>
            <a:endParaRPr lang="zh-CN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5"/>
                </a:solidFill>
              </a:rPr>
              <a:t>Scaling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5389345" cy="4351338"/>
          </a:xfrm>
        </p:spPr>
        <p:txBody>
          <a:bodyPr/>
          <a:lstStyle/>
          <a:p>
            <a:r>
              <a:rPr lang="en-US" altLang="zh-CN" dirty="0"/>
              <a:t>The values in </a:t>
            </a:r>
            <a:r>
              <a:rPr lang="en-US" altLang="zh-CN" dirty="0" smtClean="0"/>
              <a:t>previous table  </a:t>
            </a:r>
            <a:r>
              <a:rPr lang="en-US" altLang="zh-CN" dirty="0"/>
              <a:t>have no meaning to the </a:t>
            </a:r>
            <a:r>
              <a:rPr lang="en-US" altLang="zh-CN" dirty="0" smtClean="0"/>
              <a:t>computer.</a:t>
            </a:r>
          </a:p>
          <a:p>
            <a:endParaRPr lang="en-US" altLang="zh-CN" dirty="0"/>
          </a:p>
          <a:p>
            <a:r>
              <a:rPr lang="en-US" altLang="zh-CN" dirty="0"/>
              <a:t>We need to </a:t>
            </a:r>
            <a:r>
              <a:rPr lang="en-US" altLang="zh-CN" dirty="0" smtClean="0"/>
              <a:t>convert them </a:t>
            </a:r>
            <a:r>
              <a:rPr lang="en-US" altLang="zh-CN" dirty="0"/>
              <a:t>from </a:t>
            </a:r>
            <a:r>
              <a:rPr lang="en-US" altLang="zh-CN" b="1" i="1" dirty="0"/>
              <a:t>data units</a:t>
            </a:r>
            <a:r>
              <a:rPr lang="en-US" altLang="zh-CN" dirty="0"/>
              <a:t> (e.g., </a:t>
            </a:r>
            <a:r>
              <a:rPr lang="en-US" altLang="zh-CN" dirty="0" err="1"/>
              <a:t>litres</a:t>
            </a:r>
            <a:r>
              <a:rPr lang="en-US" altLang="zh-CN" dirty="0"/>
              <a:t>, miles per gallon and number of </a:t>
            </a:r>
            <a:r>
              <a:rPr lang="en-US" altLang="zh-CN" dirty="0" smtClean="0"/>
              <a:t>cylinders) to </a:t>
            </a:r>
            <a:r>
              <a:rPr lang="en-US" altLang="zh-CN" b="1" i="1" dirty="0"/>
              <a:t>physical units</a:t>
            </a:r>
            <a:r>
              <a:rPr lang="en-US" altLang="zh-CN" dirty="0"/>
              <a:t> (e.g., pixels and </a:t>
            </a:r>
            <a:r>
              <a:rPr lang="en-US" altLang="zh-CN" dirty="0" err="1"/>
              <a:t>colours</a:t>
            </a:r>
            <a:r>
              <a:rPr lang="en-US" altLang="zh-CN" dirty="0"/>
              <a:t>) that the computer can display.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765" y="1482992"/>
            <a:ext cx="5017035" cy="471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more complex </a:t>
            </a:r>
            <a:r>
              <a:rPr lang="en-US" altLang="zh-CN" dirty="0" smtClean="0"/>
              <a:t>plot—</a:t>
            </a:r>
            <a:r>
              <a:rPr lang="en-US" altLang="zh-CN" b="1" dirty="0" smtClean="0">
                <a:solidFill>
                  <a:schemeClr val="accent5"/>
                </a:solidFill>
              </a:rPr>
              <a:t>stat</a:t>
            </a:r>
            <a:r>
              <a:rPr lang="en-US" altLang="zh-CN" dirty="0" smtClean="0"/>
              <a:t> + </a:t>
            </a:r>
            <a:r>
              <a:rPr lang="en-US" altLang="zh-CN" b="1" dirty="0" smtClean="0">
                <a:solidFill>
                  <a:schemeClr val="accent5"/>
                </a:solidFill>
              </a:rPr>
              <a:t>facet</a:t>
            </a:r>
            <a:endParaRPr lang="zh-CN" altLang="en-US" b="1" dirty="0">
              <a:solidFill>
                <a:schemeClr val="accent5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6614" y="1429078"/>
            <a:ext cx="751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is </a:t>
            </a:r>
            <a:r>
              <a:rPr lang="en-US" altLang="zh-C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smooth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plotted ?</a:t>
            </a:r>
            <a:endParaRPr lang="zh-CN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98851" y="2754641"/>
            <a:ext cx="433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ggplot(mpg, aes(x = displ, y = 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hwy)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geom_point()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geom_smooth()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facet_wrap(. ~ year)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11" y="2074531"/>
            <a:ext cx="6478537" cy="359969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38200" y="5878918"/>
            <a:ext cx="10822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Scaling actually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occurs in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three parts: transforming, training and mapping.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Schematic description of the plot generation process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41428"/>
          <a:stretch/>
        </p:blipFill>
        <p:spPr>
          <a:xfrm>
            <a:off x="1406525" y="2071427"/>
            <a:ext cx="4189645" cy="415157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56095"/>
          <a:stretch/>
        </p:blipFill>
        <p:spPr>
          <a:xfrm>
            <a:off x="6473825" y="2781300"/>
            <a:ext cx="4189645" cy="31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3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Components of the layered grammar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C00000"/>
                </a:solidFill>
              </a:rPr>
              <a:t>Layers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800" b="1" dirty="0">
                <a:solidFill>
                  <a:schemeClr val="accent5"/>
                </a:solidFill>
              </a:rPr>
              <a:t>data</a:t>
            </a:r>
            <a:r>
              <a:rPr lang="en-US" altLang="zh-CN" sz="2800" dirty="0">
                <a:solidFill>
                  <a:schemeClr val="accent5"/>
                </a:solidFill>
              </a:rPr>
              <a:t> </a:t>
            </a:r>
            <a:r>
              <a:rPr lang="en-US" altLang="zh-CN" sz="2800" dirty="0"/>
              <a:t>and </a:t>
            </a:r>
            <a:r>
              <a:rPr lang="en-US" altLang="zh-CN" sz="2800" b="1" dirty="0">
                <a:solidFill>
                  <a:schemeClr val="accent5"/>
                </a:solidFill>
              </a:rPr>
              <a:t>aesthetic </a:t>
            </a:r>
            <a:r>
              <a:rPr lang="en-US" altLang="zh-CN" sz="2800" b="1" dirty="0" smtClean="0">
                <a:solidFill>
                  <a:schemeClr val="accent5"/>
                </a:solidFill>
              </a:rPr>
              <a:t>mapping</a:t>
            </a:r>
            <a:endParaRPr lang="en-US" altLang="zh-CN" sz="2800" b="1" dirty="0">
              <a:solidFill>
                <a:schemeClr val="accent5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800" dirty="0" smtClean="0"/>
              <a:t>a </a:t>
            </a:r>
            <a:r>
              <a:rPr lang="en-US" altLang="zh-CN" sz="2800" dirty="0"/>
              <a:t>statistical transformation (</a:t>
            </a:r>
            <a:r>
              <a:rPr lang="en-US" altLang="zh-CN" sz="2800" b="1" dirty="0">
                <a:solidFill>
                  <a:schemeClr val="accent5"/>
                </a:solidFill>
              </a:rPr>
              <a:t>stat</a:t>
            </a:r>
            <a:r>
              <a:rPr lang="en-US" altLang="zh-CN" sz="2800" dirty="0" smtClean="0"/>
              <a:t>)</a:t>
            </a:r>
            <a:endParaRPr lang="en-US" altLang="zh-CN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800" dirty="0" smtClean="0"/>
              <a:t>a </a:t>
            </a:r>
            <a:r>
              <a:rPr lang="en-US" altLang="zh-CN" sz="2800" dirty="0"/>
              <a:t>geometric object (</a:t>
            </a:r>
            <a:r>
              <a:rPr lang="en-US" altLang="zh-CN" sz="2800" b="1" dirty="0" err="1">
                <a:solidFill>
                  <a:schemeClr val="accent5"/>
                </a:solidFill>
              </a:rPr>
              <a:t>geom</a:t>
            </a:r>
            <a:r>
              <a:rPr lang="en-US" altLang="zh-CN" sz="2800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zh-CN" sz="2800" dirty="0" smtClean="0"/>
              <a:t>and </a:t>
            </a:r>
            <a:r>
              <a:rPr lang="en-US" altLang="zh-CN" sz="2800" dirty="0"/>
              <a:t>a </a:t>
            </a:r>
            <a:r>
              <a:rPr lang="en-US" altLang="zh-CN" sz="2800" b="1" dirty="0">
                <a:solidFill>
                  <a:schemeClr val="accent5"/>
                </a:solidFill>
              </a:rPr>
              <a:t>position </a:t>
            </a:r>
            <a:r>
              <a:rPr lang="en-US" altLang="zh-CN" sz="2800" b="1" dirty="0" smtClean="0">
                <a:solidFill>
                  <a:schemeClr val="accent5"/>
                </a:solidFill>
              </a:rPr>
              <a:t>adjustment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 smtClean="0">
                <a:solidFill>
                  <a:schemeClr val="accent2"/>
                </a:solidFill>
              </a:rPr>
              <a:t>Scales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>
                <a:solidFill>
                  <a:schemeClr val="accent6"/>
                </a:solidFill>
              </a:rPr>
              <a:t>Coordinate </a:t>
            </a:r>
            <a:r>
              <a:rPr lang="en-US" altLang="zh-CN" sz="3200" b="1" dirty="0" smtClean="0">
                <a:solidFill>
                  <a:schemeClr val="accent6"/>
                </a:solidFill>
              </a:rPr>
              <a:t>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>
                <a:solidFill>
                  <a:srgbClr val="7030A0"/>
                </a:solidFill>
              </a:rPr>
              <a:t>Faceting</a:t>
            </a:r>
            <a:endParaRPr lang="zh-CN" alt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Layers: build </a:t>
            </a:r>
            <a:r>
              <a:rPr lang="en-US" altLang="zh-CN" dirty="0"/>
              <a:t>a plot layer by layer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38900" y="2619544"/>
            <a:ext cx="5495925" cy="1515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ggplot</a:t>
            </a:r>
            <a:r>
              <a:rPr lang="zh-CN" altLang="en-US" sz="2400" dirty="0"/>
              <a:t>(</a:t>
            </a:r>
            <a:r>
              <a:rPr lang="zh-CN" altLang="en-US" sz="2400" dirty="0" smtClean="0"/>
              <a:t>mpg, aes(x = displ, y = hwy)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 </a:t>
            </a:r>
            <a:r>
              <a:rPr lang="zh-CN" altLang="en-US" sz="2400" dirty="0"/>
              <a:t>+ 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 smtClean="0"/>
              <a:t>  </a:t>
            </a:r>
            <a:r>
              <a:rPr lang="zh-CN" altLang="en-US" sz="2400" b="1" dirty="0">
                <a:solidFill>
                  <a:schemeClr val="accent5"/>
                </a:solidFill>
              </a:rPr>
              <a:t>geom</a:t>
            </a:r>
            <a:r>
              <a:rPr lang="zh-CN" altLang="en-US" sz="2400" dirty="0"/>
              <a:t>_</a:t>
            </a:r>
            <a:r>
              <a:rPr lang="zh-CN" altLang="en-US" sz="2400" b="1" dirty="0">
                <a:solidFill>
                  <a:srgbClr val="7030A0"/>
                </a:solidFill>
              </a:rPr>
              <a:t>point</a:t>
            </a:r>
            <a:r>
              <a:rPr lang="zh-CN" altLang="en-US" sz="2400" dirty="0" smtClean="0"/>
              <a:t>(</a:t>
            </a:r>
            <a:r>
              <a:rPr lang="en-US" altLang="zh-CN" sz="2400" dirty="0" smtClean="0"/>
              <a:t>stat = “identity”,</a:t>
            </a:r>
          </a:p>
          <a:p>
            <a:pPr marL="0" indent="0">
              <a:buNone/>
            </a:pPr>
            <a:r>
              <a:rPr lang="en-US" altLang="zh-CN" sz="2400" dirty="0"/>
              <a:t>	</a:t>
            </a:r>
            <a:r>
              <a:rPr lang="en-US" altLang="zh-CN" sz="2400" dirty="0" smtClean="0"/>
              <a:t>	position = “identity”</a:t>
            </a:r>
            <a:r>
              <a:rPr lang="zh-CN" altLang="en-US" sz="2400" dirty="0" smtClean="0"/>
              <a:t>)</a:t>
            </a:r>
            <a:endParaRPr lang="zh-CN" altLang="en-US" sz="2400" dirty="0"/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 rotWithShape="1">
          <a:blip r:embed="rId2"/>
          <a:srcRect l="3068" t="4917" r="25631" b="41793"/>
          <a:stretch/>
        </p:blipFill>
        <p:spPr>
          <a:xfrm>
            <a:off x="1038225" y="2961481"/>
            <a:ext cx="4914900" cy="234666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09750" y="1886247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standard model</a:t>
            </a:r>
            <a:endParaRPr lang="zh-CN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772400" y="1864419"/>
            <a:ext cx="3762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simple example</a:t>
            </a:r>
            <a:endParaRPr lang="zh-CN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438900" y="4655285"/>
            <a:ext cx="5495925" cy="1515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dirty="0" smtClean="0"/>
              <a:t>ggplot(mpg, aes(x = displ, y = hwy)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 + </a:t>
            </a:r>
            <a:endParaRPr lang="en-US" altLang="zh-CN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dirty="0" smtClean="0"/>
              <a:t>  geom_point() </a:t>
            </a:r>
            <a:r>
              <a:rPr lang="en-US" altLang="zh-CN" sz="2400" dirty="0" smtClean="0"/>
              <a:t>+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geom_line</a:t>
            </a:r>
            <a:r>
              <a:rPr lang="en-US" altLang="zh-CN" sz="2400" dirty="0" smtClean="0"/>
              <a:t>()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960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geom</a:t>
            </a:r>
            <a:r>
              <a:rPr lang="en-US" altLang="zh-CN" dirty="0" smtClean="0"/>
              <a:t> with default stat (some examples)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39855"/>
          <a:stretch/>
        </p:blipFill>
        <p:spPr>
          <a:xfrm>
            <a:off x="2798762" y="1513835"/>
            <a:ext cx="6916738" cy="51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Aesthetic </a:t>
            </a:r>
            <a:r>
              <a:rPr lang="en-US" altLang="zh-CN" dirty="0" smtClean="0"/>
              <a:t>mappings: setting </a:t>
            </a:r>
            <a:r>
              <a:rPr lang="en-US" altLang="zh-CN" dirty="0" err="1"/>
              <a:t>v.s</a:t>
            </a:r>
            <a:r>
              <a:rPr lang="en-US" altLang="zh-CN" dirty="0"/>
              <a:t>. </a:t>
            </a:r>
            <a:r>
              <a:rPr lang="en-US" altLang="zh-CN" dirty="0" smtClean="0"/>
              <a:t>mapping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08125"/>
            <a:ext cx="10515600" cy="1577975"/>
          </a:xfrm>
        </p:spPr>
        <p:txBody>
          <a:bodyPr/>
          <a:lstStyle/>
          <a:p>
            <a:r>
              <a:rPr lang="en-US" altLang="zh-CN" dirty="0"/>
              <a:t>p &lt;- </a:t>
            </a:r>
            <a:r>
              <a:rPr lang="en-US" altLang="zh-CN" dirty="0" err="1"/>
              <a:t>ggplot</a:t>
            </a:r>
            <a:r>
              <a:rPr lang="en-US" altLang="zh-CN" dirty="0"/>
              <a:t>(</a:t>
            </a:r>
            <a:r>
              <a:rPr lang="en-US" altLang="zh-CN" dirty="0" err="1"/>
              <a:t>mtcars</a:t>
            </a:r>
            <a:r>
              <a:rPr lang="en-US" altLang="zh-CN" dirty="0"/>
              <a:t>, </a:t>
            </a:r>
            <a:r>
              <a:rPr lang="en-US" altLang="zh-CN" dirty="0" err="1"/>
              <a:t>aes</a:t>
            </a:r>
            <a:r>
              <a:rPr lang="en-US" altLang="zh-CN" dirty="0"/>
              <a:t>(mpg, </a:t>
            </a:r>
            <a:r>
              <a:rPr lang="en-US" altLang="zh-CN" dirty="0" err="1"/>
              <a:t>wt</a:t>
            </a:r>
            <a:r>
              <a:rPr lang="en-US" altLang="zh-CN" dirty="0"/>
              <a:t>))</a:t>
            </a:r>
          </a:p>
          <a:p>
            <a:r>
              <a:rPr lang="en-US" altLang="zh-CN" dirty="0"/>
              <a:t>p + </a:t>
            </a:r>
            <a:r>
              <a:rPr lang="en-US" altLang="zh-CN" dirty="0" err="1"/>
              <a:t>geom_point</a:t>
            </a:r>
            <a:r>
              <a:rPr lang="en-US" altLang="zh-CN" dirty="0"/>
              <a:t>(</a:t>
            </a:r>
            <a:r>
              <a:rPr lang="en-US" altLang="zh-CN" b="1" dirty="0" err="1">
                <a:solidFill>
                  <a:srgbClr val="7030A0"/>
                </a:solidFill>
              </a:rPr>
              <a:t>colour</a:t>
            </a:r>
            <a:r>
              <a:rPr lang="en-US" altLang="zh-CN" b="1" dirty="0">
                <a:solidFill>
                  <a:srgbClr val="7030A0"/>
                </a:solidFill>
              </a:rPr>
              <a:t> = "</a:t>
            </a:r>
            <a:r>
              <a:rPr lang="en-US" altLang="zh-CN" b="1" dirty="0" err="1">
                <a:solidFill>
                  <a:srgbClr val="7030A0"/>
                </a:solidFill>
              </a:rPr>
              <a:t>darkblue</a:t>
            </a:r>
            <a:r>
              <a:rPr lang="en-US" altLang="zh-CN" b="1" dirty="0">
                <a:solidFill>
                  <a:srgbClr val="7030A0"/>
                </a:solidFill>
              </a:rPr>
              <a:t>"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p + </a:t>
            </a:r>
            <a:r>
              <a:rPr lang="en-US" altLang="zh-CN" dirty="0" err="1"/>
              <a:t>geom_point</a:t>
            </a:r>
            <a:r>
              <a:rPr lang="en-US" altLang="zh-CN" dirty="0"/>
              <a:t>(</a:t>
            </a:r>
            <a:r>
              <a:rPr lang="en-US" altLang="zh-CN" b="1" dirty="0" err="1">
                <a:solidFill>
                  <a:schemeClr val="accent5"/>
                </a:solidFill>
              </a:rPr>
              <a:t>aes</a:t>
            </a:r>
            <a:r>
              <a:rPr lang="en-US" altLang="zh-CN" b="1" dirty="0">
                <a:solidFill>
                  <a:schemeClr val="accent5"/>
                </a:solidFill>
              </a:rPr>
              <a:t>(</a:t>
            </a:r>
            <a:r>
              <a:rPr lang="en-US" altLang="zh-CN" b="1" dirty="0" err="1">
                <a:solidFill>
                  <a:schemeClr val="accent5"/>
                </a:solidFill>
              </a:rPr>
              <a:t>colour</a:t>
            </a:r>
            <a:r>
              <a:rPr lang="en-US" altLang="zh-CN" b="1" dirty="0">
                <a:solidFill>
                  <a:schemeClr val="accent5"/>
                </a:solidFill>
              </a:rPr>
              <a:t> = "</a:t>
            </a:r>
            <a:r>
              <a:rPr lang="en-US" altLang="zh-CN" b="1" dirty="0" err="1">
                <a:solidFill>
                  <a:schemeClr val="accent5"/>
                </a:solidFill>
              </a:rPr>
              <a:t>darkblue</a:t>
            </a:r>
            <a:r>
              <a:rPr lang="en-US" altLang="zh-CN" b="1" dirty="0">
                <a:solidFill>
                  <a:schemeClr val="accent5"/>
                </a:solidFill>
              </a:rPr>
              <a:t>")</a:t>
            </a:r>
            <a:r>
              <a:rPr lang="en-US" altLang="zh-CN" dirty="0"/>
              <a:t>)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793" y="3195637"/>
            <a:ext cx="6895307" cy="33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2950" y="117475"/>
            <a:ext cx="10515600" cy="1325563"/>
          </a:xfrm>
        </p:spPr>
        <p:txBody>
          <a:bodyPr/>
          <a:lstStyle/>
          <a:p>
            <a:r>
              <a:rPr lang="en-US" altLang="zh-CN" dirty="0"/>
              <a:t>Position adjustments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150" y="1366217"/>
            <a:ext cx="6311900" cy="174467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052" y="3538297"/>
            <a:ext cx="9436100" cy="313834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47900" y="3162357"/>
            <a:ext cx="8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endParaRPr lang="zh-CN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19725" y="3162357"/>
            <a:ext cx="89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endParaRPr lang="zh-CN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91550" y="3162357"/>
            <a:ext cx="114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dodge</a:t>
            </a:r>
            <a:endParaRPr lang="zh-CN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5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Scales, axes and legends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48400" y="1901825"/>
            <a:ext cx="4885088" cy="43513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7900" y="2616200"/>
            <a:ext cx="4660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Usage: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scale_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sz="24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yyy</a:t>
            </a:r>
            <a:endParaRPr lang="en-US" altLang="zh-CN" sz="24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x, y, color, fill,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linetype</a:t>
            </a:r>
            <a:endParaRPr lang="en-US" altLang="zh-C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zh-CN" sz="2400" b="1" dirty="0" err="1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yy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see the table</a:t>
            </a:r>
            <a:endParaRPr lang="zh-CN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simple example for discrete color scale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43552"/>
            <a:ext cx="3599695" cy="35996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5" y="2543551"/>
            <a:ext cx="3599695" cy="3599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52" y="2543551"/>
            <a:ext cx="3599695" cy="35996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81075" y="2072361"/>
            <a:ext cx="2714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scale_color_hue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endParaRPr lang="zh-CN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37895" y="2072361"/>
            <a:ext cx="2714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scale_color_grey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endParaRPr lang="zh-CN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33884" y="2072361"/>
            <a:ext cx="456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scale_fill_brewer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(palette = "Spectral")</a:t>
            </a:r>
            <a:endParaRPr lang="zh-CN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Why ggplot2 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48430"/>
          </a:xfrm>
        </p:spPr>
        <p:txBody>
          <a:bodyPr>
            <a:normAutofit/>
          </a:bodyPr>
          <a:lstStyle/>
          <a:p>
            <a:r>
              <a:rPr lang="en-US" altLang="zh-CN" dirty="0"/>
              <a:t>ggplot2 is based on </a:t>
            </a:r>
            <a:r>
              <a:rPr lang="en-US" altLang="zh-CN" b="1" i="1" u="sng" dirty="0"/>
              <a:t>grammar of </a:t>
            </a:r>
            <a:r>
              <a:rPr lang="en-US" altLang="zh-CN" b="1" i="1" u="sng" dirty="0" smtClean="0"/>
              <a:t>graphics</a:t>
            </a:r>
            <a:r>
              <a:rPr lang="en-US" altLang="zh-CN" dirty="0" smtClean="0"/>
              <a:t>, which is quite simple and elegant.</a:t>
            </a:r>
          </a:p>
          <a:p>
            <a:endParaRPr lang="en-US" altLang="zh-CN" dirty="0"/>
          </a:p>
          <a:p>
            <a:r>
              <a:rPr lang="en-US" altLang="zh-CN" dirty="0" smtClean="0"/>
              <a:t>So using ggplot2, it is easy to turn your idea in to a real-world plot within just several seconds.</a:t>
            </a:r>
          </a:p>
          <a:p>
            <a:endParaRPr lang="en-US" altLang="zh-CN" dirty="0"/>
          </a:p>
          <a:p>
            <a:r>
              <a:rPr lang="en-US" altLang="zh-CN" dirty="0"/>
              <a:t>g</a:t>
            </a:r>
            <a:r>
              <a:rPr lang="en-US" altLang="zh-CN" dirty="0" smtClean="0"/>
              <a:t>gplot2 has well-tuned default parameters, which enables you to make plots of publishable level within several minutes.</a:t>
            </a:r>
          </a:p>
          <a:p>
            <a:endParaRPr lang="en-US" altLang="zh-CN" dirty="0"/>
          </a:p>
          <a:p>
            <a:r>
              <a:rPr lang="en-US" altLang="zh-CN" dirty="0" smtClean="0"/>
              <a:t>Nowadays ggplot2 has a very large community!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13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Some details: common argument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74773"/>
            <a:ext cx="10515600" cy="536575"/>
          </a:xfrm>
        </p:spPr>
        <p:txBody>
          <a:bodyPr/>
          <a:lstStyle/>
          <a:p>
            <a:r>
              <a:rPr lang="en-US" altLang="zh-CN" dirty="0" smtClean="0"/>
              <a:t>name, limits, breaks + labels</a:t>
            </a:r>
          </a:p>
          <a:p>
            <a:endParaRPr lang="en-US" altLang="zh-CN" dirty="0" smtClean="0"/>
          </a:p>
        </p:txBody>
      </p:sp>
      <p:sp>
        <p:nvSpPr>
          <p:cNvPr id="6" name="文本框 5"/>
          <p:cNvSpPr txBox="1"/>
          <p:nvPr/>
        </p:nvSpPr>
        <p:spPr>
          <a:xfrm>
            <a:off x="666750" y="2011348"/>
            <a:ext cx="428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scale_color_hue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2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= “Jack”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9763"/>
            <a:ext cx="3599695" cy="35996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2568248"/>
            <a:ext cx="3599695" cy="35996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86175" y="6167943"/>
            <a:ext cx="645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scale_color_hue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2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 </a:t>
            </a:r>
            <a:r>
              <a:rPr lang="en-US" altLang="zh-CN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c("Fair", "Good")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0" y="2519763"/>
            <a:ext cx="3599695" cy="35996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028947" y="1782060"/>
            <a:ext cx="6096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scale_fill_hue(</a:t>
            </a:r>
            <a:r>
              <a:rPr lang="zh-CN" alt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breaks = c</a:t>
            </a:r>
            <a:r>
              <a:rPr lang="zh-CN" altLang="en-US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("Fair", "Good", "Very Good", "Premium", "Ideal"), labels </a:t>
            </a:r>
            <a:r>
              <a:rPr lang="zh-CN" alt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c("A", "B", "C", "D", "E")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82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Positioning—Faceting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2047875"/>
            <a:ext cx="6705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simple example for </a:t>
            </a:r>
            <a:r>
              <a:rPr lang="en-US" altLang="zh-CN" dirty="0" err="1" smtClean="0"/>
              <a:t>facet_wrap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36" y="2665081"/>
            <a:ext cx="6478537" cy="35996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8225" y="1514475"/>
            <a:ext cx="106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be caution when using facet. The picture will be extremely big.</a:t>
            </a:r>
            <a:endParaRPr lang="zh-CN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38200" y="3440441"/>
            <a:ext cx="433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ggplot(mpg, aes(x = displ, y = 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hwy)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geom_point()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geom_smooth() +</a:t>
            </a:r>
          </a:p>
          <a:p>
            <a:r>
              <a:rPr lang="zh-CN" alt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facet_wrap(. ~ year)</a:t>
            </a:r>
          </a:p>
        </p:txBody>
      </p:sp>
    </p:spTree>
    <p:extLst>
      <p:ext uri="{BB962C8B-B14F-4D97-AF65-F5344CB8AC3E}">
        <p14:creationId xmlns:p14="http://schemas.microsoft.com/office/powerpoint/2010/main" val="37267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Coordinate systems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838200" y="1336179"/>
            <a:ext cx="9791042" cy="5415975"/>
            <a:chOff x="1619250" y="1374279"/>
            <a:chExt cx="9791042" cy="541597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9250" y="1690688"/>
              <a:ext cx="7258050" cy="49149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530986" y="1796534"/>
              <a:ext cx="1172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Cartesian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611292" y="1374279"/>
              <a:ext cx="39934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polar with x position mapped to angle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820809" y="2369920"/>
              <a:ext cx="258948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polar with </a:t>
              </a:r>
              <a:r>
                <a:rPr lang="en-US" altLang="zh-CN" dirty="0" err="1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position mapped to angle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710523" y="4387334"/>
              <a:ext cx="864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flipped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611292" y="6420922"/>
              <a:ext cx="36856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transformed with log in y 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direction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296916" y="4387334"/>
              <a:ext cx="13773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equal scale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343899" y="4577834"/>
            <a:ext cx="404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Usage: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coordinate_</a:t>
            </a:r>
            <a:r>
              <a:rPr lang="en-US" altLang="zh-CN" sz="2400" b="1" dirty="0" err="1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</a:t>
            </a:r>
            <a:endParaRPr lang="zh-CN" altLang="en-US" sz="2400" b="1" dirty="0" smtClean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Polishing your plots for </a:t>
            </a:r>
            <a:r>
              <a:rPr lang="en-US" altLang="zh-CN" dirty="0" smtClean="0"/>
              <a:t>publication</a:t>
            </a:r>
            <a:br>
              <a:rPr lang="en-US" altLang="zh-CN" dirty="0" smtClean="0"/>
            </a:br>
            <a:r>
              <a:rPr lang="en-US" altLang="zh-CN" dirty="0"/>
              <a:t>	</a:t>
            </a:r>
            <a:r>
              <a:rPr lang="en-US" altLang="zh-CN" dirty="0" smtClean="0"/>
              <a:t>							—</a:t>
            </a:r>
            <a:r>
              <a:rPr lang="en-US" altLang="zh-CN" b="1" dirty="0" smtClean="0">
                <a:solidFill>
                  <a:srgbClr val="7030A0"/>
                </a:solidFill>
              </a:rPr>
              <a:t>Theme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69975"/>
          </a:xfrm>
        </p:spPr>
        <p:txBody>
          <a:bodyPr/>
          <a:lstStyle/>
          <a:p>
            <a:r>
              <a:rPr lang="en-US" altLang="zh-CN" dirty="0" smtClean="0"/>
              <a:t>Usage: theme(), </a:t>
            </a:r>
            <a:r>
              <a:rPr lang="en-US" altLang="zh-CN" dirty="0" err="1" smtClean="0"/>
              <a:t>theme_</a:t>
            </a:r>
            <a:r>
              <a:rPr lang="en-US" altLang="zh-CN" b="1" dirty="0" err="1" smtClean="0">
                <a:solidFill>
                  <a:schemeClr val="accent5"/>
                </a:solidFill>
              </a:rPr>
              <a:t>XXX</a:t>
            </a:r>
            <a:r>
              <a:rPr lang="en-US" altLang="zh-CN" dirty="0" smtClean="0"/>
              <a:t>()</a:t>
            </a:r>
          </a:p>
          <a:p>
            <a:r>
              <a:rPr lang="en-US" altLang="zh-CN" dirty="0" smtClean="0"/>
              <a:t>A simple example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812" y="2895600"/>
            <a:ext cx="7034213" cy="343476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24200" y="6330366"/>
            <a:ext cx="2352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heme_grey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endParaRPr lang="zh-CN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48487" y="6330366"/>
            <a:ext cx="2352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theme_bw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endParaRPr lang="zh-CN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4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1200" cy="1325563"/>
          </a:xfrm>
        </p:spPr>
        <p:txBody>
          <a:bodyPr/>
          <a:lstStyle/>
          <a:p>
            <a:r>
              <a:rPr lang="en-US" altLang="zh-CN" dirty="0"/>
              <a:t>A selection of the most important </a:t>
            </a:r>
            <a:r>
              <a:rPr lang="en-US" altLang="zh-CN" dirty="0" smtClean="0"/>
              <a:t>elements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294" y="1758247"/>
            <a:ext cx="7959357" cy="46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0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Theme elements and element functions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363" y="1574936"/>
            <a:ext cx="5367337" cy="49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Summary—only four steps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088457" y="2402577"/>
            <a:ext cx="39551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Prepare your </a:t>
            </a:r>
            <a:r>
              <a:rPr lang="en-US" altLang="zh-CN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plot your </a:t>
            </a:r>
            <a:r>
              <a:rPr lang="en-US" altLang="zh-CN" sz="2800" b="1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</a:t>
            </a:r>
            <a:endParaRPr lang="en-US" altLang="zh-CN" sz="28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CN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Adjust your </a:t>
            </a: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theme</a:t>
            </a:r>
          </a:p>
          <a:p>
            <a:pPr marL="457200" indent="-457200">
              <a:buFont typeface="+mj-lt"/>
              <a:buAutoNum type="arabicPeriod"/>
            </a:pPr>
            <a:endParaRPr lang="en-US" altLang="zh-CN" sz="2800" b="1" i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the plots out</a:t>
            </a:r>
          </a:p>
          <a:p>
            <a:pPr marL="457200" indent="-457200">
              <a:buFont typeface="+mj-lt"/>
              <a:buAutoNum type="arabicPeriod"/>
            </a:pPr>
            <a:endParaRPr lang="zh-CN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95" y="5598688"/>
            <a:ext cx="5484931" cy="343319"/>
          </a:xfrm>
          <a:prstGeom prst="rect">
            <a:avLst/>
          </a:prstGeom>
        </p:spPr>
      </p:pic>
      <p:pic>
        <p:nvPicPr>
          <p:cNvPr id="8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0095" y="2094703"/>
            <a:ext cx="5484931" cy="35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Some examples using diamond dataset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214" y="1604060"/>
            <a:ext cx="6137409" cy="47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Point and smooth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74" y="2239157"/>
            <a:ext cx="7918720" cy="43190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2927" y="3229118"/>
            <a:ext cx="41516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ggplot(diamonds</a:t>
            </a:r>
            <a:r>
              <a:rPr lang="zh-CN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,aes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(carat, price, color = cut)) +</a:t>
            </a:r>
          </a:p>
          <a:p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geom_point() +</a:t>
            </a:r>
          </a:p>
          <a:p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geom_smooth(se = 0) +</a:t>
            </a:r>
          </a:p>
          <a:p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scale_color_brewer(palette = "Spectral") +</a:t>
            </a:r>
          </a:p>
          <a:p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theme_grey(14)</a:t>
            </a:r>
          </a:p>
        </p:txBody>
      </p:sp>
    </p:spTree>
    <p:extLst>
      <p:ext uri="{BB962C8B-B14F-4D97-AF65-F5344CB8AC3E}">
        <p14:creationId xmlns:p14="http://schemas.microsoft.com/office/powerpoint/2010/main" val="22414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ggplot2 is based on grammar of graphics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500" y="2118502"/>
            <a:ext cx="7352999" cy="37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Standard boxplot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492" y="1854318"/>
            <a:ext cx="3599695" cy="43190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06467" y="2426708"/>
            <a:ext cx="6843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ggplot(diamonds, aes(cut, price, fill = cut))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stat_boxplot(geom = "errorbar", width = 0.7)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geom_boxplot(width = 0.7, outlier.size = 2, outlier.shape = 1)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scale_fill_brewer(palette = "Spectral")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theme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bw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14) + theme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.text.x = element_text(angle = 30, hjust = 1, vjust = 1), 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.position = "none")</a:t>
            </a:r>
          </a:p>
        </p:txBody>
      </p:sp>
    </p:spTree>
    <p:extLst>
      <p:ext uri="{BB962C8B-B14F-4D97-AF65-F5344CB8AC3E}">
        <p14:creationId xmlns:p14="http://schemas.microsoft.com/office/powerpoint/2010/main" val="15664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Violin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06467" y="2426708"/>
            <a:ext cx="6843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ggplot(diamonds, aes(cut, price, fill = cut)) 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geom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violin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width = 0.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7) 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scale_fill_brewer(palette = "Spectral")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theme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bw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14) + theme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.text.x = element_text(angle = 30, hjust = 1, vjust = 1), </a:t>
            </a:r>
            <a:endParaRPr lang="en-US" altLang="zh-C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.position = "none")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27" y="1690688"/>
            <a:ext cx="5039878" cy="43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Bar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03" y="1690688"/>
            <a:ext cx="5759208" cy="43190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32322" y="301625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ggplot(diamonds, aes(color, fill = cut))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geom_bar(width = 0.7, color = "black")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scale_fill_brewer(palette = "Spectral")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theme_bw(14)</a:t>
            </a:r>
          </a:p>
        </p:txBody>
      </p:sp>
    </p:spTree>
    <p:extLst>
      <p:ext uri="{BB962C8B-B14F-4D97-AF65-F5344CB8AC3E}">
        <p14:creationId xmlns:p14="http://schemas.microsoft.com/office/powerpoint/2010/main" val="19126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Histogram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97" y="1611704"/>
            <a:ext cx="8639574" cy="503987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78854" y="4432509"/>
            <a:ext cx="53131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ggplot(diamonds, aes(price, fill = cut))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geom_histogram(color = "black")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scale_fill_brewer(palette = "Spectral")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facet_wrap(. ~ cut, scales = "free_y")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theme_bw(14) + theme(legend.position = "none</a:t>
            </a:r>
            <a:r>
              <a:rPr lang="zh-CN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Density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47725"/>
            <a:ext cx="8639574" cy="503987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69229" y="456726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ggplot(diamonds, aes(price, fill = cut))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geom_density(color = "black", alpha = 0.7)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scale_fill_brewer(palette = "Spectral")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facet_wrap(. ~ cut, scales = "free_y") +</a:t>
            </a:r>
          </a:p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theme_bw(14) + theme(legend.position = "none")</a:t>
            </a:r>
          </a:p>
        </p:txBody>
      </p:sp>
    </p:spTree>
    <p:extLst>
      <p:ext uri="{BB962C8B-B14F-4D97-AF65-F5344CB8AC3E}">
        <p14:creationId xmlns:p14="http://schemas.microsoft.com/office/powerpoint/2010/main" val="37512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Discrete color sets from </a:t>
            </a:r>
            <a:r>
              <a:rPr lang="en-US" altLang="zh-CN" dirty="0" err="1" smtClean="0"/>
              <a:t>ColorBrewer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 b="13889"/>
          <a:stretch/>
        </p:blipFill>
        <p:spPr>
          <a:xfrm>
            <a:off x="3476445" y="1452563"/>
            <a:ext cx="5391509" cy="507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54521" y="3023507"/>
            <a:ext cx="29913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THANKS! </a:t>
            </a:r>
            <a:endParaRPr lang="zh-CN" altLang="en-US" sz="5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Key components of a layered graph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1535" y="1690688"/>
            <a:ext cx="6519161" cy="416469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368" y="6071113"/>
            <a:ext cx="5579496" cy="3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is the dataset for ggplot2 ?</a:t>
            </a:r>
            <a:br>
              <a:rPr lang="en-US" altLang="zh-CN" dirty="0" smtClean="0"/>
            </a:br>
            <a:r>
              <a:rPr lang="en-US" altLang="zh-CN" dirty="0"/>
              <a:t>	</a:t>
            </a:r>
            <a:r>
              <a:rPr lang="en-US" altLang="zh-CN" dirty="0" smtClean="0"/>
              <a:t>							—mpg </a:t>
            </a:r>
            <a:r>
              <a:rPr lang="en-US" altLang="zh-CN" dirty="0"/>
              <a:t>data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416" y="1842121"/>
            <a:ext cx="6829425" cy="4000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89609" y="5972319"/>
            <a:ext cx="786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Rows: samples    Columns: descriptions</a:t>
            </a:r>
            <a:endParaRPr lang="zh-CN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Building a scatterplot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22513" y="1690688"/>
            <a:ext cx="11146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ggplot(mpg, aes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displ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hwy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color = factor(cyl))) 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geom_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70" y="2470982"/>
            <a:ext cx="8639574" cy="35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0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Mapping </a:t>
            </a:r>
            <a:r>
              <a:rPr lang="en-US" altLang="zh-CN" b="1" dirty="0">
                <a:solidFill>
                  <a:schemeClr val="accent5"/>
                </a:solidFill>
              </a:rPr>
              <a:t>aesthetics</a:t>
            </a:r>
            <a:r>
              <a:rPr lang="en-US" altLang="zh-CN" dirty="0">
                <a:solidFill>
                  <a:schemeClr val="accent5"/>
                </a:solidFill>
              </a:rPr>
              <a:t> </a:t>
            </a:r>
            <a:r>
              <a:rPr lang="en-US" altLang="zh-CN" dirty="0"/>
              <a:t>to data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026486"/>
            <a:ext cx="7275897" cy="3102510"/>
          </a:xfrm>
        </p:spPr>
        <p:txBody>
          <a:bodyPr/>
          <a:lstStyle/>
          <a:p>
            <a:r>
              <a:rPr lang="en-US" altLang="zh-CN" dirty="0"/>
              <a:t>As well as </a:t>
            </a:r>
            <a:r>
              <a:rPr lang="en-US" altLang="zh-CN" dirty="0" smtClean="0"/>
              <a:t>a </a:t>
            </a:r>
            <a:r>
              <a:rPr lang="en-US" altLang="zh-CN" i="1" u="sng" dirty="0" smtClean="0"/>
              <a:t>horizontal </a:t>
            </a:r>
            <a:r>
              <a:rPr lang="en-US" altLang="zh-CN" i="1" u="sng" dirty="0"/>
              <a:t>and vertical position</a:t>
            </a:r>
            <a:r>
              <a:rPr lang="en-US" altLang="zh-CN" dirty="0"/>
              <a:t>, each point also has a </a:t>
            </a:r>
            <a:r>
              <a:rPr lang="en-US" altLang="zh-CN" i="1" u="sng" dirty="0"/>
              <a:t>size</a:t>
            </a:r>
            <a:r>
              <a:rPr lang="en-US" altLang="zh-CN" dirty="0"/>
              <a:t>, a </a:t>
            </a:r>
            <a:r>
              <a:rPr lang="en-US" altLang="zh-CN" i="1" u="sng" dirty="0" err="1"/>
              <a:t>colour</a:t>
            </a:r>
            <a:r>
              <a:rPr lang="en-US" altLang="zh-CN" dirty="0"/>
              <a:t> and </a:t>
            </a:r>
            <a:r>
              <a:rPr lang="en-US" altLang="zh-CN" dirty="0" smtClean="0"/>
              <a:t>a </a:t>
            </a:r>
            <a:r>
              <a:rPr lang="en-US" altLang="zh-CN" i="1" u="sng" dirty="0" smtClean="0"/>
              <a:t>shape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These </a:t>
            </a:r>
            <a:r>
              <a:rPr lang="en-US" altLang="zh-CN" dirty="0"/>
              <a:t>attributes are called </a:t>
            </a:r>
            <a:r>
              <a:rPr lang="en-US" altLang="zh-CN" b="1" i="1" dirty="0">
                <a:solidFill>
                  <a:schemeClr val="accent5"/>
                </a:solidFill>
              </a:rPr>
              <a:t>aesthetics</a:t>
            </a:r>
            <a:r>
              <a:rPr lang="en-US" altLang="zh-CN" dirty="0"/>
              <a:t>, and are the properties that </a:t>
            </a:r>
            <a:r>
              <a:rPr lang="en-US" altLang="zh-CN" dirty="0" smtClean="0"/>
              <a:t>can be </a:t>
            </a:r>
            <a:r>
              <a:rPr lang="en-US" altLang="zh-CN" dirty="0"/>
              <a:t>perceived on the graphic.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522513" y="5801751"/>
            <a:ext cx="11146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ggplot(mpg, aes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displ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hwy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color = factor(cyl))) 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 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geom_</a:t>
            </a:r>
            <a:r>
              <a:rPr lang="zh-CN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307" y="1555935"/>
            <a:ext cx="1856545" cy="40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>
                <a:solidFill>
                  <a:schemeClr val="accent5"/>
                </a:solidFill>
              </a:rPr>
              <a:t>geom</a:t>
            </a:r>
            <a:r>
              <a:rPr lang="en-US" altLang="zh-CN" dirty="0" smtClean="0"/>
              <a:t>—type of the plots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1892115"/>
            <a:ext cx="7584755" cy="377307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30483" y="5866613"/>
            <a:ext cx="42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Non-sense, grammatically valid pictures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601" y="2184935"/>
            <a:ext cx="3684635" cy="252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more complicated picture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799" y="1849666"/>
            <a:ext cx="8539364" cy="42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26024</TotalTime>
  <Words>1232</Words>
  <Application>Microsoft Office PowerPoint</Application>
  <PresentationFormat>宽屏</PresentationFormat>
  <Paragraphs>162</Paragraphs>
  <Slides>36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1" baseType="lpstr">
      <vt:lpstr>宋体</vt:lpstr>
      <vt:lpstr>Arial</vt:lpstr>
      <vt:lpstr>Calibri</vt:lpstr>
      <vt:lpstr>Calibri Light</vt:lpstr>
      <vt:lpstr>Office 主题</vt:lpstr>
      <vt:lpstr>An extremely simple introduction to ggplot2</vt:lpstr>
      <vt:lpstr>Why ggplot2 ?</vt:lpstr>
      <vt:lpstr>ggplot2 is based on grammar of graphics</vt:lpstr>
      <vt:lpstr>Key components of a layered graph</vt:lpstr>
      <vt:lpstr>What is the dataset for ggplot2 ?         —mpg data</vt:lpstr>
      <vt:lpstr>Building a scatterplot</vt:lpstr>
      <vt:lpstr>Mapping aesthetics to data</vt:lpstr>
      <vt:lpstr>geom—type of the plots</vt:lpstr>
      <vt:lpstr>A more complicated picture</vt:lpstr>
      <vt:lpstr>Scaling</vt:lpstr>
      <vt:lpstr>A more complex plot—stat + facet</vt:lpstr>
      <vt:lpstr>Schematic description of the plot generation process</vt:lpstr>
      <vt:lpstr>Components of the layered grammar</vt:lpstr>
      <vt:lpstr>Layers: build a plot layer by layer</vt:lpstr>
      <vt:lpstr>geom with default stat (some examples)</vt:lpstr>
      <vt:lpstr>Aesthetic mappings: setting v.s. mapping</vt:lpstr>
      <vt:lpstr>Position adjustments</vt:lpstr>
      <vt:lpstr>Scales, axes and legends</vt:lpstr>
      <vt:lpstr>A simple example for discrete color scale</vt:lpstr>
      <vt:lpstr>Some details: common argument</vt:lpstr>
      <vt:lpstr>Positioning—Faceting</vt:lpstr>
      <vt:lpstr>A simple example for facet_wrap</vt:lpstr>
      <vt:lpstr>Coordinate systems</vt:lpstr>
      <vt:lpstr>Polishing your plots for publication         —Theme</vt:lpstr>
      <vt:lpstr>A selection of the most important elements</vt:lpstr>
      <vt:lpstr>Theme elements and element functions</vt:lpstr>
      <vt:lpstr>Summary—only four steps</vt:lpstr>
      <vt:lpstr>Some examples using diamond dataset</vt:lpstr>
      <vt:lpstr>Point and smooth</vt:lpstr>
      <vt:lpstr>Standard boxplot</vt:lpstr>
      <vt:lpstr>Violin</vt:lpstr>
      <vt:lpstr>Bar</vt:lpstr>
      <vt:lpstr>Histogram</vt:lpstr>
      <vt:lpstr>Density</vt:lpstr>
      <vt:lpstr>Discrete color sets from ColorBrewer</vt:lpstr>
      <vt:lpstr>PowerPoint 演示文稿</vt:lpstr>
    </vt:vector>
  </TitlesOfParts>
  <Company>AMSS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</dc:title>
  <dc:creator>unknown</dc:creator>
  <cp:lastModifiedBy>ZC</cp:lastModifiedBy>
  <cp:revision>4136</cp:revision>
  <dcterms:created xsi:type="dcterms:W3CDTF">2018-03-27T06:48:05Z</dcterms:created>
  <dcterms:modified xsi:type="dcterms:W3CDTF">2018-12-10T08:40:18Z</dcterms:modified>
</cp:coreProperties>
</file>