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727" autoAdjust="0"/>
  </p:normalViewPr>
  <p:slideViewPr>
    <p:cSldViewPr>
      <p:cViewPr>
        <p:scale>
          <a:sx n="90" d="100"/>
          <a:sy n="90" d="100"/>
        </p:scale>
        <p:origin x="-115" y="16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CN" smtClean="0"/>
              <a:t>Click to edit Master title style</a:t>
            </a:r>
            <a:endParaRPr lang="zh-CN"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zh-CN" altLang="en-US"/>
          </a:p>
        </p:txBody>
      </p:sp>
      <p:sp>
        <p:nvSpPr>
          <p:cNvPr id="4" name="Date Placeholder 3"/>
          <p:cNvSpPr>
            <a:spLocks noGrp="1"/>
          </p:cNvSpPr>
          <p:nvPr>
            <p:ph type="dt" sz="half" idx="10"/>
          </p:nvPr>
        </p:nvSpPr>
        <p:spPr/>
        <p:txBody>
          <a:bodyPr/>
          <a:lstStyle/>
          <a:p>
            <a:fld id="{93F2650D-C8AE-4A76-8CA2-D3C675639BB2}" type="datetimeFigureOut">
              <a:rPr lang="zh-CN" altLang="en-US" smtClean="0"/>
              <a:t>2011/11/16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2061D30-C410-4EE5-B645-C6B3EF1D2BA3}"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93F2650D-C8AE-4A76-8CA2-D3C675639BB2}" type="datetimeFigureOut">
              <a:rPr lang="zh-CN" altLang="en-US" smtClean="0"/>
              <a:t>2011/11/16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2061D30-C410-4EE5-B645-C6B3EF1D2BA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93F2650D-C8AE-4A76-8CA2-D3C675639BB2}" type="datetimeFigureOut">
              <a:rPr lang="zh-CN" altLang="en-US" smtClean="0"/>
              <a:t>2011/11/16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2061D30-C410-4EE5-B645-C6B3EF1D2BA3}"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93F2650D-C8AE-4A76-8CA2-D3C675639BB2}" type="datetimeFigureOut">
              <a:rPr lang="zh-CN" altLang="en-US" smtClean="0"/>
              <a:t>2011/11/16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2061D30-C410-4EE5-B645-C6B3EF1D2BA3}"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93F2650D-C8AE-4A76-8CA2-D3C675639BB2}" type="datetimeFigureOut">
              <a:rPr lang="zh-CN" altLang="en-US" smtClean="0"/>
              <a:t>2011/11/16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2061D30-C410-4EE5-B645-C6B3EF1D2BA3}"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Date Placeholder 4"/>
          <p:cNvSpPr>
            <a:spLocks noGrp="1"/>
          </p:cNvSpPr>
          <p:nvPr>
            <p:ph type="dt" sz="half" idx="10"/>
          </p:nvPr>
        </p:nvSpPr>
        <p:spPr/>
        <p:txBody>
          <a:bodyPr/>
          <a:lstStyle/>
          <a:p>
            <a:fld id="{93F2650D-C8AE-4A76-8CA2-D3C675639BB2}" type="datetimeFigureOut">
              <a:rPr lang="zh-CN" altLang="en-US" smtClean="0"/>
              <a:t>2011/11/16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2061D30-C410-4EE5-B645-C6B3EF1D2BA3}"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7" name="Date Placeholder 6"/>
          <p:cNvSpPr>
            <a:spLocks noGrp="1"/>
          </p:cNvSpPr>
          <p:nvPr>
            <p:ph type="dt" sz="half" idx="10"/>
          </p:nvPr>
        </p:nvSpPr>
        <p:spPr/>
        <p:txBody>
          <a:bodyPr/>
          <a:lstStyle/>
          <a:p>
            <a:fld id="{93F2650D-C8AE-4A76-8CA2-D3C675639BB2}" type="datetimeFigureOut">
              <a:rPr lang="zh-CN" altLang="en-US" smtClean="0"/>
              <a:t>2011/11/16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2061D30-C410-4EE5-B645-C6B3EF1D2BA3}"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Date Placeholder 2"/>
          <p:cNvSpPr>
            <a:spLocks noGrp="1"/>
          </p:cNvSpPr>
          <p:nvPr>
            <p:ph type="dt" sz="half" idx="10"/>
          </p:nvPr>
        </p:nvSpPr>
        <p:spPr/>
        <p:txBody>
          <a:bodyPr/>
          <a:lstStyle/>
          <a:p>
            <a:fld id="{93F2650D-C8AE-4A76-8CA2-D3C675639BB2}" type="datetimeFigureOut">
              <a:rPr lang="zh-CN" altLang="en-US" smtClean="0"/>
              <a:t>2011/11/16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2061D30-C410-4EE5-B645-C6B3EF1D2BA3}"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F2650D-C8AE-4A76-8CA2-D3C675639BB2}" type="datetimeFigureOut">
              <a:rPr lang="zh-CN" altLang="en-US" smtClean="0"/>
              <a:t>2011/11/16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42061D30-C410-4EE5-B645-C6B3EF1D2BA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93F2650D-C8AE-4A76-8CA2-D3C675639BB2}" type="datetimeFigureOut">
              <a:rPr lang="zh-CN" altLang="en-US" smtClean="0"/>
              <a:t>2011/11/16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2061D30-C410-4EE5-B645-C6B3EF1D2BA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zh-CN"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93F2650D-C8AE-4A76-8CA2-D3C675639BB2}" type="datetimeFigureOut">
              <a:rPr lang="zh-CN" altLang="en-US" smtClean="0"/>
              <a:t>2011/11/16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2061D30-C410-4EE5-B645-C6B3EF1D2BA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F2650D-C8AE-4A76-8CA2-D3C675639BB2}" type="datetimeFigureOut">
              <a:rPr lang="zh-CN" altLang="en-US" smtClean="0"/>
              <a:t>2011/11/16</a:t>
            </a:fld>
            <a:endParaRPr lang="zh-CN"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061D30-C410-4EE5-B645-C6B3EF1D2BA3}"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www.sunupeco.com/SunUpEco/Products.html" TargetMode="External"/><Relationship Id="rId2" Type="http://schemas.openxmlformats.org/officeDocument/2006/relationships/hyperlink" Target="http://www.bumm.d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ltLang="zh-CN" dirty="0" smtClean="0"/>
              <a:t>Outline specification for TREECYCLE electrical system</a:t>
            </a:r>
            <a:endParaRPr lang="zh-CN" altLang="en-US" dirty="0"/>
          </a:p>
        </p:txBody>
      </p:sp>
      <p:sp>
        <p:nvSpPr>
          <p:cNvPr id="3" name="Subtitle 2"/>
          <p:cNvSpPr>
            <a:spLocks noGrp="1"/>
          </p:cNvSpPr>
          <p:nvPr>
            <p:ph type="subTitle" idx="1"/>
          </p:nvPr>
        </p:nvSpPr>
        <p:spPr/>
        <p:txBody>
          <a:bodyPr/>
          <a:lstStyle/>
          <a:p>
            <a:r>
              <a:rPr lang="en-GB" altLang="zh-CN" dirty="0" smtClean="0"/>
              <a:t>MGT Engineering Ltd</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zh-CN" dirty="0" smtClean="0"/>
              <a:t>Introduction</a:t>
            </a:r>
            <a:endParaRPr lang="zh-CN" altLang="en-US" dirty="0"/>
          </a:p>
        </p:txBody>
      </p:sp>
      <p:sp>
        <p:nvSpPr>
          <p:cNvPr id="3" name="TextBox 2"/>
          <p:cNvSpPr txBox="1"/>
          <p:nvPr/>
        </p:nvSpPr>
        <p:spPr>
          <a:xfrm>
            <a:off x="357158" y="1357298"/>
            <a:ext cx="8501122" cy="3139321"/>
          </a:xfrm>
          <a:prstGeom prst="rect">
            <a:avLst/>
          </a:prstGeom>
          <a:noFill/>
        </p:spPr>
        <p:txBody>
          <a:bodyPr wrap="square" rtlCol="0">
            <a:spAutoFit/>
          </a:bodyPr>
          <a:lstStyle/>
          <a:p>
            <a:r>
              <a:rPr lang="en-GB" altLang="zh-CN" dirty="0" smtClean="0"/>
              <a:t>The </a:t>
            </a:r>
            <a:r>
              <a:rPr lang="en-GB" altLang="zh-CN" dirty="0" smtClean="0"/>
              <a:t>TREECYCLE</a:t>
            </a:r>
            <a:r>
              <a:rPr lang="en-GB" altLang="zh-CN" dirty="0" smtClean="0"/>
              <a:t> is produced </a:t>
            </a:r>
            <a:r>
              <a:rPr lang="en-GB" altLang="zh-CN" dirty="0"/>
              <a:t> </a:t>
            </a:r>
            <a:r>
              <a:rPr lang="en-GB" altLang="zh-CN" dirty="0" smtClean="0"/>
              <a:t>in a number of versions, both electrically assisted and human powered only.</a:t>
            </a:r>
          </a:p>
          <a:p>
            <a:r>
              <a:rPr lang="en-GB" altLang="zh-CN" dirty="0" smtClean="0"/>
              <a:t>The  basic electrical system  is common to all models,  having its own generator and battery back-up.</a:t>
            </a:r>
          </a:p>
          <a:p>
            <a:r>
              <a:rPr lang="en-GB" altLang="zh-CN" dirty="0" smtClean="0"/>
              <a:t>This allows the </a:t>
            </a:r>
            <a:r>
              <a:rPr lang="en-GB" altLang="zh-CN" dirty="0" smtClean="0"/>
              <a:t>TREECYCLE</a:t>
            </a:r>
            <a:r>
              <a:rPr lang="en-GB" altLang="zh-CN" dirty="0" smtClean="0"/>
              <a:t> to comply with </a:t>
            </a:r>
            <a:r>
              <a:rPr lang="en-GB" altLang="zh-CN" dirty="0"/>
              <a:t>G</a:t>
            </a:r>
            <a:r>
              <a:rPr lang="en-GB" altLang="zh-CN" dirty="0" smtClean="0"/>
              <a:t>erman standards, which require the lighting system of an electrically assisted  bicycle to be separate from the  electrical assistance system, so ensuring that for safety  reasons the supply to the lights is always guaranteed, even if  for some reason power is not available from the large traction battery.</a:t>
            </a:r>
          </a:p>
          <a:p>
            <a:r>
              <a:rPr lang="en-GB" altLang="zh-CN" dirty="0" smtClean="0"/>
              <a:t>The  system specification also allows for the use of standard lights, where these are required, also to  meet  different local standards in the markets where the TREECYCLE may be sold.</a:t>
            </a: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582594"/>
          </a:xfrm>
        </p:spPr>
        <p:txBody>
          <a:bodyPr>
            <a:normAutofit/>
          </a:bodyPr>
          <a:lstStyle/>
          <a:p>
            <a:r>
              <a:rPr lang="en-GB" altLang="zh-CN" sz="2400" dirty="0" smtClean="0"/>
              <a:t>Schematic system diagram</a:t>
            </a:r>
            <a:endParaRPr lang="zh-CN" altLang="en-US" sz="2400" dirty="0"/>
          </a:p>
        </p:txBody>
      </p:sp>
      <p:sp>
        <p:nvSpPr>
          <p:cNvPr id="3" name="Oval 2"/>
          <p:cNvSpPr/>
          <p:nvPr/>
        </p:nvSpPr>
        <p:spPr>
          <a:xfrm>
            <a:off x="6858016" y="785794"/>
            <a:ext cx="285752" cy="2857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Oval 3"/>
          <p:cNvSpPr/>
          <p:nvPr/>
        </p:nvSpPr>
        <p:spPr>
          <a:xfrm>
            <a:off x="7358082" y="785794"/>
            <a:ext cx="285752" cy="2857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Oval 4"/>
          <p:cNvSpPr/>
          <p:nvPr/>
        </p:nvSpPr>
        <p:spPr>
          <a:xfrm>
            <a:off x="5929322" y="2000240"/>
            <a:ext cx="285752" cy="2857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Oval 5"/>
          <p:cNvSpPr/>
          <p:nvPr/>
        </p:nvSpPr>
        <p:spPr>
          <a:xfrm>
            <a:off x="5929322" y="1285860"/>
            <a:ext cx="285752" cy="2857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Oval 6"/>
          <p:cNvSpPr/>
          <p:nvPr/>
        </p:nvSpPr>
        <p:spPr>
          <a:xfrm>
            <a:off x="6643702" y="2000240"/>
            <a:ext cx="285752" cy="2857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Oval 7"/>
          <p:cNvSpPr/>
          <p:nvPr/>
        </p:nvSpPr>
        <p:spPr>
          <a:xfrm>
            <a:off x="7929586" y="2000240"/>
            <a:ext cx="285752" cy="2857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Oval 8"/>
          <p:cNvSpPr/>
          <p:nvPr/>
        </p:nvSpPr>
        <p:spPr>
          <a:xfrm>
            <a:off x="7572396" y="2000240"/>
            <a:ext cx="285752" cy="2857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Oval 9"/>
          <p:cNvSpPr/>
          <p:nvPr/>
        </p:nvSpPr>
        <p:spPr>
          <a:xfrm>
            <a:off x="6286512" y="2000240"/>
            <a:ext cx="285752" cy="2857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Oval 10"/>
          <p:cNvSpPr/>
          <p:nvPr/>
        </p:nvSpPr>
        <p:spPr>
          <a:xfrm>
            <a:off x="8286776" y="1285860"/>
            <a:ext cx="285752" cy="2857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Oval 11"/>
          <p:cNvSpPr/>
          <p:nvPr/>
        </p:nvSpPr>
        <p:spPr>
          <a:xfrm>
            <a:off x="8286776" y="2000240"/>
            <a:ext cx="285752" cy="2857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Rectangle 12"/>
          <p:cNvSpPr/>
          <p:nvPr/>
        </p:nvSpPr>
        <p:spPr>
          <a:xfrm>
            <a:off x="2714612" y="3214686"/>
            <a:ext cx="428628" cy="12144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Rectangle 13"/>
          <p:cNvSpPr/>
          <p:nvPr/>
        </p:nvSpPr>
        <p:spPr>
          <a:xfrm>
            <a:off x="4714876" y="2786058"/>
            <a:ext cx="1214446" cy="15001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Rectangle 14"/>
          <p:cNvSpPr/>
          <p:nvPr/>
        </p:nvSpPr>
        <p:spPr>
          <a:xfrm>
            <a:off x="3428992" y="4714884"/>
            <a:ext cx="857256" cy="7858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7" name="Elbow Connector 16"/>
          <p:cNvCxnSpPr>
            <a:stCxn id="13" idx="3"/>
            <a:endCxn id="14" idx="1"/>
          </p:cNvCxnSpPr>
          <p:nvPr/>
        </p:nvCxnSpPr>
        <p:spPr>
          <a:xfrm flipV="1">
            <a:off x="3143240" y="3536157"/>
            <a:ext cx="1571636" cy="285752"/>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14" idx="2"/>
            <a:endCxn id="15" idx="3"/>
          </p:cNvCxnSpPr>
          <p:nvPr/>
        </p:nvCxnSpPr>
        <p:spPr>
          <a:xfrm rot="5400000">
            <a:off x="4393406" y="4179099"/>
            <a:ext cx="821537" cy="1035851"/>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6" idx="4"/>
            <a:endCxn id="5" idx="0"/>
          </p:cNvCxnSpPr>
          <p:nvPr/>
        </p:nvCxnSpPr>
        <p:spPr>
          <a:xfrm rot="5400000">
            <a:off x="5857884" y="1785926"/>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11" idx="4"/>
            <a:endCxn id="12" idx="0"/>
          </p:cNvCxnSpPr>
          <p:nvPr/>
        </p:nvCxnSpPr>
        <p:spPr>
          <a:xfrm rot="5400000">
            <a:off x="8215338" y="1785926"/>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Elbow Connector 55"/>
          <p:cNvCxnSpPr>
            <a:stCxn id="10" idx="0"/>
            <a:endCxn id="3" idx="2"/>
          </p:cNvCxnSpPr>
          <p:nvPr/>
        </p:nvCxnSpPr>
        <p:spPr>
          <a:xfrm rot="5400000" flipH="1" flipV="1">
            <a:off x="6107917" y="1250141"/>
            <a:ext cx="1071570" cy="42862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3" idx="6"/>
            <a:endCxn id="4" idx="2"/>
          </p:cNvCxnSpPr>
          <p:nvPr/>
        </p:nvCxnSpPr>
        <p:spPr>
          <a:xfrm>
            <a:off x="7143768" y="928670"/>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Elbow Connector 61"/>
          <p:cNvCxnSpPr>
            <a:stCxn id="4" idx="6"/>
            <a:endCxn id="8" idx="0"/>
          </p:cNvCxnSpPr>
          <p:nvPr/>
        </p:nvCxnSpPr>
        <p:spPr>
          <a:xfrm>
            <a:off x="7643834" y="928670"/>
            <a:ext cx="428628" cy="107157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65" name="Elbow Connector 64"/>
          <p:cNvCxnSpPr>
            <a:stCxn id="14" idx="0"/>
            <a:endCxn id="5" idx="4"/>
          </p:cNvCxnSpPr>
          <p:nvPr/>
        </p:nvCxnSpPr>
        <p:spPr>
          <a:xfrm rot="5400000" flipH="1" flipV="1">
            <a:off x="5447115" y="2160976"/>
            <a:ext cx="500066" cy="750099"/>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7" idx="6"/>
            <a:endCxn id="9" idx="2"/>
          </p:cNvCxnSpPr>
          <p:nvPr/>
        </p:nvCxnSpPr>
        <p:spPr>
          <a:xfrm>
            <a:off x="6929454" y="2143116"/>
            <a:ext cx="6429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Elbow Connector 73"/>
          <p:cNvCxnSpPr>
            <a:stCxn id="7" idx="4"/>
            <a:endCxn id="14" idx="3"/>
          </p:cNvCxnSpPr>
          <p:nvPr/>
        </p:nvCxnSpPr>
        <p:spPr>
          <a:xfrm rot="5400000">
            <a:off x="5732868" y="2482446"/>
            <a:ext cx="1250165" cy="857256"/>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10" idx="4"/>
          </p:cNvCxnSpPr>
          <p:nvPr/>
        </p:nvCxnSpPr>
        <p:spPr>
          <a:xfrm rot="5400000">
            <a:off x="6000760" y="2714620"/>
            <a:ext cx="85725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10800000">
            <a:off x="5929322" y="3143248"/>
            <a:ext cx="5000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12" idx="4"/>
          </p:cNvCxnSpPr>
          <p:nvPr/>
        </p:nvCxnSpPr>
        <p:spPr>
          <a:xfrm rot="5400000">
            <a:off x="7572396" y="3143248"/>
            <a:ext cx="171451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10800000">
            <a:off x="5929322" y="4000504"/>
            <a:ext cx="250033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1714480" y="5143512"/>
            <a:ext cx="1571636" cy="707886"/>
          </a:xfrm>
          <a:prstGeom prst="rect">
            <a:avLst/>
          </a:prstGeom>
          <a:noFill/>
        </p:spPr>
        <p:txBody>
          <a:bodyPr wrap="square" rtlCol="0">
            <a:spAutoFit/>
          </a:bodyPr>
          <a:lstStyle/>
          <a:p>
            <a:r>
              <a:rPr lang="en-GB" altLang="zh-CN" sz="1000" dirty="0" smtClean="0"/>
              <a:t>Handlebar switch cluster left/right Indicator swit</a:t>
            </a:r>
            <a:r>
              <a:rPr lang="en-GB" altLang="zh-CN" sz="1000" dirty="0" smtClean="0"/>
              <a:t>c</a:t>
            </a:r>
            <a:r>
              <a:rPr lang="en-GB" altLang="zh-CN" sz="1000" dirty="0" smtClean="0"/>
              <a:t>h horn button         front/rear lights switch</a:t>
            </a:r>
            <a:endParaRPr lang="zh-CN" altLang="en-US" sz="1000" dirty="0"/>
          </a:p>
        </p:txBody>
      </p:sp>
      <p:sp>
        <p:nvSpPr>
          <p:cNvPr id="89" name="Rectangle 88"/>
          <p:cNvSpPr/>
          <p:nvPr/>
        </p:nvSpPr>
        <p:spPr>
          <a:xfrm>
            <a:off x="2357422" y="1071546"/>
            <a:ext cx="428628" cy="12144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TextBox 89"/>
          <p:cNvSpPr txBox="1"/>
          <p:nvPr/>
        </p:nvSpPr>
        <p:spPr>
          <a:xfrm>
            <a:off x="1428728" y="1357298"/>
            <a:ext cx="1000132" cy="707886"/>
          </a:xfrm>
          <a:prstGeom prst="rect">
            <a:avLst/>
          </a:prstGeom>
          <a:noFill/>
        </p:spPr>
        <p:txBody>
          <a:bodyPr wrap="square" rtlCol="0">
            <a:spAutoFit/>
          </a:bodyPr>
          <a:lstStyle/>
          <a:p>
            <a:r>
              <a:rPr lang="en-GB" altLang="zh-CN" sz="1000" dirty="0" smtClean="0"/>
              <a:t>Brake switches</a:t>
            </a:r>
          </a:p>
          <a:p>
            <a:r>
              <a:rPr lang="en-GB" altLang="zh-CN" sz="1000" dirty="0" smtClean="0"/>
              <a:t> 2 into one   from </a:t>
            </a:r>
            <a:r>
              <a:rPr lang="en-GB" altLang="zh-CN" sz="1000" dirty="0" err="1" smtClean="0"/>
              <a:t>Tektro</a:t>
            </a:r>
            <a:r>
              <a:rPr lang="en-GB" altLang="zh-CN" sz="1000" dirty="0" smtClean="0"/>
              <a:t> levers</a:t>
            </a:r>
            <a:endParaRPr lang="zh-CN" altLang="en-US" sz="1000" dirty="0"/>
          </a:p>
        </p:txBody>
      </p:sp>
      <p:cxnSp>
        <p:nvCxnSpPr>
          <p:cNvPr id="95" name="Straight Connector 94"/>
          <p:cNvCxnSpPr/>
          <p:nvPr/>
        </p:nvCxnSpPr>
        <p:spPr>
          <a:xfrm>
            <a:off x="2786050" y="1714488"/>
            <a:ext cx="214314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4393405" y="2250273"/>
            <a:ext cx="1071570" cy="1588"/>
          </a:xfrm>
          <a:prstGeom prst="line">
            <a:avLst/>
          </a:prstGeom>
        </p:spPr>
        <p:style>
          <a:lnRef idx="1">
            <a:schemeClr val="accent1"/>
          </a:lnRef>
          <a:fillRef idx="0">
            <a:schemeClr val="accent1"/>
          </a:fillRef>
          <a:effectRef idx="0">
            <a:schemeClr val="accent1"/>
          </a:effectRef>
          <a:fontRef idx="minor">
            <a:schemeClr val="tx1"/>
          </a:fontRef>
        </p:style>
      </p:cxnSp>
      <p:grpSp>
        <p:nvGrpSpPr>
          <p:cNvPr id="116" name="Group 115"/>
          <p:cNvGrpSpPr/>
          <p:nvPr/>
        </p:nvGrpSpPr>
        <p:grpSpPr>
          <a:xfrm>
            <a:off x="2357422" y="1285860"/>
            <a:ext cx="428628" cy="73026"/>
            <a:chOff x="2357422" y="1285860"/>
            <a:chExt cx="428628" cy="73026"/>
          </a:xfrm>
        </p:grpSpPr>
        <p:cxnSp>
          <p:nvCxnSpPr>
            <p:cNvPr id="108" name="Straight Connector 107"/>
            <p:cNvCxnSpPr/>
            <p:nvPr/>
          </p:nvCxnSpPr>
          <p:spPr>
            <a:xfrm>
              <a:off x="2357422" y="1357298"/>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flipH="1" flipV="1">
              <a:off x="2500298" y="1285860"/>
              <a:ext cx="71438"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rot="5400000" flipH="1" flipV="1">
              <a:off x="2500298" y="1357298"/>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2643174" y="1357298"/>
              <a:ext cx="142876" cy="158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17" name="Group 116"/>
          <p:cNvGrpSpPr/>
          <p:nvPr/>
        </p:nvGrpSpPr>
        <p:grpSpPr>
          <a:xfrm>
            <a:off x="2357422" y="1928802"/>
            <a:ext cx="428628" cy="73026"/>
            <a:chOff x="2357422" y="1285860"/>
            <a:chExt cx="428628" cy="73026"/>
          </a:xfrm>
        </p:grpSpPr>
        <p:cxnSp>
          <p:nvCxnSpPr>
            <p:cNvPr id="118" name="Straight Connector 117"/>
            <p:cNvCxnSpPr/>
            <p:nvPr/>
          </p:nvCxnSpPr>
          <p:spPr>
            <a:xfrm>
              <a:off x="2357422" y="1357298"/>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rot="5400000" flipH="1" flipV="1">
              <a:off x="2500298" y="1285860"/>
              <a:ext cx="71438"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flipH="1" flipV="1">
              <a:off x="2500298" y="1357298"/>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2643174" y="1357298"/>
              <a:ext cx="142876"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122" name="TextBox 121"/>
          <p:cNvSpPr txBox="1"/>
          <p:nvPr/>
        </p:nvSpPr>
        <p:spPr>
          <a:xfrm>
            <a:off x="6858016" y="500042"/>
            <a:ext cx="857256" cy="246221"/>
          </a:xfrm>
          <a:prstGeom prst="rect">
            <a:avLst/>
          </a:prstGeom>
          <a:noFill/>
        </p:spPr>
        <p:txBody>
          <a:bodyPr wrap="square" rtlCol="0">
            <a:spAutoFit/>
          </a:bodyPr>
          <a:lstStyle/>
          <a:p>
            <a:r>
              <a:rPr lang="en-GB" altLang="zh-CN" sz="1000" dirty="0" smtClean="0"/>
              <a:t>Headlights</a:t>
            </a:r>
            <a:endParaRPr lang="zh-CN" altLang="en-US" sz="1000" dirty="0"/>
          </a:p>
        </p:txBody>
      </p:sp>
      <p:sp>
        <p:nvSpPr>
          <p:cNvPr id="123" name="TextBox 122"/>
          <p:cNvSpPr txBox="1"/>
          <p:nvPr/>
        </p:nvSpPr>
        <p:spPr>
          <a:xfrm>
            <a:off x="6858016" y="2214554"/>
            <a:ext cx="857256" cy="246221"/>
          </a:xfrm>
          <a:prstGeom prst="rect">
            <a:avLst/>
          </a:prstGeom>
          <a:noFill/>
        </p:spPr>
        <p:txBody>
          <a:bodyPr wrap="square" rtlCol="0">
            <a:spAutoFit/>
          </a:bodyPr>
          <a:lstStyle/>
          <a:p>
            <a:r>
              <a:rPr lang="en-GB" altLang="zh-CN" sz="1000" dirty="0" smtClean="0"/>
              <a:t>Brake lights</a:t>
            </a:r>
            <a:endParaRPr lang="zh-CN" altLang="en-US" sz="1000" dirty="0"/>
          </a:p>
        </p:txBody>
      </p:sp>
      <p:sp>
        <p:nvSpPr>
          <p:cNvPr id="124" name="TextBox 123"/>
          <p:cNvSpPr txBox="1"/>
          <p:nvPr/>
        </p:nvSpPr>
        <p:spPr>
          <a:xfrm>
            <a:off x="7858148" y="2285992"/>
            <a:ext cx="500066" cy="400110"/>
          </a:xfrm>
          <a:prstGeom prst="rect">
            <a:avLst/>
          </a:prstGeom>
          <a:noFill/>
        </p:spPr>
        <p:txBody>
          <a:bodyPr wrap="square" rtlCol="0">
            <a:spAutoFit/>
          </a:bodyPr>
          <a:lstStyle/>
          <a:p>
            <a:r>
              <a:rPr lang="en-GB" altLang="zh-CN" sz="1000" dirty="0" smtClean="0"/>
              <a:t>Rear light</a:t>
            </a:r>
            <a:endParaRPr lang="zh-CN" altLang="en-US" sz="1000" dirty="0"/>
          </a:p>
        </p:txBody>
      </p:sp>
      <p:sp>
        <p:nvSpPr>
          <p:cNvPr id="125" name="TextBox 124"/>
          <p:cNvSpPr txBox="1"/>
          <p:nvPr/>
        </p:nvSpPr>
        <p:spPr>
          <a:xfrm>
            <a:off x="6357950" y="1571612"/>
            <a:ext cx="500066" cy="400110"/>
          </a:xfrm>
          <a:prstGeom prst="rect">
            <a:avLst/>
          </a:prstGeom>
          <a:noFill/>
        </p:spPr>
        <p:txBody>
          <a:bodyPr wrap="square" rtlCol="0">
            <a:spAutoFit/>
          </a:bodyPr>
          <a:lstStyle/>
          <a:p>
            <a:r>
              <a:rPr lang="en-GB" altLang="zh-CN" sz="1000" dirty="0" smtClean="0"/>
              <a:t>Rear light</a:t>
            </a:r>
            <a:endParaRPr lang="zh-CN" altLang="en-US" sz="1000" dirty="0"/>
          </a:p>
        </p:txBody>
      </p:sp>
      <p:sp>
        <p:nvSpPr>
          <p:cNvPr id="126" name="TextBox 125"/>
          <p:cNvSpPr txBox="1"/>
          <p:nvPr/>
        </p:nvSpPr>
        <p:spPr>
          <a:xfrm>
            <a:off x="8215338" y="857232"/>
            <a:ext cx="714380" cy="400110"/>
          </a:xfrm>
          <a:prstGeom prst="rect">
            <a:avLst/>
          </a:prstGeom>
          <a:noFill/>
        </p:spPr>
        <p:txBody>
          <a:bodyPr wrap="square" rtlCol="0">
            <a:spAutoFit/>
          </a:bodyPr>
          <a:lstStyle/>
          <a:p>
            <a:r>
              <a:rPr lang="en-GB" altLang="zh-CN" sz="1000" dirty="0" smtClean="0"/>
              <a:t>Indicators right</a:t>
            </a:r>
            <a:endParaRPr lang="zh-CN" altLang="en-US" sz="1000" dirty="0"/>
          </a:p>
        </p:txBody>
      </p:sp>
      <p:sp>
        <p:nvSpPr>
          <p:cNvPr id="127" name="TextBox 126"/>
          <p:cNvSpPr txBox="1"/>
          <p:nvPr/>
        </p:nvSpPr>
        <p:spPr>
          <a:xfrm>
            <a:off x="5572132" y="1071546"/>
            <a:ext cx="714380" cy="400110"/>
          </a:xfrm>
          <a:prstGeom prst="rect">
            <a:avLst/>
          </a:prstGeom>
          <a:noFill/>
        </p:spPr>
        <p:txBody>
          <a:bodyPr wrap="square" rtlCol="0">
            <a:spAutoFit/>
          </a:bodyPr>
          <a:lstStyle/>
          <a:p>
            <a:r>
              <a:rPr lang="en-GB" altLang="zh-CN" sz="1000" dirty="0" smtClean="0"/>
              <a:t>Indicators left</a:t>
            </a:r>
            <a:endParaRPr lang="zh-CN" altLang="en-US" sz="1000" dirty="0"/>
          </a:p>
        </p:txBody>
      </p:sp>
      <p:sp>
        <p:nvSpPr>
          <p:cNvPr id="128" name="TextBox 127"/>
          <p:cNvSpPr txBox="1"/>
          <p:nvPr/>
        </p:nvSpPr>
        <p:spPr>
          <a:xfrm>
            <a:off x="928662" y="3357562"/>
            <a:ext cx="1714512" cy="1323439"/>
          </a:xfrm>
          <a:prstGeom prst="rect">
            <a:avLst/>
          </a:prstGeom>
          <a:noFill/>
        </p:spPr>
        <p:txBody>
          <a:bodyPr wrap="square" rtlCol="0">
            <a:spAutoFit/>
          </a:bodyPr>
          <a:lstStyle/>
          <a:p>
            <a:r>
              <a:rPr lang="en-GB" altLang="zh-CN" sz="1000" dirty="0" smtClean="0"/>
              <a:t>Display, docking station for  location enabled </a:t>
            </a:r>
            <a:r>
              <a:rPr lang="en-GB" altLang="zh-CN" sz="1000" dirty="0" err="1" smtClean="0"/>
              <a:t>cellphone</a:t>
            </a:r>
            <a:r>
              <a:rPr lang="en-GB" altLang="zh-CN" sz="1000" dirty="0" smtClean="0"/>
              <a:t>, switch for  hazard warning  (all indicators together), general on/off ( key switch), LEDs for indicator function (2 yellow),  lights  on (1 blue) brake lights on (1 red) </a:t>
            </a:r>
            <a:endParaRPr lang="zh-CN" altLang="en-US" sz="1000" dirty="0"/>
          </a:p>
        </p:txBody>
      </p:sp>
      <p:sp>
        <p:nvSpPr>
          <p:cNvPr id="129" name="Rectangle 128"/>
          <p:cNvSpPr/>
          <p:nvPr/>
        </p:nvSpPr>
        <p:spPr>
          <a:xfrm>
            <a:off x="1785918" y="2571744"/>
            <a:ext cx="642942" cy="2857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0" name="TextBox 129"/>
          <p:cNvSpPr txBox="1"/>
          <p:nvPr/>
        </p:nvSpPr>
        <p:spPr>
          <a:xfrm>
            <a:off x="857224" y="2285992"/>
            <a:ext cx="857256" cy="861774"/>
          </a:xfrm>
          <a:prstGeom prst="rect">
            <a:avLst/>
          </a:prstGeom>
          <a:noFill/>
        </p:spPr>
        <p:txBody>
          <a:bodyPr wrap="square" rtlCol="0">
            <a:spAutoFit/>
          </a:bodyPr>
          <a:lstStyle/>
          <a:p>
            <a:r>
              <a:rPr lang="en-GB" altLang="zh-CN" sz="1000" dirty="0" smtClean="0"/>
              <a:t>Rotation sensor for </a:t>
            </a:r>
          </a:p>
          <a:p>
            <a:r>
              <a:rPr lang="en-GB" altLang="zh-CN" sz="1000" dirty="0" smtClean="0"/>
              <a:t>Distance and  speed calculation</a:t>
            </a:r>
            <a:endParaRPr lang="zh-CN" altLang="en-US" sz="1000" dirty="0"/>
          </a:p>
        </p:txBody>
      </p:sp>
      <p:cxnSp>
        <p:nvCxnSpPr>
          <p:cNvPr id="132" name="Elbow Connector 131"/>
          <p:cNvCxnSpPr>
            <a:stCxn id="129" idx="3"/>
          </p:cNvCxnSpPr>
          <p:nvPr/>
        </p:nvCxnSpPr>
        <p:spPr>
          <a:xfrm>
            <a:off x="2428860" y="2714620"/>
            <a:ext cx="2286016" cy="428628"/>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134" name="TextBox 133"/>
          <p:cNvSpPr txBox="1"/>
          <p:nvPr/>
        </p:nvSpPr>
        <p:spPr>
          <a:xfrm>
            <a:off x="4714876" y="2857496"/>
            <a:ext cx="1214446" cy="1323439"/>
          </a:xfrm>
          <a:prstGeom prst="rect">
            <a:avLst/>
          </a:prstGeom>
          <a:noFill/>
        </p:spPr>
        <p:txBody>
          <a:bodyPr wrap="square" rtlCol="0">
            <a:spAutoFit/>
          </a:bodyPr>
          <a:lstStyle/>
          <a:p>
            <a:r>
              <a:rPr lang="en-GB" altLang="zh-CN" sz="1000" dirty="0" smtClean="0"/>
              <a:t>Central control box with back-up battery pack, external power supply connections for charging and optional input from traction battery</a:t>
            </a:r>
            <a:endParaRPr lang="zh-CN" altLang="en-US" sz="1000" dirty="0"/>
          </a:p>
        </p:txBody>
      </p:sp>
      <p:sp>
        <p:nvSpPr>
          <p:cNvPr id="136" name="Rectangle 135"/>
          <p:cNvSpPr/>
          <p:nvPr/>
        </p:nvSpPr>
        <p:spPr>
          <a:xfrm>
            <a:off x="6143636" y="4643446"/>
            <a:ext cx="857256" cy="7858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7" name="TextBox 136"/>
          <p:cNvSpPr txBox="1"/>
          <p:nvPr/>
        </p:nvSpPr>
        <p:spPr>
          <a:xfrm>
            <a:off x="7143768" y="4572008"/>
            <a:ext cx="1571636" cy="1015663"/>
          </a:xfrm>
          <a:prstGeom prst="rect">
            <a:avLst/>
          </a:prstGeom>
          <a:noFill/>
        </p:spPr>
        <p:txBody>
          <a:bodyPr wrap="square" rtlCol="0">
            <a:spAutoFit/>
          </a:bodyPr>
          <a:lstStyle/>
          <a:p>
            <a:r>
              <a:rPr lang="en-GB" altLang="zh-CN" sz="1000" dirty="0" smtClean="0"/>
              <a:t>Left rear wheel shaft mounted  3 phase generator Sunup DS1-F with rectified output        3-12volts depending on wheel rotation speed</a:t>
            </a:r>
            <a:endParaRPr lang="zh-CN" altLang="en-US" sz="1000" dirty="0"/>
          </a:p>
        </p:txBody>
      </p:sp>
      <p:cxnSp>
        <p:nvCxnSpPr>
          <p:cNvPr id="139" name="Elbow Connector 138"/>
          <p:cNvCxnSpPr>
            <a:stCxn id="136" idx="1"/>
          </p:cNvCxnSpPr>
          <p:nvPr/>
        </p:nvCxnSpPr>
        <p:spPr>
          <a:xfrm rot="10800000">
            <a:off x="5643570" y="4286257"/>
            <a:ext cx="500066" cy="750099"/>
          </a:xfrm>
          <a:prstGeom prst="bentConnector2">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txBody>
          <a:bodyPr>
            <a:normAutofit fontScale="90000"/>
          </a:bodyPr>
          <a:lstStyle/>
          <a:p>
            <a:r>
              <a:rPr lang="en-GB" altLang="zh-CN" sz="2400" dirty="0" smtClean="0"/>
              <a:t>Electrical specification</a:t>
            </a:r>
            <a:endParaRPr lang="zh-CN" altLang="en-US" sz="2400" dirty="0"/>
          </a:p>
        </p:txBody>
      </p:sp>
      <p:graphicFrame>
        <p:nvGraphicFramePr>
          <p:cNvPr id="4" name="Table 3"/>
          <p:cNvGraphicFramePr>
            <a:graphicFrameLocks noGrp="1"/>
          </p:cNvGraphicFramePr>
          <p:nvPr/>
        </p:nvGraphicFramePr>
        <p:xfrm>
          <a:off x="142844" y="142852"/>
          <a:ext cx="8858312" cy="6618874"/>
        </p:xfrm>
        <a:graphic>
          <a:graphicData uri="http://schemas.openxmlformats.org/drawingml/2006/table">
            <a:tbl>
              <a:tblPr firstRow="1" bandRow="1">
                <a:tableStyleId>{5C22544A-7EE6-4342-B048-85BDC9FD1C3A}</a:tableStyleId>
              </a:tblPr>
              <a:tblGrid>
                <a:gridCol w="7058986"/>
                <a:gridCol w="1799326"/>
              </a:tblGrid>
              <a:tr h="747927">
                <a:tc>
                  <a:txBody>
                    <a:bodyPr/>
                    <a:lstStyle/>
                    <a:p>
                      <a:endParaRPr lang="zh-CN" altLang="en-US"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zh-CN" dirty="0" smtClean="0"/>
                        <a:t>3-50 volts DC</a:t>
                      </a:r>
                    </a:p>
                    <a:p>
                      <a:endParaRPr lang="zh-CN" altLang="en-US" dirty="0"/>
                    </a:p>
                  </a:txBody>
                  <a:tcPr>
                    <a:noFill/>
                  </a:tcPr>
                </a:tc>
              </a:tr>
              <a:tr h="747927">
                <a:tc>
                  <a:txBody>
                    <a:bodyPr/>
                    <a:lstStyle/>
                    <a:p>
                      <a:r>
                        <a:rPr lang="en-GB" altLang="zh-CN" dirty="0" smtClean="0"/>
                        <a:t>Main input from generator ( wheel rotation speed varies from 40-240 </a:t>
                      </a:r>
                      <a:r>
                        <a:rPr lang="en-GB" altLang="zh-CN" dirty="0" err="1" smtClean="0"/>
                        <a:t>r.p.m</a:t>
                      </a:r>
                      <a:r>
                        <a:rPr lang="en-GB" altLang="zh-CN" dirty="0" smtClean="0"/>
                        <a:t>, equivalent to  5- 30km/hour)</a:t>
                      </a:r>
                      <a:endParaRPr lang="zh-CN" altLang="en-US"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zh-CN" dirty="0" smtClean="0"/>
                        <a:t>3-12 volts DC</a:t>
                      </a:r>
                    </a:p>
                    <a:p>
                      <a:endParaRPr lang="zh-CN" altLang="en-US" dirty="0"/>
                    </a:p>
                  </a:txBody>
                  <a:tcPr>
                    <a:noFill/>
                  </a:tcPr>
                </a:tc>
              </a:tr>
              <a:tr h="861600">
                <a:tc>
                  <a:txBody>
                    <a:bodyPr/>
                    <a:lstStyle/>
                    <a:p>
                      <a:r>
                        <a:rPr lang="en-GB" altLang="zh-CN" dirty="0" smtClean="0"/>
                        <a:t>Optional input from electrical assistance battery </a:t>
                      </a:r>
                      <a:endParaRPr lang="zh-CN" altLang="en-US"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zh-CN" dirty="0" smtClean="0"/>
                        <a:t>36-50 volts DC</a:t>
                      </a:r>
                    </a:p>
                    <a:p>
                      <a:endParaRPr lang="zh-CN" altLang="en-US" dirty="0"/>
                    </a:p>
                  </a:txBody>
                  <a:tcPr>
                    <a:noFill/>
                  </a:tcPr>
                </a:tc>
              </a:tr>
              <a:tr h="861600">
                <a:tc>
                  <a:txBody>
                    <a:bodyPr/>
                    <a:lstStyle/>
                    <a:p>
                      <a:r>
                        <a:rPr lang="en-GB" altLang="zh-CN" dirty="0" smtClean="0"/>
                        <a:t>Optional input</a:t>
                      </a:r>
                      <a:r>
                        <a:rPr lang="en-GB" altLang="zh-CN" baseline="0" dirty="0" smtClean="0"/>
                        <a:t> from photovoltaic cells</a:t>
                      </a:r>
                      <a:endParaRPr lang="zh-CN" altLang="en-US" dirty="0"/>
                    </a:p>
                  </a:txBody>
                  <a:tcPr>
                    <a:noFill/>
                  </a:tcPr>
                </a:tc>
                <a:tc>
                  <a:txBody>
                    <a:bodyPr/>
                    <a:lstStyle/>
                    <a:p>
                      <a:r>
                        <a:rPr lang="en-GB" altLang="zh-CN" dirty="0" smtClean="0"/>
                        <a:t>6-50 volts DC</a:t>
                      </a:r>
                      <a:endParaRPr lang="zh-CN" altLang="en-US" dirty="0"/>
                    </a:p>
                  </a:txBody>
                  <a:tcPr>
                    <a:noFill/>
                  </a:tcPr>
                </a:tc>
              </a:tr>
              <a:tr h="13890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zh-CN" dirty="0" smtClean="0"/>
                        <a:t>Battery back-up duration for lights in worst case</a:t>
                      </a:r>
                    </a:p>
                    <a:p>
                      <a:pPr marL="0" marR="0" indent="0" algn="l" defTabSz="914400" rtl="0" eaLnBrk="1" fontAlgn="auto" latinLnBrk="0" hangingPunct="1">
                        <a:lnSpc>
                          <a:spcPct val="100000"/>
                        </a:lnSpc>
                        <a:spcBef>
                          <a:spcPts val="0"/>
                        </a:spcBef>
                        <a:spcAft>
                          <a:spcPts val="0"/>
                        </a:spcAft>
                        <a:buClrTx/>
                        <a:buSzTx/>
                        <a:buFontTx/>
                        <a:buNone/>
                        <a:tabLst/>
                        <a:defRPr/>
                      </a:pPr>
                      <a:r>
                        <a:rPr lang="en-GB" altLang="zh-CN" dirty="0" smtClean="0"/>
                        <a:t>(no traction battery or generator input, head, rear and four indicator lights all operating, all displays functional, discharged</a:t>
                      </a:r>
                      <a:r>
                        <a:rPr lang="en-GB" altLang="zh-CN" baseline="0" dirty="0" smtClean="0"/>
                        <a:t> cell-phone connected</a:t>
                      </a:r>
                      <a:r>
                        <a:rPr lang="en-GB" altLang="zh-CN" dirty="0" smtClean="0"/>
                        <a:t>)</a:t>
                      </a:r>
                      <a:endParaRPr lang="zh-CN" altLang="en-US"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zh-CN" dirty="0" smtClean="0"/>
                        <a:t>8 hours</a:t>
                      </a:r>
                    </a:p>
                    <a:p>
                      <a:endParaRPr lang="zh-CN" altLang="en-US" dirty="0"/>
                    </a:p>
                  </a:txBody>
                  <a:tcPr>
                    <a:noFill/>
                  </a:tcPr>
                </a:tc>
              </a:tr>
              <a:tr h="431409">
                <a:tc>
                  <a:txBody>
                    <a:bodyPr/>
                    <a:lstStyle/>
                    <a:p>
                      <a:r>
                        <a:rPr lang="en-GB" altLang="zh-CN" dirty="0" smtClean="0"/>
                        <a:t>Stored data</a:t>
                      </a:r>
                      <a:r>
                        <a:rPr lang="en-GB" altLang="zh-CN" baseline="0" dirty="0" smtClean="0"/>
                        <a:t> memory duration ( trip/ total mileage any settings data)</a:t>
                      </a:r>
                      <a:endParaRPr lang="zh-CN" altLang="en-US" dirty="0"/>
                    </a:p>
                  </a:txBody>
                  <a:tcPr>
                    <a:noFill/>
                  </a:tcPr>
                </a:tc>
                <a:tc>
                  <a:txBody>
                    <a:bodyPr/>
                    <a:lstStyle/>
                    <a:p>
                      <a:r>
                        <a:rPr lang="en-GB" altLang="zh-CN" dirty="0" smtClean="0"/>
                        <a:t>1 year</a:t>
                      </a:r>
                      <a:endParaRPr lang="zh-CN" altLang="en-US" dirty="0"/>
                    </a:p>
                  </a:txBody>
                  <a:tcPr>
                    <a:noFill/>
                  </a:tcPr>
                </a:tc>
              </a:tr>
              <a:tr h="431409">
                <a:tc>
                  <a:txBody>
                    <a:bodyPr/>
                    <a:lstStyle/>
                    <a:p>
                      <a:r>
                        <a:rPr lang="en-GB" altLang="zh-CN" dirty="0" smtClean="0"/>
                        <a:t>Output for cell-phone via USB,</a:t>
                      </a:r>
                      <a:r>
                        <a:rPr lang="en-GB" altLang="zh-CN" dirty="0" smtClean="0"/>
                        <a:t> mini</a:t>
                      </a:r>
                      <a:r>
                        <a:rPr lang="en-GB" altLang="zh-CN" dirty="0" smtClean="0"/>
                        <a:t> USB and</a:t>
                      </a:r>
                      <a:r>
                        <a:rPr lang="en-GB" altLang="zh-CN" baseline="0" dirty="0" smtClean="0"/>
                        <a:t> </a:t>
                      </a:r>
                      <a:r>
                        <a:rPr lang="en-GB" altLang="zh-CN" baseline="0" dirty="0" smtClean="0"/>
                        <a:t>micro </a:t>
                      </a:r>
                      <a:r>
                        <a:rPr lang="en-GB" altLang="zh-CN" baseline="0" dirty="0" smtClean="0"/>
                        <a:t>USB ports</a:t>
                      </a:r>
                      <a:endParaRPr lang="zh-CN" altLang="en-US" dirty="0"/>
                    </a:p>
                  </a:txBody>
                  <a:tcPr>
                    <a:noFill/>
                  </a:tcPr>
                </a:tc>
                <a:tc>
                  <a:txBody>
                    <a:bodyPr/>
                    <a:lstStyle/>
                    <a:p>
                      <a:r>
                        <a:rPr lang="en-GB" altLang="zh-CN" dirty="0" smtClean="0"/>
                        <a:t>5</a:t>
                      </a:r>
                      <a:r>
                        <a:rPr lang="en-GB" altLang="zh-CN" baseline="0" dirty="0" smtClean="0"/>
                        <a:t> volts DC</a:t>
                      </a:r>
                      <a:endParaRPr lang="zh-CN" altLang="en-US" dirty="0"/>
                    </a:p>
                  </a:txBody>
                  <a:tcPr>
                    <a:noFill/>
                  </a:tcPr>
                </a:tc>
              </a:tr>
              <a:tr h="431409">
                <a:tc>
                  <a:txBody>
                    <a:bodyPr/>
                    <a:lstStyle/>
                    <a:p>
                      <a:r>
                        <a:rPr lang="en-GB" altLang="zh-CN" dirty="0" smtClean="0"/>
                        <a:t>Output for standard commercial lights</a:t>
                      </a:r>
                      <a:endParaRPr lang="zh-CN" altLang="en-US" dirty="0"/>
                    </a:p>
                  </a:txBody>
                  <a:tcPr>
                    <a:noFill/>
                  </a:tcPr>
                </a:tc>
                <a:tc>
                  <a:txBody>
                    <a:bodyPr/>
                    <a:lstStyle/>
                    <a:p>
                      <a:r>
                        <a:rPr lang="en-GB" altLang="zh-CN" dirty="0" smtClean="0"/>
                        <a:t>6 volts DC</a:t>
                      </a:r>
                      <a:endParaRPr lang="zh-CN" altLang="en-US" dirty="0"/>
                    </a:p>
                  </a:txBody>
                  <a:tcPr>
                    <a:noFill/>
                  </a:tcPr>
                </a:tc>
              </a:tr>
              <a:tr h="716585">
                <a:tc>
                  <a:txBody>
                    <a:bodyPr/>
                    <a:lstStyle/>
                    <a:p>
                      <a:r>
                        <a:rPr lang="en-GB" altLang="zh-CN" dirty="0" smtClean="0"/>
                        <a:t>Signal input for speed/distance travelled calculation/display</a:t>
                      </a:r>
                      <a:endParaRPr lang="zh-CN" altLang="en-US" dirty="0"/>
                    </a:p>
                  </a:txBody>
                  <a:tcPr>
                    <a:noFill/>
                  </a:tcPr>
                </a:tc>
                <a:tc>
                  <a:txBody>
                    <a:bodyPr/>
                    <a:lstStyle/>
                    <a:p>
                      <a:r>
                        <a:rPr lang="en-GB" altLang="zh-CN" dirty="0" smtClean="0"/>
                        <a:t>Supplier to confirm</a:t>
                      </a:r>
                      <a:endParaRPr lang="zh-CN" altLang="en-US" dirty="0"/>
                    </a:p>
                  </a:txBody>
                  <a:tcPr>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439718"/>
          </a:xfrm>
        </p:spPr>
        <p:txBody>
          <a:bodyPr>
            <a:normAutofit fontScale="90000"/>
          </a:bodyPr>
          <a:lstStyle/>
          <a:p>
            <a:r>
              <a:rPr lang="en-GB" altLang="zh-CN" sz="2400" dirty="0" smtClean="0"/>
              <a:t>Functional requirements/characteristics</a:t>
            </a:r>
            <a:endParaRPr lang="zh-CN" altLang="en-US" sz="2400" dirty="0"/>
          </a:p>
        </p:txBody>
      </p:sp>
      <p:sp>
        <p:nvSpPr>
          <p:cNvPr id="3" name="Content Placeholder 2"/>
          <p:cNvSpPr>
            <a:spLocks noGrp="1"/>
          </p:cNvSpPr>
          <p:nvPr>
            <p:ph idx="1"/>
          </p:nvPr>
        </p:nvSpPr>
        <p:spPr>
          <a:xfrm>
            <a:off x="500034" y="500042"/>
            <a:ext cx="8229600" cy="4525963"/>
          </a:xfrm>
        </p:spPr>
        <p:txBody>
          <a:bodyPr>
            <a:normAutofit/>
          </a:bodyPr>
          <a:lstStyle/>
          <a:p>
            <a:r>
              <a:rPr lang="en-GB" altLang="zh-CN" sz="1000" dirty="0" smtClean="0"/>
              <a:t>Commercially available front and rear lamps to </a:t>
            </a:r>
            <a:r>
              <a:rPr lang="en-GB" altLang="zh-CN" sz="1000" dirty="0" err="1" smtClean="0"/>
              <a:t>european</a:t>
            </a:r>
            <a:r>
              <a:rPr lang="en-GB" altLang="zh-CN" sz="1000" dirty="0" smtClean="0"/>
              <a:t> standards  front: - </a:t>
            </a:r>
            <a:r>
              <a:rPr lang="en-GB" altLang="zh-CN" sz="1000" dirty="0" err="1" smtClean="0"/>
              <a:t>Lumotec</a:t>
            </a:r>
            <a:r>
              <a:rPr lang="en-GB" altLang="zh-CN" sz="1000" dirty="0" smtClean="0"/>
              <a:t> </a:t>
            </a:r>
            <a:r>
              <a:rPr lang="en-GB" altLang="zh-CN" sz="1000" dirty="0" err="1" smtClean="0"/>
              <a:t>Lyt</a:t>
            </a:r>
            <a:r>
              <a:rPr lang="en-GB" altLang="zh-CN" sz="1000" dirty="0" smtClean="0"/>
              <a:t> 25 </a:t>
            </a:r>
            <a:r>
              <a:rPr lang="en-GB" altLang="zh-CN" sz="1000" dirty="0" err="1" smtClean="0"/>
              <a:t>lux</a:t>
            </a:r>
            <a:r>
              <a:rPr lang="en-GB" altLang="zh-CN" sz="1000" dirty="0" smtClean="0"/>
              <a:t> x2, rear: - </a:t>
            </a:r>
            <a:r>
              <a:rPr lang="en-GB" altLang="zh-CN" sz="1000" dirty="0" err="1" smtClean="0"/>
              <a:t>toplight</a:t>
            </a:r>
            <a:r>
              <a:rPr lang="en-GB" altLang="zh-CN" sz="1000" dirty="0" smtClean="0"/>
              <a:t> mini x 2 </a:t>
            </a:r>
            <a:r>
              <a:rPr lang="en-GB" altLang="zh-CN" sz="1000" dirty="0" smtClean="0">
                <a:hlinkClick r:id="rId2"/>
              </a:rPr>
              <a:t>http://www.bumm.de</a:t>
            </a:r>
            <a:r>
              <a:rPr lang="en-GB" altLang="zh-CN" sz="1000" dirty="0" smtClean="0"/>
              <a:t> or equivalent. </a:t>
            </a:r>
          </a:p>
          <a:p>
            <a:r>
              <a:rPr lang="en-GB" altLang="zh-CN" sz="1000" dirty="0" smtClean="0"/>
              <a:t>Waterproof LED lamp units to IP65 for brake and indicator lights </a:t>
            </a:r>
            <a:endParaRPr lang="en-GB" altLang="zh-CN" sz="1000" dirty="0" smtClean="0"/>
          </a:p>
          <a:p>
            <a:r>
              <a:rPr lang="en-GB" altLang="zh-CN" sz="1000" dirty="0" smtClean="0"/>
              <a:t>Generator Sunup DS1-F </a:t>
            </a:r>
            <a:r>
              <a:rPr lang="en-GB" altLang="zh-CN" sz="1000" dirty="0" smtClean="0">
                <a:hlinkClick r:id="rId3"/>
              </a:rPr>
              <a:t>http://www.sunupeco.com/SunUpEco/Products.html</a:t>
            </a:r>
            <a:r>
              <a:rPr lang="en-GB" altLang="zh-CN" sz="1000" dirty="0" smtClean="0"/>
              <a:t>, or equivalent</a:t>
            </a:r>
          </a:p>
          <a:p>
            <a:r>
              <a:rPr lang="en-GB" altLang="zh-CN" sz="1000" dirty="0" smtClean="0"/>
              <a:t>Enclosures to be waterproof to IP65</a:t>
            </a:r>
          </a:p>
          <a:p>
            <a:r>
              <a:rPr lang="en-GB" altLang="zh-CN" sz="1000" dirty="0" smtClean="0"/>
              <a:t>Connections to be made between enclosures via waterproof plug/sockets</a:t>
            </a:r>
          </a:p>
          <a:p>
            <a:r>
              <a:rPr lang="en-GB" altLang="zh-CN" sz="1000" dirty="0" smtClean="0"/>
              <a:t>Non-standard lights may be  on sealed/moulded harness as a single complete set</a:t>
            </a:r>
          </a:p>
          <a:p>
            <a:r>
              <a:rPr lang="en-GB" altLang="zh-CN" sz="1000" dirty="0" smtClean="0"/>
              <a:t>Speed/distance travelled display to be visible day and night</a:t>
            </a:r>
          </a:p>
          <a:p>
            <a:endParaRPr lang="en-GB" altLang="zh-CN" sz="1000" dirty="0" smtClean="0"/>
          </a:p>
          <a:p>
            <a:endParaRPr lang="zh-CN" altLang="en-US" sz="1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478</Words>
  <Application>Microsoft Office PowerPoint</Application>
  <PresentationFormat>On-screen Show (4:3)</PresentationFormat>
  <Paragraphs>49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Outline specification for TREECYCLE electrical system</vt:lpstr>
      <vt:lpstr>Introduction</vt:lpstr>
      <vt:lpstr>Schematic system diagram</vt:lpstr>
      <vt:lpstr>Electrical specification</vt:lpstr>
      <vt:lpstr>Functional requirements/characteristics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Outline specification for TREECYCLE electrical system</dc:title>
  <dc:creator>acer</dc:creator>
  <cp:lastModifiedBy>acer</cp:lastModifiedBy>
  <cp:revision>28</cp:revision>
  <dcterms:created xsi:type="dcterms:W3CDTF">2011-11-16T05:14:53Z</dcterms:created>
  <dcterms:modified xsi:type="dcterms:W3CDTF">2011-11-16T09:54:41Z</dcterms:modified>
</cp:coreProperties>
</file>