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5121-4078-441F-A9FB-3133324BB750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C247A-FA46-48D7-BA45-E8AF7488C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5121-4078-441F-A9FB-3133324BB750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C247A-FA46-48D7-BA45-E8AF7488C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5121-4078-441F-A9FB-3133324BB750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C247A-FA46-48D7-BA45-E8AF7488C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5121-4078-441F-A9FB-3133324BB750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C247A-FA46-48D7-BA45-E8AF7488C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5121-4078-441F-A9FB-3133324BB750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C247A-FA46-48D7-BA45-E8AF7488C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5121-4078-441F-A9FB-3133324BB750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C247A-FA46-48D7-BA45-E8AF7488C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5121-4078-441F-A9FB-3133324BB750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C247A-FA46-48D7-BA45-E8AF7488C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5121-4078-441F-A9FB-3133324BB750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C247A-FA46-48D7-BA45-E8AF7488C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5121-4078-441F-A9FB-3133324BB750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C247A-FA46-48D7-BA45-E8AF7488C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5121-4078-441F-A9FB-3133324BB750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C247A-FA46-48D7-BA45-E8AF7488C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5121-4078-441F-A9FB-3133324BB750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C247A-FA46-48D7-BA45-E8AF7488C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75121-4078-441F-A9FB-3133324BB750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C247A-FA46-48D7-BA45-E8AF7488C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jpe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jpe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958975"/>
            <a:ext cx="77724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ms-MY" b="1" dirty="0" smtClean="0">
                <a:solidFill>
                  <a:srgbClr val="002060"/>
                </a:solidFill>
                <a:latin typeface="Berlin Sans FB" pitchFamily="34" charset="0"/>
              </a:rPr>
              <a:t>Kanak-Kanak Bermasalah Pembelajaran (Siri 2)</a:t>
            </a:r>
            <a:br>
              <a:rPr lang="ms-MY" b="1" dirty="0" smtClean="0">
                <a:solidFill>
                  <a:srgbClr val="002060"/>
                </a:solidFill>
                <a:latin typeface="Berlin Sans FB" pitchFamily="34" charset="0"/>
              </a:rPr>
            </a:br>
            <a:r>
              <a:rPr lang="ms-MY" b="1" dirty="0" smtClean="0">
                <a:solidFill>
                  <a:srgbClr val="002060"/>
                </a:solidFill>
                <a:latin typeface="Berlin Sans FB" pitchFamily="34" charset="0"/>
              </a:rPr>
              <a:t>(Minggu 4)</a:t>
            </a:r>
            <a:br>
              <a:rPr lang="ms-MY" b="1" dirty="0" smtClean="0">
                <a:solidFill>
                  <a:srgbClr val="002060"/>
                </a:solidFill>
                <a:latin typeface="Berlin Sans FB" pitchFamily="34" charset="0"/>
              </a:rPr>
            </a:br>
            <a:r>
              <a:rPr lang="ms-MY" b="1" dirty="0" smtClean="0">
                <a:solidFill>
                  <a:srgbClr val="002060"/>
                </a:solidFill>
                <a:latin typeface="Berlin Sans FB" pitchFamily="34" charset="0"/>
              </a:rPr>
              <a:t/>
            </a:r>
            <a:br>
              <a:rPr lang="ms-MY" b="1" dirty="0" smtClean="0">
                <a:solidFill>
                  <a:srgbClr val="002060"/>
                </a:solidFill>
                <a:latin typeface="Berlin Sans FB" pitchFamily="34" charset="0"/>
              </a:rPr>
            </a:br>
            <a:endParaRPr lang="ms-MY" b="1" dirty="0" smtClean="0">
              <a:solidFill>
                <a:srgbClr val="002060"/>
              </a:solidFill>
              <a:latin typeface="Berlin Sans FB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3886200"/>
            <a:ext cx="7086600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Oleh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pPr algn="ctr"/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Mohd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Zuri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Ghani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Ph.D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algn="ctr"/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Pensyarah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Kanan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Pusat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Pengajian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Ilmu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Pendidikan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Universiti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Sains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Malaysia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  <a:defRPr/>
            </a:pPr>
            <a:endParaRPr lang="en-US" sz="2400" dirty="0">
              <a:solidFill>
                <a:srgbClr val="00B05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578" name="Picture 4" descr="add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52600" y="762000"/>
            <a:ext cx="5257800" cy="5029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304800"/>
            <a:ext cx="8229600" cy="65532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ms-MY" b="1" smtClean="0"/>
              <a:t>2.  Faktor toksik</a:t>
            </a:r>
            <a:endParaRPr lang="en-US" b="1" smtClean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mtClean="0"/>
              <a:t>   - </a:t>
            </a:r>
            <a:r>
              <a:rPr lang="ms-MY" altLang="zh-CN" smtClean="0"/>
              <a:t>Keracunan plumbum dalam serum darah bayi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ms-MY" altLang="zh-CN" smtClean="0"/>
              <a:t>   - bahan tambahan dalam makanan - warna bahan tambahan dan bahan pengawet</a:t>
            </a:r>
            <a:r>
              <a:rPr lang="en-US" altLang="zh-CN" smtClean="0"/>
              <a:t>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ms-MY" altLang="zh-CN" smtClean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ms-MY" altLang="zh-CN" b="1" smtClean="0"/>
              <a:t>3.  Faktor genetik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zh-CN" smtClean="0"/>
              <a:t>   - </a:t>
            </a:r>
            <a:r>
              <a:rPr lang="ms-MY" altLang="zh-CN" smtClean="0"/>
              <a:t>25 peratus hingga 35 peratus ADD atau ADHD diwarisi oleh genetik kedua ibu bapa atau saudara mara </a:t>
            </a:r>
            <a:endParaRPr lang="en-US" altLang="zh-CN" smtClean="0"/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ms-MY" altLang="zh-CN" smtClean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ms-MY" altLang="zh-CN" smtClean="0"/>
              <a:t>   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ms-MY" b="1" smtClean="0"/>
              <a:t>4.  Pengambilan gula yang berlebihan</a:t>
            </a:r>
            <a:endParaRPr lang="en-US" b="1" smtClean="0"/>
          </a:p>
          <a:p>
            <a:pPr marL="609600" indent="-609600" algn="just">
              <a:buFontTx/>
              <a:buNone/>
            </a:pPr>
            <a:endParaRPr lang="ms-MY" smtClean="0"/>
          </a:p>
          <a:p>
            <a:pPr marL="609600" indent="-609600" algn="just">
              <a:buFontTx/>
              <a:buNone/>
            </a:pPr>
            <a:r>
              <a:rPr lang="ms-MY" b="1" smtClean="0"/>
              <a:t>5. Pengambilan dadah dan ubat-ubatan secara berlebihan</a:t>
            </a:r>
          </a:p>
          <a:p>
            <a:pPr marL="609600" indent="-609600" algn="just">
              <a:buFontTx/>
              <a:buNone/>
            </a:pPr>
            <a:r>
              <a:rPr lang="ms-MY" smtClean="0"/>
              <a:t>	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s-MY" b="1" smtClean="0">
                <a:latin typeface="Castellar" pitchFamily="18" charset="0"/>
              </a:rPr>
              <a:t> Rawatan</a:t>
            </a:r>
            <a:r>
              <a:rPr lang="en-US" smtClean="0">
                <a:latin typeface="Castellar" pitchFamily="18" charset="0"/>
              </a:rPr>
              <a:t> 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ms-MY" b="1" smtClean="0"/>
              <a:t>Ubatan</a:t>
            </a:r>
          </a:p>
          <a:p>
            <a:pPr marL="609600" indent="-609600"/>
            <a:r>
              <a:rPr lang="ms-MY" smtClean="0"/>
              <a:t>Ubat stimulan yang utama adalah methlphenidate yang dijual atas nama Ritalin.</a:t>
            </a:r>
            <a:r>
              <a:rPr lang="en-US" smtClean="0"/>
              <a:t> </a:t>
            </a:r>
          </a:p>
          <a:p>
            <a:pPr marL="609600" indent="-609600"/>
            <a:endParaRPr lang="en-US" smtClean="0"/>
          </a:p>
        </p:txBody>
      </p:sp>
      <p:pic>
        <p:nvPicPr>
          <p:cNvPr id="155652" name="Picture 4" descr="uba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4114800"/>
            <a:ext cx="2590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2. </a:t>
            </a:r>
            <a:r>
              <a:rPr lang="ms-MY" b="1" smtClean="0"/>
              <a:t>Terapi</a:t>
            </a:r>
          </a:p>
          <a:p>
            <a:r>
              <a:rPr lang="ms-MY" smtClean="0"/>
              <a:t>memfokuskan dirinya secara lebih berguna kepada tugasan harian dan interaksi dengan kanak-kanak lain</a:t>
            </a:r>
            <a:endParaRPr lang="en-US" smtClean="0"/>
          </a:p>
        </p:txBody>
      </p:sp>
      <p:pic>
        <p:nvPicPr>
          <p:cNvPr id="156675" name="Picture 4" descr="cla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429000"/>
            <a:ext cx="4191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71600" y="1600200"/>
            <a:ext cx="7772400" cy="1470025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sz="4800" smtClean="0">
                <a:latin typeface="Castellar" pitchFamily="18" charset="0"/>
              </a:rPr>
              <a:t>Disleksia</a:t>
            </a:r>
          </a:p>
        </p:txBody>
      </p:sp>
      <p:pic>
        <p:nvPicPr>
          <p:cNvPr id="157699" name="Picture 6" descr="leks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657600"/>
            <a:ext cx="3505200" cy="238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r>
              <a:rPr lang="ms-MY" b="1" smtClean="0">
                <a:latin typeface="Castellar" pitchFamily="18" charset="0"/>
              </a:rPr>
              <a:t>Disleksia</a:t>
            </a:r>
            <a:endParaRPr lang="en-US" b="1" smtClean="0">
              <a:latin typeface="Castellar" pitchFamily="18" charset="0"/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r>
              <a:rPr lang="ms-MY" altLang="zh-CN" smtClean="0"/>
              <a:t>Merujuk kepada disleksia ialah buta huruf atau alexia</a:t>
            </a:r>
            <a:r>
              <a:rPr lang="en-US" altLang="zh-CN" smtClean="0"/>
              <a:t> </a:t>
            </a:r>
          </a:p>
          <a:p>
            <a:r>
              <a:rPr lang="ms-MY" altLang="zh-CN" smtClean="0"/>
              <a:t>Perkataan disleksia adalah berasal daripada dua perkataan Greek iaitu ‘Dys’ dan ‘lexia’. ‘Dys’ bermakna ‘kesukaran’ manakala ‘lexia’ bermaksud ‘perkataan’</a:t>
            </a:r>
          </a:p>
          <a:p>
            <a:r>
              <a:rPr lang="ms-MY" smtClean="0"/>
              <a:t>Ketidakupayaan memperoleh pengetahuan daripada proses pembelajaran akibat kesukaran mentafsir kod ayat.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endParaRPr lang="ms-MY" altLang="zh-CN" smtClean="0"/>
          </a:p>
          <a:p>
            <a:r>
              <a:rPr lang="ms-MY" altLang="zh-CN" smtClean="0"/>
              <a:t>Kanak-kanak disleksia menghadapi kesukaran dalam membaca, menulis dan mengeja, tetapi ramai yang melabelkan sebagai malas, bodoh dan lembab</a:t>
            </a:r>
            <a:r>
              <a:rPr lang="en-US" altLang="zh-CN" smtClean="0"/>
              <a:t>.</a:t>
            </a:r>
          </a:p>
          <a:p>
            <a:endParaRPr lang="en-US" altLang="zh-CN" smtClean="0"/>
          </a:p>
          <a:p>
            <a:endParaRPr lang="en-US" smtClean="0"/>
          </a:p>
        </p:txBody>
      </p:sp>
      <p:pic>
        <p:nvPicPr>
          <p:cNvPr id="159747" name="Picture 4" descr="ba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276600"/>
            <a:ext cx="3429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ms-MY" sz="4000" b="1" smtClean="0">
                <a:latin typeface="Castellar" pitchFamily="18" charset="0"/>
              </a:rPr>
              <a:t>Ciri-ciri kanak-kanak Disleksia</a:t>
            </a:r>
            <a:r>
              <a:rPr lang="en-US" sz="4000" smtClean="0"/>
              <a:t> 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ms-MY" sz="2400" b="1" smtClean="0"/>
              <a:t>Menghadapi masalah membaca</a:t>
            </a:r>
          </a:p>
          <a:p>
            <a:pPr marL="609600" indent="-609600">
              <a:lnSpc>
                <a:spcPct val="90000"/>
              </a:lnSpc>
              <a:buFontTx/>
              <a:buBlip>
                <a:blip r:embed="rId2"/>
              </a:buBlip>
            </a:pPr>
            <a:r>
              <a:rPr lang="ms-MY" sz="2400" smtClean="0"/>
              <a:t>perkataan yang sama hurufnya tetapi dalam Lambat, tidak lancar dan terdapat kesilapan semasa membaca perkataan</a:t>
            </a:r>
          </a:p>
          <a:p>
            <a:pPr marL="609600" indent="-609600">
              <a:lnSpc>
                <a:spcPct val="90000"/>
              </a:lnSpc>
              <a:buFontTx/>
              <a:buBlip>
                <a:blip r:embed="rId2"/>
              </a:buBlip>
            </a:pPr>
            <a:r>
              <a:rPr lang="ms-MY" sz="2400" smtClean="0"/>
              <a:t>Sering salah menyebut perkataan yang mempunyai huruf pertama dan dan huruf terkhir yang sama. Contohnya perkataan ‘form’ yang disebut ‘form’ dan perkataan ‘trial’ disebut ‘trail’.</a:t>
            </a:r>
          </a:p>
          <a:p>
            <a:pPr marL="609600" indent="-609600">
              <a:lnSpc>
                <a:spcPct val="90000"/>
              </a:lnSpc>
              <a:buFontTx/>
              <a:buBlip>
                <a:blip r:embed="rId2"/>
              </a:buBlip>
            </a:pPr>
            <a:r>
              <a:rPr lang="ms-MY" sz="2400" smtClean="0"/>
              <a:t>Cenderung meninggalkan huruf dalam perkataan. Contohnya perkataan ‘could’ disebut ‘cold’ dan perkataan ‘stair’ disebut ‘star’.</a:t>
            </a:r>
          </a:p>
          <a:p>
            <a:pPr marL="609600" indent="-609600">
              <a:lnSpc>
                <a:spcPct val="90000"/>
              </a:lnSpc>
              <a:buFontTx/>
              <a:buBlip>
                <a:blip r:embed="rId2"/>
              </a:buBlip>
            </a:pPr>
            <a:r>
              <a:rPr lang="ms-MY" sz="2400" smtClean="0"/>
              <a:t>Menyebut urutan yang berbeza. Contohnya ‘who’ disebut ‘how’, ‘lots’ disebut ‘lost’ dan ‘saw’ disebut ‘was’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304800"/>
            <a:ext cx="8229600" cy="6553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Blip>
                <a:blip r:embed="rId2"/>
              </a:buBlip>
            </a:pPr>
            <a:r>
              <a:rPr lang="ms-MY" sz="2800" smtClean="0"/>
              <a:t>Tiada intonasi semasa membaca dan tiadak mempedulikan tanda baca</a:t>
            </a:r>
            <a:r>
              <a:rPr lang="en-US" sz="2800" smtClean="0"/>
              <a:t>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b="1" smtClean="0"/>
              <a:t>2.</a:t>
            </a:r>
            <a:r>
              <a:rPr lang="en-US" sz="2800" smtClean="0"/>
              <a:t> </a:t>
            </a:r>
            <a:r>
              <a:rPr lang="ms-MY" sz="2800" b="1" smtClean="0"/>
              <a:t>Masalah dalam ejaan</a:t>
            </a:r>
          </a:p>
          <a:p>
            <a:pPr marL="609600" indent="-609600">
              <a:lnSpc>
                <a:spcPct val="90000"/>
              </a:lnSpc>
              <a:buFontTx/>
              <a:buBlip>
                <a:blip r:embed="rId2"/>
              </a:buBlip>
            </a:pPr>
            <a:r>
              <a:rPr lang="ms-MY" sz="2800" smtClean="0"/>
              <a:t>Lemah dalam ejaan.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ms-MY" sz="2800" smtClean="0"/>
              <a:t>      Kesukaran dalam membunyikan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ms-MY" sz="2800" smtClean="0"/>
              <a:t>      vokal dan sering tinggalkannya.</a:t>
            </a:r>
          </a:p>
          <a:p>
            <a:pPr marL="609600" indent="-609600">
              <a:lnSpc>
                <a:spcPct val="90000"/>
              </a:lnSpc>
              <a:buFontTx/>
              <a:buBlip>
                <a:blip r:embed="rId2"/>
              </a:buBlip>
            </a:pPr>
            <a:r>
              <a:rPr lang="ms-MY" sz="2800" smtClean="0"/>
              <a:t>Menunjukkan tanda-tanda tidak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ms-MY" sz="2800" smtClean="0"/>
              <a:t>      pasti semasa menulis. Sering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ms-MY" sz="2800" smtClean="0"/>
              <a:t>      memadam atau memotong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ms-MY" sz="2800" smtClean="0"/>
              <a:t>      jawapan.</a:t>
            </a:r>
          </a:p>
          <a:p>
            <a:pPr marL="609600" indent="-609600">
              <a:lnSpc>
                <a:spcPct val="90000"/>
              </a:lnSpc>
              <a:buFontTx/>
              <a:buBlip>
                <a:blip r:embed="rId2"/>
              </a:buBlip>
            </a:pPr>
            <a:r>
              <a:rPr lang="ms-MY" sz="2800" smtClean="0"/>
              <a:t>Tertinggal ejaan apabila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ms-MY" sz="2800" smtClean="0"/>
              <a:t>      menyalin  sesuatu di papan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ms-MY" sz="2800" smtClean="0"/>
              <a:t>      tulis dan buku.</a:t>
            </a:r>
            <a:endParaRPr lang="en-US" sz="2800" smtClean="0"/>
          </a:p>
          <a:p>
            <a:pPr marL="609600" indent="-609600">
              <a:lnSpc>
                <a:spcPct val="90000"/>
              </a:lnSpc>
              <a:buFontTx/>
              <a:buBlip>
                <a:blip r:embed="rId2"/>
              </a:buBlip>
            </a:pPr>
            <a:endParaRPr lang="en-US" sz="2800" smtClean="0"/>
          </a:p>
        </p:txBody>
      </p:sp>
      <p:pic>
        <p:nvPicPr>
          <p:cNvPr id="161795" name="Picture 4" descr="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1143000"/>
            <a:ext cx="2514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1796" name="Picture 5" descr="tuli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4495800"/>
            <a:ext cx="3048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1143000"/>
            <a:ext cx="7772400" cy="1470025"/>
          </a:xfrm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mtClean="0">
                <a:latin typeface="Castellar" pitchFamily="18" charset="0"/>
              </a:rPr>
              <a:t>KANAK-KANAK ADD/ADHD</a:t>
            </a:r>
          </a:p>
        </p:txBody>
      </p:sp>
      <p:pic>
        <p:nvPicPr>
          <p:cNvPr id="144387" name="Picture 6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819400"/>
            <a:ext cx="4191000" cy="332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304800"/>
            <a:ext cx="8229600" cy="65532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mtClean="0"/>
              <a:t>3. </a:t>
            </a:r>
            <a:r>
              <a:rPr lang="ms-MY" b="1" smtClean="0"/>
              <a:t>Masalah visual motor</a:t>
            </a:r>
          </a:p>
          <a:p>
            <a:pPr marL="609600" indent="-609600">
              <a:buFontTx/>
              <a:buBlip>
                <a:blip r:embed="rId2"/>
              </a:buBlip>
            </a:pPr>
            <a:r>
              <a:rPr lang="ms-MY" sz="2800" smtClean="0"/>
              <a:t>Cara kanak-kanak disleksia memegang pensel adalah luar biasa </a:t>
            </a:r>
          </a:p>
          <a:p>
            <a:pPr marL="609600" indent="-609600">
              <a:buFontTx/>
              <a:buBlip>
                <a:blip r:embed="rId2"/>
              </a:buBlip>
            </a:pPr>
            <a:r>
              <a:rPr lang="ms-MY" sz="2800" smtClean="0"/>
              <a:t>Kanak-kanak ini sering meletakkan kepala di atas meja untuk melihat hujung pensel bagaimana mereka menulis. </a:t>
            </a:r>
          </a:p>
          <a:p>
            <a:pPr marL="609600" indent="-609600">
              <a:buFontTx/>
              <a:buBlip>
                <a:blip r:embed="rId2"/>
              </a:buBlip>
            </a:pPr>
            <a:r>
              <a:rPr lang="ms-MY" sz="2800" smtClean="0"/>
              <a:t>Mereka juga sukar untuk menulis huruf di atas garis dengan betul</a:t>
            </a:r>
            <a:r>
              <a:rPr lang="en-US" sz="2800" smtClean="0"/>
              <a:t> </a:t>
            </a:r>
          </a:p>
          <a:p>
            <a:pPr marL="609600" indent="-609600"/>
            <a:endParaRPr lang="en-US" sz="2800" smtClean="0"/>
          </a:p>
        </p:txBody>
      </p:sp>
      <p:pic>
        <p:nvPicPr>
          <p:cNvPr id="162819" name="Picture 5" descr="tg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810000"/>
            <a:ext cx="3657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2820" name="Picture 6" descr="imagesCAL7RBX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4572000"/>
            <a:ext cx="2895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4. </a:t>
            </a:r>
            <a:r>
              <a:rPr lang="ms-MY" b="1" smtClean="0"/>
              <a:t>Keliru tentang masa, susunan dan huruf</a:t>
            </a:r>
          </a:p>
          <a:p>
            <a:pPr>
              <a:buFontTx/>
              <a:buBlip>
                <a:blip r:embed="rId2"/>
              </a:buBlip>
            </a:pPr>
            <a:r>
              <a:rPr lang="ms-MY" smtClean="0"/>
              <a:t>kesukaran untuk memberitahu masa</a:t>
            </a:r>
            <a:r>
              <a:rPr lang="en-US" smtClean="0"/>
              <a:t> </a:t>
            </a:r>
          </a:p>
          <a:p>
            <a:pPr>
              <a:buFontTx/>
              <a:buBlip>
                <a:blip r:embed="rId2"/>
              </a:buBlip>
            </a:pPr>
            <a:r>
              <a:rPr lang="ms-MY" smtClean="0"/>
              <a:t>Mereka keliru dengan konsep ‘sebelum – selepas’, ‘pertama-akhir’, ‘akan datang-lalu’ dan juga ‘kelamarin-esok’. Selain itu juga mereka menghadapi masalah untuk membaca peta.</a:t>
            </a:r>
            <a:endParaRPr lang="en-US" smtClean="0"/>
          </a:p>
          <a:p>
            <a:pPr>
              <a:buFontTx/>
              <a:buBlip>
                <a:blip r:embed="rId2"/>
              </a:buBlip>
            </a:pPr>
            <a:endParaRPr lang="en-US" smtClean="0"/>
          </a:p>
        </p:txBody>
      </p:sp>
      <p:pic>
        <p:nvPicPr>
          <p:cNvPr id="163843" name="Picture 4" descr="pakej_karikatur_warna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42672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mtClean="0"/>
              <a:t>5. </a:t>
            </a:r>
            <a:r>
              <a:rPr lang="ms-MY" b="1" smtClean="0"/>
              <a:t>Menghadapi masalah ingatan jangka pendek dan memori fikiran. </a:t>
            </a:r>
          </a:p>
          <a:p>
            <a:pPr marL="609600" indent="-609600">
              <a:buFontTx/>
              <a:buNone/>
            </a:pPr>
            <a:r>
              <a:rPr lang="ms-MY" b="1" smtClean="0"/>
              <a:t>	</a:t>
            </a:r>
            <a:r>
              <a:rPr lang="ms-MY" smtClean="0"/>
              <a:t>Hari dalam seminggu, nama-nama bulan dalam setahun, huruf abjad, jadual darab dan pengiraan sehingga 10.</a:t>
            </a:r>
            <a:endParaRPr lang="en-US" smtClean="0"/>
          </a:p>
        </p:txBody>
      </p:sp>
      <p:pic>
        <p:nvPicPr>
          <p:cNvPr id="164867" name="Picture 4" descr="thumbna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3124200"/>
            <a:ext cx="2362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ms-MY" sz="4000" b="1" smtClean="0">
                <a:latin typeface="Castellar" pitchFamily="18" charset="0"/>
              </a:rPr>
              <a:t>Jenis-jenis Disleksia.</a:t>
            </a:r>
            <a:endParaRPr lang="en-US" sz="4000" b="1" smtClean="0">
              <a:latin typeface="Castellar" pitchFamily="18" charset="0"/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 marL="609600" indent="-609600" algn="just">
              <a:buFontTx/>
              <a:buAutoNum type="arabicPeriod"/>
            </a:pPr>
            <a:r>
              <a:rPr lang="ms-MY" sz="2800" b="1" smtClean="0"/>
              <a:t>Disleksia Visual</a:t>
            </a:r>
            <a:endParaRPr lang="en-US" sz="2800" b="1" smtClean="0"/>
          </a:p>
          <a:p>
            <a:pPr marL="609600" indent="-609600">
              <a:buFontTx/>
              <a:buNone/>
            </a:pPr>
            <a:r>
              <a:rPr lang="ms-MY" altLang="zh-CN" sz="2800" smtClean="0"/>
              <a:t>     masalah kanak-kanak dalam menggunakan deria penglihatan</a:t>
            </a:r>
            <a:r>
              <a:rPr lang="en-US" altLang="zh-CN" sz="2800" smtClean="0"/>
              <a:t> </a:t>
            </a:r>
          </a:p>
          <a:p>
            <a:pPr marL="609600" indent="-609600">
              <a:buFontTx/>
              <a:buNone/>
            </a:pPr>
            <a:endParaRPr lang="en-US" altLang="zh-CN" sz="2800" smtClean="0"/>
          </a:p>
          <a:p>
            <a:pPr marL="609600" indent="-609600">
              <a:buFontTx/>
              <a:buNone/>
            </a:pPr>
            <a:r>
              <a:rPr lang="en-US" altLang="zh-CN" sz="2800" b="1" smtClean="0"/>
              <a:t>2. </a:t>
            </a:r>
            <a:r>
              <a:rPr lang="ms-MY" sz="2800" b="1" smtClean="0"/>
              <a:t>Disleksia Auditori</a:t>
            </a:r>
            <a:endParaRPr lang="en-US" sz="2800" b="1" smtClean="0"/>
          </a:p>
          <a:p>
            <a:pPr marL="609600" indent="-609600">
              <a:buFontTx/>
              <a:buNone/>
            </a:pPr>
            <a:r>
              <a:rPr lang="en-US" sz="2800" smtClean="0"/>
              <a:t>    </a:t>
            </a:r>
            <a:r>
              <a:rPr lang="ms-MY" altLang="zh-CN" sz="2800" smtClean="0"/>
              <a:t>masalah kanak-kanak dalam menggunakan deria pendengaran.</a:t>
            </a:r>
            <a:r>
              <a:rPr lang="en-US" altLang="zh-CN" sz="2800" smtClean="0"/>
              <a:t> </a:t>
            </a:r>
            <a:r>
              <a:rPr lang="ms-MY" sz="2800" smtClean="0"/>
              <a:t>dapat mendengar tetapi ia mengalami kesukaran dalam mendiskriminasi bunyi, membezakan persamaan dan perbezaan atara bunyi, mengenalpasti bunyi bagi perkataan ataupun membahagikan perkataan dalam suku kata.</a:t>
            </a:r>
            <a:endParaRPr lang="en-US" sz="2800" smtClean="0"/>
          </a:p>
        </p:txBody>
      </p:sp>
      <p:pic>
        <p:nvPicPr>
          <p:cNvPr id="165892" name="Picture 4" descr="9551143047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438400"/>
            <a:ext cx="381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609600" indent="-609600" algn="just">
              <a:buFontTx/>
              <a:buAutoNum type="arabicPeriod" startAt="3"/>
            </a:pPr>
            <a:r>
              <a:rPr lang="ms-MY" b="1" smtClean="0"/>
              <a:t>Disleksia visual-anditori</a:t>
            </a:r>
          </a:p>
          <a:p>
            <a:pPr marL="609600" indent="-609600" algn="just">
              <a:buFontTx/>
              <a:buNone/>
            </a:pPr>
            <a:r>
              <a:rPr lang="en-US" smtClean="0"/>
              <a:t>     </a:t>
            </a:r>
            <a:r>
              <a:rPr lang="ms-MY" smtClean="0"/>
              <a:t>tahap yang agak teruk kerana kedua-dua deria penglihatan dan pendengaran tidak dapat membantunya menginterpretasi apa yang dilihat dan didengar.</a:t>
            </a:r>
          </a:p>
          <a:p>
            <a:pPr marL="609600" indent="-609600" algn="just">
              <a:buFontTx/>
              <a:buNone/>
            </a:pPr>
            <a:endParaRPr lang="ms-MY" smtClean="0"/>
          </a:p>
          <a:p>
            <a:pPr marL="609600" indent="-609600" algn="just">
              <a:buFontTx/>
              <a:buNone/>
            </a:pPr>
            <a:endParaRPr lang="en-US" smtClean="0"/>
          </a:p>
          <a:p>
            <a:pPr marL="609600" indent="-609600">
              <a:buFontTx/>
              <a:buNone/>
            </a:pPr>
            <a:endParaRPr lang="en-US" smtClean="0"/>
          </a:p>
        </p:txBody>
      </p:sp>
      <p:pic>
        <p:nvPicPr>
          <p:cNvPr id="166915" name="Picture 4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971800"/>
            <a:ext cx="2971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6916" name="Picture 5" descr="new_dyslexia_passage_s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971800"/>
            <a:ext cx="3810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ms-MY" b="1" smtClean="0"/>
              <a:t>Punca-punca disleksia</a:t>
            </a:r>
            <a:r>
              <a:rPr lang="en-US" smtClean="0"/>
              <a:t> 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ms-MY" b="1" smtClean="0"/>
              <a:t>Warisan atau genetik</a:t>
            </a:r>
          </a:p>
          <a:p>
            <a:pPr marL="609600" indent="-609600"/>
            <a:r>
              <a:rPr lang="ms-MY" smtClean="0"/>
              <a:t>gen kromosom #6 dikaitkan dengan masalah pembelajaran disleksia</a:t>
            </a:r>
            <a:r>
              <a:rPr lang="en-US" smtClean="0"/>
              <a:t> </a:t>
            </a:r>
          </a:p>
          <a:p>
            <a:pPr marL="609600" indent="-609600">
              <a:buFontTx/>
              <a:buNone/>
            </a:pPr>
            <a:r>
              <a:rPr lang="en-US" smtClean="0"/>
              <a:t>2. </a:t>
            </a:r>
            <a:r>
              <a:rPr lang="ms-MY" b="1" smtClean="0"/>
              <a:t>Perbezaan neurologikal</a:t>
            </a:r>
          </a:p>
          <a:p>
            <a:pPr marL="609600" indent="-609600"/>
            <a:r>
              <a:rPr lang="ms-MY" smtClean="0"/>
              <a:t>perbezaan otak kanan yang lebih besar</a:t>
            </a:r>
            <a:r>
              <a:rPr lang="en-US" smtClean="0"/>
              <a:t> </a:t>
            </a:r>
          </a:p>
        </p:txBody>
      </p:sp>
      <p:pic>
        <p:nvPicPr>
          <p:cNvPr id="167940" name="Picture 4" descr="genetic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4038600"/>
            <a:ext cx="32766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962" name="Picture 5" descr="imagesCA8FB9C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828800"/>
            <a:ext cx="2667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8963" name="Picture 6" descr="lateral_functio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905000"/>
            <a:ext cx="3810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986" name="Picture 4" descr="imagesCA3A57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219200"/>
            <a:ext cx="4038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472440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5400" b="1" smtClean="0">
                <a:latin typeface="Castellar" pitchFamily="18" charset="0"/>
              </a:rPr>
              <a:t>Discalculia</a:t>
            </a:r>
          </a:p>
        </p:txBody>
      </p:sp>
      <p:pic>
        <p:nvPicPr>
          <p:cNvPr id="171011" name="Picture 5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533400"/>
            <a:ext cx="2971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ms-MY" b="1" smtClean="0">
                <a:latin typeface="Castellar" pitchFamily="18" charset="0"/>
              </a:rPr>
              <a:t>Discalculia</a:t>
            </a:r>
            <a:endParaRPr lang="en-US" b="1" smtClean="0">
              <a:latin typeface="Castellar" pitchFamily="18" charset="0"/>
            </a:endParaRPr>
          </a:p>
        </p:txBody>
      </p:sp>
      <p:sp>
        <p:nvSpPr>
          <p:cNvPr id="1720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ms-MY" smtClean="0"/>
              <a:t>berasal daripada perkataan Yunani dan Latin yang bermaksud ‘membilang dengan teruk’. Awalan ‘dys’ datang dari Greek yang bermaksud ‘dengan teruk’. ‘Calculia’ berasal daripada latin ‘calculare’ yang bermaksud ‘untuk mengira’</a:t>
            </a:r>
            <a:r>
              <a:rPr lang="en-US" smtClean="0"/>
              <a:t> </a:t>
            </a:r>
          </a:p>
        </p:txBody>
      </p:sp>
      <p:pic>
        <p:nvPicPr>
          <p:cNvPr id="172036" name="Picture 4" descr="m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4343400"/>
            <a:ext cx="3048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smtClean="0">
                <a:latin typeface="Castellar" pitchFamily="18" charset="0"/>
              </a:rPr>
              <a:t>ADD/ADHD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ms-MY" altLang="zh-CN" smtClean="0">
                <a:latin typeface="Calisto MT" pitchFamily="18" charset="0"/>
              </a:rPr>
              <a:t>Menurut Kasmini Kassim (1992), sindrom hiperkinesis digunakan untuk menerangkan tingkah laku kanak-kanak yang tidak boleh duduk diam, kurang tumpuan perhatian, terlalu lasak, impulsif, resah, suka merosakkan harta benda dan kemudahalihan perhatian</a:t>
            </a:r>
            <a:r>
              <a:rPr lang="ms-MY" altLang="zh-CN" smtClean="0"/>
              <a:t>.</a:t>
            </a:r>
            <a:r>
              <a:rPr lang="en-US" altLang="zh-CN" smtClean="0"/>
              <a:t> </a:t>
            </a:r>
            <a:endParaRPr lang="en-US" smtClean="0"/>
          </a:p>
        </p:txBody>
      </p:sp>
      <p:pic>
        <p:nvPicPr>
          <p:cNvPr id="145412" name="Picture 5" descr="AD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267200"/>
            <a:ext cx="250983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058" name="Picture 4" descr="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2209800"/>
            <a:ext cx="1905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3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s-MY" b="1" smtClean="0">
                <a:latin typeface="Castellar" pitchFamily="18" charset="0"/>
              </a:rPr>
              <a:t>Ciri-ciri</a:t>
            </a:r>
            <a:endParaRPr lang="en-US" b="1" smtClean="0">
              <a:latin typeface="Castellar" pitchFamily="18" charset="0"/>
            </a:endParaRPr>
          </a:p>
        </p:txBody>
      </p:sp>
      <p:sp>
        <p:nvSpPr>
          <p:cNvPr id="17306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143000"/>
            <a:ext cx="8229600" cy="5715000"/>
          </a:xfrm>
        </p:spPr>
        <p:txBody>
          <a:bodyPr/>
          <a:lstStyle/>
          <a:p>
            <a:pPr>
              <a:buFontTx/>
              <a:buBlip>
                <a:blip r:embed="rId3"/>
              </a:buBlip>
            </a:pPr>
            <a:r>
              <a:rPr lang="ms-MY" sz="2800" smtClean="0"/>
              <a:t>Sering mengalami kesukaran dalam matematik dan keliru dengan tanda-tanda seperti  ‘+’ , ‘-‘ , ‘ ÷’ , ‘×’</a:t>
            </a:r>
          </a:p>
          <a:p>
            <a:pPr>
              <a:buFontTx/>
              <a:buBlip>
                <a:blip r:embed="rId3"/>
              </a:buBlip>
            </a:pPr>
            <a:r>
              <a:rPr lang="ms-MY" sz="2800" smtClean="0"/>
              <a:t>Ketidakbolehan untuk memberitahu nombor yang mana paling besar</a:t>
            </a:r>
          </a:p>
          <a:p>
            <a:pPr>
              <a:buFontTx/>
              <a:buBlip>
                <a:blip r:embed="rId3"/>
              </a:buBlip>
            </a:pPr>
            <a:r>
              <a:rPr lang="ms-MY" sz="2800" smtClean="0"/>
              <a:t>Pergantungan pada strategi ‘pengiraan’ </a:t>
            </a:r>
          </a:p>
          <a:p>
            <a:pPr>
              <a:buFontTx/>
              <a:buBlip>
                <a:blip r:embed="rId3"/>
              </a:buBlip>
            </a:pPr>
            <a:r>
              <a:rPr lang="ms-MY" sz="2800" smtClean="0"/>
              <a:t>Kesukaran dalam tugasan harian seperti semakan penukaran dan membaca jam analog</a:t>
            </a:r>
          </a:p>
          <a:p>
            <a:pPr>
              <a:buFontTx/>
              <a:buBlip>
                <a:blip r:embed="rId3"/>
              </a:buBlip>
            </a:pPr>
            <a:r>
              <a:rPr lang="ms-MY" sz="2800" smtClean="0"/>
              <a:t>Ketidakupayaan untuk memahami perancangan atau peruntukan kewangan, kadangkala walaupun pada tahap asas contohnya mengganggarkan kos barang-barang yang dibeli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304800"/>
            <a:ext cx="8229600" cy="6553200"/>
          </a:xfrm>
        </p:spPr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ms-MY" sz="2800" smtClean="0"/>
              <a:t>Sukar memahami konsep matematik dalam ayat</a:t>
            </a:r>
          </a:p>
          <a:p>
            <a:pPr>
              <a:buFontTx/>
              <a:buBlip>
                <a:blip r:embed="rId2"/>
              </a:buBlip>
            </a:pPr>
            <a:r>
              <a:rPr lang="ms-MY" sz="2800" smtClean="0"/>
              <a:t>Keliru dengan nombor yang hampir serupa seperti 7 dengan 9, 3 dengan 8</a:t>
            </a:r>
          </a:p>
          <a:p>
            <a:pPr>
              <a:buFontTx/>
              <a:buBlip>
                <a:blip r:embed="rId2"/>
              </a:buBlip>
            </a:pPr>
            <a:r>
              <a:rPr lang="ms-MY" sz="2800" smtClean="0"/>
              <a:t>Mengalami masalah menggunakan kalkulator</a:t>
            </a:r>
          </a:p>
          <a:p>
            <a:pPr>
              <a:buFontTx/>
              <a:buBlip>
                <a:blip r:embed="rId2"/>
              </a:buBlip>
            </a:pPr>
            <a:r>
              <a:rPr lang="ms-MY" sz="2800" smtClean="0"/>
              <a:t>Tiada masalah dalam membaca dan biasanya bijak dalam mata pelajaran sains, geometrik dan seni yang tidak memerlukan kemahiran matematik.</a:t>
            </a:r>
          </a:p>
          <a:p>
            <a:pPr>
              <a:buFontTx/>
              <a:buBlip>
                <a:blip r:embed="rId2"/>
              </a:buBlip>
            </a:pPr>
            <a:r>
              <a:rPr lang="ms-MY" sz="2800" smtClean="0"/>
              <a:t>Sukar mengingat nama orang</a:t>
            </a:r>
          </a:p>
          <a:p>
            <a:pPr>
              <a:buFontTx/>
              <a:buBlip>
                <a:blip r:embed="rId2"/>
              </a:buBlip>
            </a:pPr>
            <a:r>
              <a:rPr lang="ms-MY" sz="2800" smtClean="0"/>
              <a:t>Tidak dapat mengingat konsep </a:t>
            </a:r>
          </a:p>
          <a:p>
            <a:pPr>
              <a:buFontTx/>
              <a:buNone/>
            </a:pPr>
            <a:r>
              <a:rPr lang="ms-MY" sz="2800" smtClean="0"/>
              <a:t>    matematik, formula, faktor asas </a:t>
            </a:r>
          </a:p>
          <a:p>
            <a:pPr>
              <a:buFontTx/>
              <a:buNone/>
            </a:pPr>
            <a:r>
              <a:rPr lang="ms-MY" sz="2800" smtClean="0"/>
              <a:t>    dalam operasi matematik.</a:t>
            </a:r>
            <a:endParaRPr lang="en-US" sz="2800" smtClean="0"/>
          </a:p>
        </p:txBody>
      </p:sp>
      <p:pic>
        <p:nvPicPr>
          <p:cNvPr id="174083" name="Picture 4" descr="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3733800"/>
            <a:ext cx="2514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106" name="Picture 5" descr="mat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124200"/>
            <a:ext cx="4495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s-MY" b="1" smtClean="0">
                <a:solidFill>
                  <a:srgbClr val="7B9899"/>
                </a:solidFill>
                <a:latin typeface="Castellar" pitchFamily="18" charset="0"/>
              </a:rPr>
              <a:t>Punca </a:t>
            </a:r>
            <a:r>
              <a:rPr lang="ms-MY" b="1" i="1" smtClean="0">
                <a:solidFill>
                  <a:srgbClr val="7B9899"/>
                </a:solidFill>
                <a:latin typeface="Castellar" pitchFamily="18" charset="0"/>
              </a:rPr>
              <a:t>Dyscalculia</a:t>
            </a:r>
            <a:r>
              <a:rPr lang="ms-MY" smtClean="0">
                <a:solidFill>
                  <a:srgbClr val="7B9899"/>
                </a:solidFill>
              </a:rPr>
              <a:t> </a:t>
            </a:r>
            <a:endParaRPr lang="en-US" smtClean="0">
              <a:solidFill>
                <a:srgbClr val="7B9899"/>
              </a:solidFill>
            </a:endParaRPr>
          </a:p>
        </p:txBody>
      </p:sp>
      <p:sp>
        <p:nvSpPr>
          <p:cNvPr id="1761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95400"/>
            <a:ext cx="8229600" cy="3657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ms-MY" b="1" smtClean="0"/>
              <a:t>Kelemahan dalam proses pengamatan</a:t>
            </a:r>
            <a:endParaRPr lang="ms-MY" smtClean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mtClean="0"/>
              <a:t>Tidak dapat mengamati situasi nombor dan matematik keseluruhannya.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mtClean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mtClean="0"/>
              <a:t>2. </a:t>
            </a:r>
            <a:r>
              <a:rPr lang="ms-MY" b="1" smtClean="0"/>
              <a:t>Masalah dalam menyusun maklumat</a:t>
            </a:r>
            <a:r>
              <a:rPr lang="ms-MY" smtClean="0"/>
              <a:t>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ms-MY" smtClean="0"/>
              <a:t>Menyebabkan mengalami masalah mengingati fakta dan formula </a:t>
            </a:r>
          </a:p>
        </p:txBody>
      </p:sp>
      <p:pic>
        <p:nvPicPr>
          <p:cNvPr id="176132" name="Picture 4" descr="imagesCAKSUPX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4953000"/>
            <a:ext cx="2590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ms-MY" b="1" smtClean="0">
                <a:latin typeface="Castellar" pitchFamily="18" charset="0"/>
              </a:rPr>
              <a:t>Disgrafia</a:t>
            </a:r>
            <a:endParaRPr lang="en-US" b="1" smtClean="0">
              <a:latin typeface="Castellar" pitchFamily="18" charset="0"/>
            </a:endParaRPr>
          </a:p>
        </p:txBody>
      </p:sp>
      <p:sp>
        <p:nvSpPr>
          <p:cNvPr id="1771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ms-MY" smtClean="0"/>
              <a:t>masalah pembelajaran spesifik yang memberi kesan terhadap kesukaran dalam menyatakan apa yang ada dalam pemikiran ke dalam bentuk tulisan dan graf, merujuk kepada tulisan yang buruk.</a:t>
            </a:r>
            <a:r>
              <a:rPr lang="en-US" smtClean="0"/>
              <a:t> </a:t>
            </a:r>
          </a:p>
          <a:p>
            <a:endParaRPr lang="en-US" smtClean="0"/>
          </a:p>
        </p:txBody>
      </p:sp>
      <p:pic>
        <p:nvPicPr>
          <p:cNvPr id="177156" name="Picture 4" descr="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3733800"/>
            <a:ext cx="220821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7157" name="Picture 5" descr="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962400"/>
            <a:ext cx="320040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ms-MY" b="1" smtClean="0">
                <a:latin typeface="Castellar" pitchFamily="18" charset="0"/>
              </a:rPr>
              <a:t>Ciri-ciri disgrafia</a:t>
            </a:r>
            <a:endParaRPr lang="en-US" b="1" smtClean="0">
              <a:latin typeface="Castellar" pitchFamily="18" charset="0"/>
            </a:endParaRPr>
          </a:p>
        </p:txBody>
      </p:sp>
      <p:sp>
        <p:nvSpPr>
          <p:cNvPr id="1781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143000"/>
            <a:ext cx="8229600" cy="5715000"/>
          </a:xfrm>
        </p:spPr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ms-MY" sz="2800" smtClean="0"/>
              <a:t>Kanak-kanak dapat berkomunikasi dengan baik tetapi menghadapi masalah dalam kemahiran menulis.</a:t>
            </a:r>
          </a:p>
          <a:p>
            <a:pPr>
              <a:buFontTx/>
              <a:buBlip>
                <a:blip r:embed="rId2"/>
              </a:buBlip>
            </a:pPr>
            <a:r>
              <a:rPr lang="ms-MY" sz="2800" smtClean="0"/>
              <a:t>Menggunakan tanda bacaan yang tidak betul, ejaan yang salah, mengulang ayat atau perkataan yang sama.</a:t>
            </a:r>
          </a:p>
          <a:p>
            <a:pPr>
              <a:buFontTx/>
              <a:buBlip>
                <a:blip r:embed="rId2"/>
              </a:buBlip>
            </a:pPr>
            <a:r>
              <a:rPr lang="ms-MY" sz="2800" smtClean="0"/>
              <a:t>Salah tafsir bagi soalan yang diberi</a:t>
            </a:r>
          </a:p>
          <a:p>
            <a:pPr>
              <a:buFontTx/>
              <a:buBlip>
                <a:blip r:embed="rId2"/>
              </a:buBlip>
            </a:pPr>
            <a:r>
              <a:rPr lang="ms-MY" sz="2800" smtClean="0"/>
              <a:t>Sukar menulis nombor mengikut turutan</a:t>
            </a:r>
          </a:p>
          <a:p>
            <a:pPr>
              <a:buFontTx/>
              <a:buBlip>
                <a:blip r:embed="rId2"/>
              </a:buBlip>
            </a:pPr>
            <a:r>
              <a:rPr lang="ms-MY" sz="2800" smtClean="0"/>
              <a:t>Tidak konsisten dalam tulisan </a:t>
            </a:r>
          </a:p>
          <a:p>
            <a:pPr>
              <a:buFontTx/>
              <a:buBlip>
                <a:blip r:embed="rId2"/>
              </a:buBlip>
            </a:pPr>
            <a:r>
              <a:rPr lang="ms-MY" sz="2800" smtClean="0"/>
              <a:t>Jarak antara perkataan tidak konsisten</a:t>
            </a:r>
          </a:p>
          <a:p>
            <a:pPr>
              <a:buFontTx/>
              <a:buBlip>
                <a:blip r:embed="rId2"/>
              </a:buBlip>
            </a:pPr>
            <a:r>
              <a:rPr lang="ms-MY" sz="2800" smtClean="0"/>
              <a:t>Genggaman yang luar biasa pada alat tulis</a:t>
            </a:r>
            <a:r>
              <a:rPr lang="en-US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ms-MY" smtClean="0"/>
              <a:t>Bercakap sendirian semasa tangan menulis</a:t>
            </a:r>
            <a:r>
              <a:rPr lang="en-US" smtClean="0"/>
              <a:t> </a:t>
            </a:r>
          </a:p>
          <a:p>
            <a:pPr>
              <a:buFontTx/>
              <a:buBlip>
                <a:blip r:embed="rId2"/>
              </a:buBlip>
            </a:pPr>
            <a:r>
              <a:rPr lang="ms-MY" smtClean="0"/>
              <a:t>Lambat menulis</a:t>
            </a:r>
            <a:endParaRPr lang="en-US" smtClean="0"/>
          </a:p>
        </p:txBody>
      </p:sp>
      <p:pic>
        <p:nvPicPr>
          <p:cNvPr id="179203" name="Picture 4" descr="thumbnai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743200"/>
            <a:ext cx="2667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9204" name="Picture 5" descr="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990600"/>
            <a:ext cx="19050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ms-MY" sz="4000" smtClean="0">
                <a:latin typeface="Castellar" pitchFamily="18" charset="0"/>
              </a:rPr>
              <a:t>Ciri-ciri umum dysgraphia</a:t>
            </a:r>
            <a:endParaRPr lang="en-US" sz="4000" smtClean="0">
              <a:latin typeface="Castellar" pitchFamily="18" charset="0"/>
            </a:endParaRPr>
          </a:p>
        </p:txBody>
      </p:sp>
      <p:sp>
        <p:nvSpPr>
          <p:cNvPr id="18022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ms-MY" smtClean="0"/>
              <a:t>Gabungan , saiz dan bentuk-bentuk huruf tidak malar</a:t>
            </a:r>
            <a:r>
              <a:rPr lang="en-US" smtClean="0"/>
              <a:t> </a:t>
            </a:r>
          </a:p>
          <a:p>
            <a:pPr>
              <a:buFontTx/>
              <a:buBlip>
                <a:blip r:embed="rId2"/>
              </a:buBlip>
            </a:pPr>
            <a:r>
              <a:rPr lang="ms-MY" smtClean="0"/>
              <a:t>huruf yang tidak lengkap atau tidak siap</a:t>
            </a:r>
            <a:r>
              <a:rPr lang="en-US" smtClean="0"/>
              <a:t> dan </a:t>
            </a:r>
            <a:r>
              <a:rPr lang="ms-MY" smtClean="0"/>
              <a:t>banyak kesalahan ejaan (kadangkala)</a:t>
            </a:r>
            <a:r>
              <a:rPr lang="en-US" smtClean="0"/>
              <a:t> </a:t>
            </a:r>
          </a:p>
          <a:p>
            <a:pPr>
              <a:buFontTx/>
              <a:buBlip>
                <a:blip r:embed="rId2"/>
              </a:buBlip>
            </a:pPr>
            <a:r>
              <a:rPr lang="ms-MY" smtClean="0"/>
              <a:t>cara memegang pensel semasa menulis yang aneh</a:t>
            </a:r>
            <a:r>
              <a:rPr lang="en-US" smtClean="0"/>
              <a:t> </a:t>
            </a:r>
          </a:p>
          <a:p>
            <a:pPr>
              <a:buFontTx/>
              <a:buBlip>
                <a:blip r:embed="rId2"/>
              </a:buBlip>
            </a:pPr>
            <a:r>
              <a:rPr lang="ms-MY" smtClean="0"/>
              <a:t>Sakit semasa menulis</a:t>
            </a:r>
            <a:r>
              <a:rPr lang="en-US" smtClean="0"/>
              <a:t> dan </a:t>
            </a:r>
            <a:r>
              <a:rPr lang="ms-MY" smtClean="0"/>
              <a:t>kekejangan otot di tangan dan bahu (kadangkala keseluruhan badan)</a:t>
            </a:r>
            <a:r>
              <a:rPr lang="en-US" smtClean="0"/>
              <a:t> </a:t>
            </a:r>
          </a:p>
          <a:p>
            <a:pPr>
              <a:buFontTx/>
              <a:buBlip>
                <a:blip r:embed="rId2"/>
              </a:buBlip>
            </a:pP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ms-MY" smtClean="0"/>
              <a:t>Keengganan atau menolak untuk menyiapkan kerja-kerja menulis</a:t>
            </a:r>
            <a:r>
              <a:rPr lang="en-US" smtClean="0"/>
              <a:t> </a:t>
            </a:r>
          </a:p>
          <a:p>
            <a:pPr>
              <a:buFontTx/>
              <a:buBlip>
                <a:blip r:embed="rId2"/>
              </a:buBlip>
            </a:pPr>
            <a:r>
              <a:rPr lang="ms-MY" smtClean="0"/>
              <a:t>ketidakupayaan untuk melentur atau membengkokkan (kadangkala menggerakkan) tangan (untuk membentuk L)</a:t>
            </a:r>
            <a:r>
              <a:rPr lang="en-US" smtClean="0"/>
              <a:t> </a:t>
            </a:r>
          </a:p>
          <a:p>
            <a:pPr>
              <a:buFontTx/>
              <a:buBlip>
                <a:blip r:embed="rId2"/>
              </a:buBlip>
            </a:pPr>
            <a:endParaRPr lang="en-US" smtClean="0"/>
          </a:p>
        </p:txBody>
      </p:sp>
      <p:pic>
        <p:nvPicPr>
          <p:cNvPr id="181251" name="Picture 4" descr="di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657600"/>
            <a:ext cx="2743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ms-MY" sz="4000" b="1" smtClean="0">
                <a:latin typeface="Castellar" pitchFamily="18" charset="0"/>
              </a:rPr>
              <a:t>Punca</a:t>
            </a:r>
            <a:endParaRPr lang="en-US" sz="4000" b="1" smtClean="0">
              <a:latin typeface="Castellar" pitchFamily="18" charset="0"/>
            </a:endParaRPr>
          </a:p>
        </p:txBody>
      </p:sp>
      <p:sp>
        <p:nvSpPr>
          <p:cNvPr id="1822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ms-MY" smtClean="0"/>
              <a:t>Masalah memproses maklumat</a:t>
            </a:r>
          </a:p>
          <a:p>
            <a:pPr>
              <a:buFontTx/>
              <a:buBlip>
                <a:blip r:embed="rId2"/>
              </a:buBlip>
            </a:pPr>
            <a:r>
              <a:rPr lang="ms-MY" smtClean="0"/>
              <a:t>Mengalami kesukaran dalam mekanisme tulisan (e.g ejaan, tanda baca dll)</a:t>
            </a:r>
          </a:p>
          <a:p>
            <a:pPr>
              <a:buFontTx/>
              <a:buBlip>
                <a:blip r:embed="rId2"/>
              </a:buBlip>
            </a:pPr>
            <a:r>
              <a:rPr lang="ms-MY" smtClean="0"/>
              <a:t>Kelemahan dalam proses pendengaran</a:t>
            </a:r>
            <a:r>
              <a:rPr lang="en-US" smtClean="0"/>
              <a:t> </a:t>
            </a:r>
          </a:p>
        </p:txBody>
      </p:sp>
      <p:pic>
        <p:nvPicPr>
          <p:cNvPr id="182276" name="Picture 5" descr="imagesCAS2MF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3505200"/>
            <a:ext cx="3810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ctr">
              <a:buFontTx/>
              <a:buNone/>
            </a:pPr>
            <a:endParaRPr lang="ms-MY" altLang="zh-CN" smtClean="0">
              <a:latin typeface="Calisto MT" pitchFamily="18" charset="0"/>
            </a:endParaRPr>
          </a:p>
          <a:p>
            <a:pPr algn="ctr">
              <a:buFontTx/>
              <a:buNone/>
            </a:pPr>
            <a:endParaRPr lang="ms-MY" altLang="zh-CN" smtClean="0">
              <a:latin typeface="Calisto MT" pitchFamily="18" charset="0"/>
            </a:endParaRPr>
          </a:p>
          <a:p>
            <a:pPr algn="ctr">
              <a:buFontTx/>
              <a:buNone/>
            </a:pPr>
            <a:r>
              <a:rPr lang="ms-MY" altLang="zh-CN" smtClean="0">
                <a:latin typeface="Calisto MT" pitchFamily="18" charset="0"/>
              </a:rPr>
              <a:t>ibu bapa dan guru-guru menggambarkan kanak-kanak yang mudah teransang, lasak atau tidak mendengar kata</a:t>
            </a:r>
            <a:r>
              <a:rPr lang="ms-MY" altLang="zh-CN" smtClean="0"/>
              <a:t> </a:t>
            </a:r>
          </a:p>
          <a:p>
            <a:endParaRPr lang="en-US" smtClean="0"/>
          </a:p>
        </p:txBody>
      </p:sp>
      <p:pic>
        <p:nvPicPr>
          <p:cNvPr id="146435" name="Picture 5" descr="adh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4038600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298" name="Picture 6" descr="imagesCAUXHDG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295400"/>
            <a:ext cx="347662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3058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smtClean="0"/>
          </a:p>
        </p:txBody>
      </p:sp>
      <p:pic>
        <p:nvPicPr>
          <p:cNvPr id="184323" name="Picture 5" descr="dysgraph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0"/>
            <a:ext cx="8763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s-MY" b="1" smtClean="0">
                <a:latin typeface="Castellar" pitchFamily="18" charset="0"/>
              </a:rPr>
              <a:t>Jenis-jenis disgrafia</a:t>
            </a:r>
            <a:endParaRPr lang="en-US" b="1" smtClean="0">
              <a:latin typeface="Castellar" pitchFamily="18" charset="0"/>
            </a:endParaRPr>
          </a:p>
        </p:txBody>
      </p:sp>
      <p:sp>
        <p:nvSpPr>
          <p:cNvPr id="1853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ms-MY" sz="2800" b="1" i="1" smtClean="0"/>
              <a:t>Dyslexic dysgraphia</a:t>
            </a:r>
            <a:r>
              <a:rPr lang="en-US" sz="2800" smtClean="0"/>
              <a:t> </a:t>
            </a:r>
          </a:p>
          <a:p>
            <a:pPr marL="609600" indent="-609600">
              <a:buFontTx/>
              <a:buNone/>
            </a:pPr>
            <a:r>
              <a:rPr lang="ms-MY" sz="2800" smtClean="0"/>
              <a:t>Tulisan yang tidak dapat dibaca</a:t>
            </a:r>
            <a:r>
              <a:rPr lang="en-US" sz="2800" smtClean="0"/>
              <a:t>. Salinan dan ejaan yang teruk.</a:t>
            </a:r>
            <a:r>
              <a:rPr lang="ms-MY" sz="2800" i="1" smtClean="0"/>
              <a:t>Finger Tapping Speed</a:t>
            </a:r>
            <a:r>
              <a:rPr lang="ms-MY" sz="2800" smtClean="0"/>
              <a:t> adalah normal.</a:t>
            </a:r>
          </a:p>
          <a:p>
            <a:pPr marL="609600" indent="-609600">
              <a:buFontTx/>
              <a:buNone/>
            </a:pPr>
            <a:endParaRPr lang="ms-MY" sz="2800" smtClean="0"/>
          </a:p>
          <a:p>
            <a:pPr marL="609600" indent="-609600">
              <a:buFontTx/>
              <a:buNone/>
            </a:pPr>
            <a:r>
              <a:rPr lang="ms-MY" sz="2800" b="1" i="1" smtClean="0"/>
              <a:t>2.</a:t>
            </a:r>
            <a:r>
              <a:rPr lang="ms-MY" sz="2800" smtClean="0"/>
              <a:t> </a:t>
            </a:r>
            <a:r>
              <a:rPr lang="ms-MY" sz="2800" b="1" i="1" smtClean="0"/>
              <a:t>Motor dysgraphia</a:t>
            </a:r>
          </a:p>
          <a:p>
            <a:pPr marL="609600" indent="-609600">
              <a:buFontTx/>
              <a:buNone/>
            </a:pPr>
            <a:r>
              <a:rPr lang="ms-MY" sz="2800" smtClean="0"/>
              <a:t>berpunca daripada kekurangan kemahiran motor halus, kelemahan  kecekapan, kelemahan otot, dan </a:t>
            </a:r>
            <a:r>
              <a:rPr lang="ms-MY" sz="2800" i="1" smtClean="0"/>
              <a:t>unspecified motor clumsiness.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381000"/>
            <a:ext cx="8229600" cy="6477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ms-MY" smtClean="0"/>
              <a:t>Bentuk huruf boleh ditulis dalam penulisan yang sangat pendek, dan memerlukan jumlah masa yang lebih untuk menyempurnakannya</a:t>
            </a:r>
            <a:r>
              <a:rPr lang="en-US" smtClean="0"/>
              <a:t> </a:t>
            </a:r>
          </a:p>
          <a:p>
            <a:pPr>
              <a:lnSpc>
                <a:spcPct val="90000"/>
              </a:lnSpc>
            </a:pPr>
            <a:r>
              <a:rPr lang="ms-MY" i="1" smtClean="0"/>
              <a:t>Finger tapping speed</a:t>
            </a:r>
            <a:r>
              <a:rPr lang="ms-MY" smtClean="0"/>
              <a:t> di bawah paras normal</a:t>
            </a:r>
            <a:r>
              <a:rPr lang="en-US" smtClean="0"/>
              <a:t> 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/>
              <a:t>3. </a:t>
            </a:r>
            <a:r>
              <a:rPr lang="ms-MY" b="1" i="1" smtClean="0"/>
              <a:t>Spatial dysgraphia</a:t>
            </a:r>
            <a:r>
              <a:rPr lang="en-US" smtClean="0"/>
              <a:t> </a:t>
            </a:r>
          </a:p>
          <a:p>
            <a:pPr>
              <a:lnSpc>
                <a:spcPct val="90000"/>
              </a:lnSpc>
            </a:pPr>
            <a:r>
              <a:rPr lang="ms-MY" smtClean="0"/>
              <a:t>kecacatan dalam memahami ruang dan tidak boleh membaca penulisan secara spontan,  sukar untuk membaca kerja-kerja yang disalin atau ditiru, pertuturan yang normal dan normal </a:t>
            </a:r>
            <a:r>
              <a:rPr lang="ms-MY" i="1" smtClean="0"/>
              <a:t>tapping speed</a:t>
            </a:r>
            <a:r>
              <a:rPr lang="ms-MY" smtClean="0"/>
              <a:t>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394" name="Picture 4" descr="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371600"/>
            <a:ext cx="4267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50520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smtClean="0">
                <a:latin typeface="Castellar" pitchFamily="18" charset="0"/>
              </a:rPr>
              <a:t>GANGGUAN EMOSI</a:t>
            </a:r>
          </a:p>
        </p:txBody>
      </p:sp>
      <p:pic>
        <p:nvPicPr>
          <p:cNvPr id="188419" name="Picture 5" descr="angry_wom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685800"/>
            <a:ext cx="3581400" cy="302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ms-MY" smtClean="0"/>
              <a:t>Perubahan-perubahan tingkah laku yang dipamerkan oleh kanak-kanak mungkin menunjukkan ia mengalami gangguan emosi tetapi biasanya ibu bapa dan guru sering tidak mengendahkan kanak-kanak ini. </a:t>
            </a:r>
            <a:endParaRPr lang="en-US" smtClean="0"/>
          </a:p>
        </p:txBody>
      </p:sp>
      <p:pic>
        <p:nvPicPr>
          <p:cNvPr id="189443" name="Picture 4" descr="cu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429000"/>
            <a:ext cx="230505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s-MY" sz="4000" b="1" smtClean="0">
                <a:solidFill>
                  <a:schemeClr val="bg1"/>
                </a:solidFill>
                <a:latin typeface="Castellar" pitchFamily="18" charset="0"/>
              </a:rPr>
              <a:t>Punca gangguan Emosi</a:t>
            </a:r>
            <a:r>
              <a:rPr lang="en-US" sz="4000" smtClean="0">
                <a:latin typeface="Castellar" pitchFamily="18" charset="0"/>
              </a:rPr>
              <a:t> 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ms-MY" b="1" smtClean="0"/>
              <a:t>Aspek kekeluargaan dan suasana di rumah</a:t>
            </a:r>
          </a:p>
          <a:p>
            <a:pPr marL="609600" indent="-609600">
              <a:buFontTx/>
              <a:buBlip>
                <a:blip r:embed="rId2"/>
              </a:buBlip>
            </a:pPr>
            <a:r>
              <a:rPr lang="ms-MY" smtClean="0"/>
              <a:t>Ibu bapa bercerai</a:t>
            </a:r>
          </a:p>
          <a:p>
            <a:pPr marL="609600" indent="-609600">
              <a:buFontTx/>
              <a:buBlip>
                <a:blip r:embed="rId2"/>
              </a:buBlip>
            </a:pPr>
            <a:r>
              <a:rPr lang="ms-MY" smtClean="0"/>
              <a:t>Ibu bapa terlalu sibuk bekerja </a:t>
            </a:r>
          </a:p>
          <a:p>
            <a:pPr marL="609600" indent="-609600">
              <a:buFontTx/>
              <a:buBlip>
                <a:blip r:embed="rId2"/>
              </a:buBlip>
            </a:pPr>
            <a:r>
              <a:rPr lang="ms-MY" smtClean="0"/>
              <a:t>Kemiskinan</a:t>
            </a:r>
            <a:r>
              <a:rPr lang="en-US" smtClean="0"/>
              <a:t> </a:t>
            </a:r>
          </a:p>
        </p:txBody>
      </p:sp>
      <p:pic>
        <p:nvPicPr>
          <p:cNvPr id="190468" name="Picture 4" descr="cera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3048000"/>
            <a:ext cx="2133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0469" name="Picture 5" descr="imagesCAS49YC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4267200"/>
            <a:ext cx="2667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8"/>
          <p:cNvSpPr>
            <a:spLocks noGrp="1" noChangeArrowheads="1"/>
          </p:cNvSpPr>
          <p:nvPr>
            <p:ph sz="quarter"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mtClean="0"/>
              <a:t>2. </a:t>
            </a:r>
            <a:r>
              <a:rPr lang="ms-MY" b="1" smtClean="0"/>
              <a:t>Aspek pergaulan dan suasana di sekolah</a:t>
            </a:r>
          </a:p>
          <a:p>
            <a:pPr marL="609600" indent="-609600">
              <a:buFontTx/>
              <a:buBlip>
                <a:blip r:embed="rId2"/>
              </a:buBlip>
            </a:pPr>
            <a:r>
              <a:rPr lang="ms-MY" smtClean="0"/>
              <a:t>tidak bergaul dengan rakan-rakan</a:t>
            </a:r>
            <a:r>
              <a:rPr lang="en-US" smtClean="0"/>
              <a:t> </a:t>
            </a:r>
          </a:p>
          <a:p>
            <a:pPr marL="609600" indent="-609600">
              <a:buFontTx/>
              <a:buBlip>
                <a:blip r:embed="rId2"/>
              </a:buBlip>
            </a:pPr>
            <a:r>
              <a:rPr lang="ms-MY" smtClean="0"/>
              <a:t>Sentiasa diejek kerana kekurangan </a:t>
            </a:r>
          </a:p>
          <a:p>
            <a:pPr marL="609600" indent="-609600">
              <a:buFontTx/>
              <a:buNone/>
            </a:pPr>
            <a:endParaRPr lang="en-US" smtClean="0"/>
          </a:p>
        </p:txBody>
      </p:sp>
      <p:pic>
        <p:nvPicPr>
          <p:cNvPr id="191491" name="Picture 9" descr="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3657600"/>
            <a:ext cx="4267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ms-MY" sz="4000" b="1" smtClean="0">
                <a:solidFill>
                  <a:schemeClr val="bg1"/>
                </a:solidFill>
                <a:latin typeface="Castellar" pitchFamily="18" charset="0"/>
              </a:rPr>
              <a:t>Ciri-ciri kanak-kanak gangguan emosi</a:t>
            </a:r>
            <a:r>
              <a:rPr lang="en-US" sz="4000" smtClean="0">
                <a:latin typeface="Castellar" pitchFamily="18" charset="0"/>
              </a:rPr>
              <a:t> 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ms-MY" sz="2800" smtClean="0"/>
              <a:t>Tidak dapat bercakap dengan fasih 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ms-MY" sz="2800" smtClean="0"/>
              <a:t>Prestasi kognitif yang kurang memuaskan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ms-MY" sz="2800" smtClean="0"/>
              <a:t>Perkembangan sosial yang tidak memuaskan 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ms-MY" sz="2800" smtClean="0"/>
              <a:t>Menunjukkan tingkah laku yang hiperaktif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ms-MY" sz="2800" smtClean="0"/>
              <a:t>Suka mengacau orang lain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ms-MY" sz="2800" smtClean="0"/>
              <a:t>Suka bersendirian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ms-MY" sz="2800" smtClean="0"/>
              <a:t>Selalu kemurungan atau termenung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ms-MY" sz="2800" smtClean="0"/>
              <a:t>Pemarah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ms-MY" sz="2800" smtClean="0"/>
              <a:t>Kurang sabar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ms-MY" sz="2800" smtClean="0"/>
              <a:t>Resah gelisah</a:t>
            </a:r>
            <a:endParaRPr lang="en-US" sz="2800" smtClean="0"/>
          </a:p>
        </p:txBody>
      </p:sp>
      <p:pic>
        <p:nvPicPr>
          <p:cNvPr id="192516" name="Picture 4" descr="dep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3657600"/>
            <a:ext cx="2209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2517" name="Picture 5" descr="em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4876800"/>
            <a:ext cx="20478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Castellar" pitchFamily="18" charset="0"/>
              </a:rPr>
              <a:t>ADD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ms-MY" altLang="zh-CN" smtClean="0"/>
              <a:t>Attention Deficit Disorder (ADD) adalah satu tingkahlaku kanak-kanak yang menunjukkan mereka kurang daya tumpuan terhadap sesuatu perkara</a:t>
            </a:r>
            <a:r>
              <a:rPr lang="en-US" altLang="zh-CN" smtClean="0"/>
              <a:t> </a:t>
            </a:r>
          </a:p>
          <a:p>
            <a:endParaRPr lang="en-US" altLang="zh-CN" smtClean="0"/>
          </a:p>
        </p:txBody>
      </p:sp>
      <p:pic>
        <p:nvPicPr>
          <p:cNvPr id="147460" name="Picture 4" descr="253395616_l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962400"/>
            <a:ext cx="3505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ms-MY" sz="4000" dirty="0" smtClean="0">
                <a:solidFill>
                  <a:schemeClr val="bg1"/>
                </a:solidFill>
                <a:latin typeface="Castellar" pitchFamily="18" charset="0"/>
              </a:rPr>
              <a:t>Tanda-tanda gangguan emosi</a:t>
            </a:r>
            <a:r>
              <a:rPr lang="en-US" sz="4000" dirty="0" smtClean="0">
                <a:solidFill>
                  <a:schemeClr val="bg1"/>
                </a:solidFill>
                <a:latin typeface="Castellar" pitchFamily="18" charset="0"/>
              </a:rPr>
              <a:t> 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ms-MY" smtClean="0"/>
              <a:t>Kurang selera makan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ms-MY" smtClean="0"/>
              <a:t>Loya tekak dan muntah-muntah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ms-MY" smtClean="0"/>
              <a:t>Sakit perut dan sakit kepala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ms-MY" smtClean="0"/>
              <a:t>Pucat dan sukar tidur malam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ms-MY" smtClean="0"/>
              <a:t>Tidak aktif dan tidak bermaya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ms-MY" smtClean="0"/>
              <a:t>Kencing malam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ms-MY" smtClean="0"/>
              <a:t>Menggigit-gigit kuku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ms-MY" smtClean="0"/>
              <a:t>Menarik-narik rambut dan lelah</a:t>
            </a:r>
            <a:endParaRPr lang="en-US" smtClean="0"/>
          </a:p>
        </p:txBody>
      </p:sp>
      <p:pic>
        <p:nvPicPr>
          <p:cNvPr id="193540" name="Picture 4" descr="emos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2667000"/>
            <a:ext cx="2209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ms-MY" sz="4000" smtClean="0">
                <a:solidFill>
                  <a:schemeClr val="bg1"/>
                </a:solidFill>
                <a:latin typeface="Castellar" pitchFamily="18" charset="0"/>
              </a:rPr>
              <a:t>Masalah tingkah laku</a:t>
            </a:r>
            <a:endParaRPr lang="en-US" sz="4000" smtClean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1228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066800"/>
            <a:ext cx="8229600" cy="4572000"/>
          </a:xfrm>
        </p:spPr>
        <p:txBody>
          <a:bodyPr>
            <a:normAutofit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ms-MY" b="1" smtClean="0"/>
              <a:t>Kajian mencadangkan bahawa kanak-kanak yang mempunyai masalah tingkah laku kerap kali diletakkan dibawah masalah yang tidak didiagnosis lagi</a:t>
            </a:r>
            <a:r>
              <a:rPr lang="en-US" b="1" smtClean="0"/>
              <a:t>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ms-MY" b="1" smtClean="0"/>
              <a:t>Masalah ini adalah hasil daripada usaha kanak-kanak untuk menyesuaikan diri dengan persekitaran yang tidak disukai atau daripada mengimbangi kimia dalam struktur biologi kanak-kanak tersebut.</a:t>
            </a:r>
            <a:r>
              <a:rPr lang="en-US" smtClean="0"/>
              <a:t> </a:t>
            </a:r>
          </a:p>
        </p:txBody>
      </p:sp>
      <p:pic>
        <p:nvPicPr>
          <p:cNvPr id="194564" name="Picture 4" descr="imagesCAMLRFT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648200"/>
            <a:ext cx="3048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r>
              <a:rPr lang="ms-MY" smtClean="0"/>
              <a:t>Corak tingkah laku yang berulang-ulang dan berterusan pada kanak-kanak apabila mereka melanggar hak orang lain atau peraturan sosial asas</a:t>
            </a:r>
            <a:r>
              <a:rPr lang="en-US" smtClean="0"/>
              <a:t>.</a:t>
            </a:r>
          </a:p>
          <a:p>
            <a:r>
              <a:rPr lang="ms-MY" smtClean="0"/>
              <a:t>biasanya mempamerkan corak tingkah laku ini dalam pelbagai persekitaran </a:t>
            </a:r>
          </a:p>
          <a:p>
            <a:r>
              <a:rPr lang="ms-MY" smtClean="0"/>
              <a:t>Dipengaruhi oleh kedua-dua faktor genetik dan persekitaran.</a:t>
            </a:r>
          </a:p>
          <a:p>
            <a:endParaRPr lang="en-US" smtClean="0"/>
          </a:p>
        </p:txBody>
      </p:sp>
      <p:pic>
        <p:nvPicPr>
          <p:cNvPr id="195587" name="Picture 5" descr="imagesCAAP5B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4419600"/>
            <a:ext cx="3048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s-MY" b="1" smtClean="0">
                <a:solidFill>
                  <a:schemeClr val="bg1"/>
                </a:solidFill>
                <a:latin typeface="Castellar" pitchFamily="18" charset="0"/>
              </a:rPr>
              <a:t>Fobia</a:t>
            </a:r>
            <a:r>
              <a:rPr lang="en-US" smtClean="0">
                <a:solidFill>
                  <a:schemeClr val="bg1"/>
                </a:solidFill>
                <a:latin typeface="Castellar" pitchFamily="18" charset="0"/>
              </a:rPr>
              <a:t> 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ms-MY" smtClean="0"/>
              <a:t>Hampir kesemua kanak-kanak mempunyai ketakutan tertentu pada tahap perkembangan mereka yang berbeza. </a:t>
            </a:r>
          </a:p>
          <a:p>
            <a:pPr>
              <a:lnSpc>
                <a:spcPct val="90000"/>
              </a:lnSpc>
            </a:pPr>
            <a:r>
              <a:rPr lang="ms-MY" smtClean="0"/>
              <a:t>Kadangkala, ketakutan mungkin akan kekal dan bertambah</a:t>
            </a:r>
            <a:r>
              <a:rPr lang="en-US" smtClean="0"/>
              <a:t> dan mengganggu perkembangan kanak-kanak</a:t>
            </a:r>
          </a:p>
          <a:p>
            <a:pPr>
              <a:lnSpc>
                <a:spcPct val="90000"/>
              </a:lnSpc>
            </a:pPr>
            <a:r>
              <a:rPr lang="ms-MY" smtClean="0"/>
              <a:t>Rawatan untuk fobia adalah melalui terapi tingkah laku di mana mereka akan dideahkan kepada objek yang ditakuti dan perlu mempelajari untuk mengatasi kebimbangan mereka dan mengurus ketakutan mereka.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s-MY" b="1" smtClean="0">
                <a:solidFill>
                  <a:schemeClr val="bg1"/>
                </a:solidFill>
                <a:latin typeface="Castellar" pitchFamily="18" charset="0"/>
              </a:rPr>
              <a:t>Jenis-jenis fobia</a:t>
            </a:r>
            <a:r>
              <a:rPr lang="en-US" smtClean="0">
                <a:solidFill>
                  <a:schemeClr val="bg1"/>
                </a:solidFill>
                <a:latin typeface="Castellar" pitchFamily="18" charset="0"/>
              </a:rPr>
              <a:t> 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ms-MY" b="1" smtClean="0"/>
              <a:t>Fobia spesifik</a:t>
            </a:r>
            <a:endParaRPr lang="ms-MY" smtClean="0"/>
          </a:p>
          <a:p>
            <a:r>
              <a:rPr lang="ms-MY" smtClean="0"/>
              <a:t>Sering berlaku pada kanak-kanak dan fokus pada objek yang tertentu atau spesifik contohnya </a:t>
            </a:r>
          </a:p>
          <a:p>
            <a:endParaRPr lang="ms-MY" smtClean="0"/>
          </a:p>
          <a:p>
            <a:r>
              <a:rPr lang="ms-MY" b="1" smtClean="0"/>
              <a:t>Fobia sosial </a:t>
            </a:r>
            <a:br>
              <a:rPr lang="ms-MY" b="1" smtClean="0"/>
            </a:br>
            <a:r>
              <a:rPr lang="ms-MY" smtClean="0"/>
              <a:t>Menyebabkan kebimbangan yang teruk dan keadaan sosial atau awam.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ms-MY" b="1" smtClean="0"/>
              <a:t>Agoraphobia</a:t>
            </a:r>
            <a:endParaRPr lang="ms-MY" smtClean="0"/>
          </a:p>
          <a:p>
            <a:r>
              <a:rPr lang="ms-MY" smtClean="0"/>
              <a:t>Ketakutan untuk keseorang atau bersendirian di tempat awam dan sukar untuk melepaskan diri..</a:t>
            </a:r>
            <a:endParaRPr lang="en-US" smtClean="0"/>
          </a:p>
        </p:txBody>
      </p:sp>
      <p:pic>
        <p:nvPicPr>
          <p:cNvPr id="198659" name="Picture 4" descr="emosi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4114800"/>
            <a:ext cx="2209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ms-MY" smtClean="0"/>
              <a:t>masih boleh dirawat</a:t>
            </a:r>
            <a:r>
              <a:rPr lang="en-US" smtClean="0"/>
              <a:t> </a:t>
            </a:r>
          </a:p>
          <a:p>
            <a:r>
              <a:rPr lang="ms-MY" smtClean="0"/>
              <a:t>Penilaian psikiatri dan perubatan yang lengkap perlu di bimbing oleh ahli psikologi dan doktor berlesen untuk mendapatkan diagnosis yang tepat</a:t>
            </a:r>
            <a:r>
              <a:rPr lang="en-US" smtClean="0"/>
              <a:t> </a:t>
            </a:r>
          </a:p>
        </p:txBody>
      </p:sp>
      <p:pic>
        <p:nvPicPr>
          <p:cNvPr id="199683" name="Picture 4" descr="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886200"/>
            <a:ext cx="3124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482" name="Picture 13" descr="creative_design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3200400"/>
            <a:ext cx="2128838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848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1371600"/>
          </a:xfrm>
        </p:spPr>
        <p:txBody>
          <a:bodyPr/>
          <a:lstStyle/>
          <a:p>
            <a:r>
              <a:rPr lang="ms-MY" altLang="zh-CN" sz="3600" b="1" smtClean="0">
                <a:latin typeface="Castellar" pitchFamily="18" charset="0"/>
                <a:cs typeface="隶书"/>
              </a:rPr>
              <a:t>Ciri-Ciri Kanak-Kanak ADD (Aileen bailey,2006)</a:t>
            </a:r>
            <a:endParaRPr lang="en-US" sz="3600" b="1" smtClean="0">
              <a:latin typeface="Castellar" pitchFamily="18" charset="0"/>
            </a:endParaRPr>
          </a:p>
        </p:txBody>
      </p:sp>
      <p:sp>
        <p:nvSpPr>
          <p:cNvPr id="14848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295400"/>
            <a:ext cx="8839200" cy="6477000"/>
          </a:xfrm>
        </p:spPr>
        <p:txBody>
          <a:bodyPr/>
          <a:lstStyle/>
          <a:p>
            <a:pPr>
              <a:buFontTx/>
              <a:buBlip>
                <a:blip r:embed="rId3"/>
              </a:buBlip>
            </a:pPr>
            <a:r>
              <a:rPr lang="ms-MY" altLang="zh-CN" sz="2800" smtClean="0"/>
              <a:t>Sering gagal memberi tumpuan yang teliti </a:t>
            </a:r>
          </a:p>
          <a:p>
            <a:pPr>
              <a:buFontTx/>
              <a:buBlip>
                <a:blip r:embed="rId3"/>
              </a:buBlip>
            </a:pPr>
            <a:r>
              <a:rPr lang="ms-MY" altLang="zh-CN" sz="2800" smtClean="0"/>
              <a:t>tidak mematuhi arahan dan gagal menyiapkan kerja sekolah</a:t>
            </a:r>
            <a:r>
              <a:rPr lang="en-US" altLang="zh-CN" sz="2800" smtClean="0"/>
              <a:t> </a:t>
            </a:r>
          </a:p>
          <a:p>
            <a:pPr>
              <a:buFontTx/>
              <a:buBlip>
                <a:blip r:embed="rId3"/>
              </a:buBlip>
            </a:pPr>
            <a:r>
              <a:rPr lang="en-US" altLang="zh-CN" sz="2800" smtClean="0"/>
              <a:t>Masalah untuk mengatur tugas dan aktiviti</a:t>
            </a:r>
          </a:p>
          <a:p>
            <a:pPr>
              <a:buFontTx/>
              <a:buBlip>
                <a:blip r:embed="rId3"/>
              </a:buBlip>
            </a:pPr>
            <a:r>
              <a:rPr lang="ms-MY" altLang="zh-CN" sz="2800" smtClean="0"/>
              <a:t>rasa ingin cepat selesai apabila membuat sesuatu tugasan.</a:t>
            </a:r>
          </a:p>
          <a:p>
            <a:pPr>
              <a:buFontTx/>
              <a:buBlip>
                <a:blip r:embed="rId3"/>
              </a:buBlip>
            </a:pPr>
            <a:r>
              <a:rPr lang="ms-MY" altLang="zh-CN" sz="2800" smtClean="0"/>
              <a:t>mengelak, tidak suka atau keberatan hendak melakukan sesuatu tugas </a:t>
            </a:r>
          </a:p>
          <a:p>
            <a:pPr>
              <a:buFontTx/>
              <a:buBlip>
                <a:blip r:embed="rId3"/>
              </a:buBlip>
            </a:pPr>
            <a:r>
              <a:rPr lang="ms-MY" altLang="zh-CN" sz="2800" smtClean="0"/>
              <a:t>Selalu kehilangan barang </a:t>
            </a:r>
          </a:p>
          <a:p>
            <a:pPr>
              <a:buFontTx/>
              <a:buBlip>
                <a:blip r:embed="rId3"/>
              </a:buBlip>
            </a:pPr>
            <a:r>
              <a:rPr lang="ms-MY" altLang="zh-CN" sz="2800" smtClean="0"/>
              <a:t>Tumpuan mudah bertukar </a:t>
            </a:r>
          </a:p>
          <a:p>
            <a:pPr>
              <a:buFontTx/>
              <a:buBlip>
                <a:blip r:embed="rId3"/>
              </a:buBlip>
            </a:pPr>
            <a:r>
              <a:rPr lang="ms-MY" altLang="zh-CN" sz="2800" smtClean="0"/>
              <a:t>Mudah lupa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ms-MY" sz="3600" b="1" smtClean="0">
                <a:latin typeface="Castellar" pitchFamily="18" charset="0"/>
              </a:rPr>
              <a:t>Attention Deficit Hyperactivity Disorder (ADHD)</a:t>
            </a:r>
            <a:endParaRPr lang="en-US" sz="3600" b="1" smtClean="0">
              <a:latin typeface="Castellar" pitchFamily="18" charset="0"/>
            </a:endParaRPr>
          </a:p>
        </p:txBody>
      </p:sp>
      <p:sp>
        <p:nvSpPr>
          <p:cNvPr id="149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295400"/>
            <a:ext cx="8458200" cy="55626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ms-MY" sz="2800" smtClean="0"/>
              <a:t>Kanak-kanak ADHD selalunya menunjukkan tingkahlaku yang terdapat dalam dua kategori utama iaitu :</a:t>
            </a:r>
          </a:p>
          <a:p>
            <a:pPr marL="609600" indent="-609600">
              <a:buFontTx/>
              <a:buNone/>
            </a:pPr>
            <a:r>
              <a:rPr lang="ms-MY" sz="2800" b="1" smtClean="0"/>
              <a:t>1)</a:t>
            </a:r>
            <a:r>
              <a:rPr lang="ms-MY" sz="2800" smtClean="0"/>
              <a:t> </a:t>
            </a:r>
            <a:r>
              <a:rPr lang="ms-MY" sz="2800" b="1" smtClean="0"/>
              <a:t>Hiperaktiviti</a:t>
            </a:r>
            <a:endParaRPr lang="en-US" sz="2800" b="1" smtClean="0"/>
          </a:p>
          <a:p>
            <a:pPr marL="990600" lvl="1" indent="-533400">
              <a:buFontTx/>
              <a:buBlip>
                <a:blip r:embed="rId2"/>
              </a:buBlip>
            </a:pPr>
            <a:r>
              <a:rPr lang="ms-MY" smtClean="0"/>
              <a:t>Kerap menggerak tangan atau kaki atau menggeliang-liut di tempat duduk.</a:t>
            </a:r>
          </a:p>
          <a:p>
            <a:pPr marL="990600" lvl="1" indent="-533400">
              <a:buFontTx/>
              <a:buBlip>
                <a:blip r:embed="rId2"/>
              </a:buBlip>
            </a:pPr>
            <a:r>
              <a:rPr lang="ms-MY" smtClean="0"/>
              <a:t>Selalu meninggalkan tempat duduk ketika di kelas.</a:t>
            </a:r>
          </a:p>
          <a:p>
            <a:pPr marL="990600" lvl="1" indent="-533400">
              <a:buFontTx/>
              <a:buBlip>
                <a:blip r:embed="rId2"/>
              </a:buBlip>
            </a:pPr>
            <a:r>
              <a:rPr lang="ms-MY" smtClean="0"/>
              <a:t>Selalu berlari ke sana ke mari atau suka memanjat </a:t>
            </a:r>
          </a:p>
          <a:p>
            <a:pPr marL="990600" lvl="1" indent="-533400">
              <a:buFontTx/>
              <a:buBlip>
                <a:blip r:embed="rId2"/>
              </a:buBlip>
            </a:pPr>
            <a:r>
              <a:rPr lang="ms-MY" smtClean="0"/>
              <a:t>Kerap menghadapi masalah untuk bermain atau melakukan aktiviti riadah secara senyap.</a:t>
            </a:r>
          </a:p>
          <a:p>
            <a:pPr marL="990600" lvl="1" indent="-533400">
              <a:buFontTx/>
              <a:buBlip>
                <a:blip r:embed="rId2"/>
              </a:buBlip>
            </a:pPr>
            <a:r>
              <a:rPr lang="ms-MY" smtClean="0"/>
              <a:t>Selalu banyak bercakap</a:t>
            </a:r>
          </a:p>
          <a:p>
            <a:pPr marL="990600" lvl="1" indent="-533400">
              <a:buFontTx/>
              <a:buBlip>
                <a:blip r:embed="rId2"/>
              </a:buBlip>
            </a:pPr>
            <a:r>
              <a:rPr lang="ms-MY" altLang="zh-CN" smtClean="0"/>
              <a:t>Sering bergerak cergas </a:t>
            </a:r>
            <a:endParaRPr lang="en-US" smtClean="0"/>
          </a:p>
        </p:txBody>
      </p:sp>
      <p:pic>
        <p:nvPicPr>
          <p:cNvPr id="149508" name="Picture 6" descr="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4800600"/>
            <a:ext cx="1219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9509" name="Picture 7" descr="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2209800"/>
            <a:ext cx="1676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530" name="Picture 4" descr="liar_li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3962400"/>
            <a:ext cx="20574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0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0"/>
            <a:ext cx="8229600" cy="61261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ms-MY" smtClean="0"/>
              <a:t>2) Tingkah laku Impulsif</a:t>
            </a:r>
            <a:endParaRPr lang="en-US" smtClean="0"/>
          </a:p>
          <a:p>
            <a:pPr marL="990600" lvl="1" indent="-533400">
              <a:buFontTx/>
              <a:buBlip>
                <a:blip r:embed="rId3"/>
              </a:buBlip>
            </a:pPr>
            <a:r>
              <a:rPr lang="ms-MY" smtClean="0"/>
              <a:t>Selalu memberi jawapan sebelum soalan lengkap diajukan</a:t>
            </a:r>
          </a:p>
          <a:p>
            <a:pPr marL="990600" lvl="1" indent="-533400">
              <a:buFontTx/>
              <a:buBlip>
                <a:blip r:embed="rId3"/>
              </a:buBlip>
            </a:pPr>
            <a:r>
              <a:rPr lang="ms-MY" smtClean="0"/>
              <a:t>Kurang sabar dan hadapi masalah ketika menunggu giliran</a:t>
            </a:r>
          </a:p>
          <a:p>
            <a:pPr marL="990600" lvl="1" indent="-533400">
              <a:buFontTx/>
              <a:buBlip>
                <a:blip r:embed="rId3"/>
              </a:buBlip>
            </a:pPr>
            <a:r>
              <a:rPr lang="ms-MY" smtClean="0"/>
              <a:t>Sering mengganggu atau mencelah perbualan atau aktiviti orang lain.</a:t>
            </a:r>
          </a:p>
          <a:p>
            <a:pPr marL="990600" lvl="1" indent="-533400">
              <a:buFontTx/>
              <a:buBlip>
                <a:blip r:embed="rId3"/>
              </a:buBlip>
            </a:pPr>
            <a:r>
              <a:rPr lang="ms-MY" smtClean="0"/>
              <a:t>Sering membuat pertimbangan yang salah dan mudah mengalami kemalangan</a:t>
            </a:r>
            <a:endParaRPr lang="en-US" smtClean="0"/>
          </a:p>
        </p:txBody>
      </p:sp>
      <p:pic>
        <p:nvPicPr>
          <p:cNvPr id="150532" name="Picture 5" descr="avatar9_thum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4267200"/>
            <a:ext cx="2133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ms-MY" sz="4000" b="1" smtClean="0">
                <a:latin typeface="Castellar" pitchFamily="18" charset="0"/>
              </a:rPr>
              <a:t>Punca Berlaku ADD atau ADHD</a:t>
            </a:r>
            <a:endParaRPr lang="en-US" sz="4000" b="1" smtClean="0">
              <a:latin typeface="Castellar" pitchFamily="18" charset="0"/>
            </a:endParaRPr>
          </a:p>
        </p:txBody>
      </p:sp>
      <p:sp>
        <p:nvSpPr>
          <p:cNvPr id="151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229600" cy="5410200"/>
          </a:xfrm>
        </p:spPr>
        <p:txBody>
          <a:bodyPr/>
          <a:lstStyle/>
          <a:p>
            <a:pPr marL="609600" indent="-609600" algn="just">
              <a:buFontTx/>
              <a:buAutoNum type="arabicPeriod"/>
            </a:pPr>
            <a:r>
              <a:rPr lang="ms-MY" b="1" smtClean="0"/>
              <a:t>Faktor Neurologi</a:t>
            </a:r>
            <a:endParaRPr lang="en-US" b="1" smtClean="0"/>
          </a:p>
          <a:p>
            <a:pPr marL="609600" indent="-609600">
              <a:buFontTx/>
              <a:buNone/>
            </a:pPr>
            <a:r>
              <a:rPr lang="ms-MY" altLang="zh-CN" smtClean="0"/>
              <a:t>     ketidakseimbangan atau kekurangan bahan kimia neurotransmitter membantu menghubungkan pesanan-pesanan melalui otak untuk membantu seseorang menumpukan perhatian, memandu arah aktiviti dan mengawasi dorongan mereka.</a:t>
            </a:r>
            <a:r>
              <a:rPr lang="en-US" altLang="zh-CN" smtClean="0"/>
              <a:t> 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1637</Words>
  <Application>Microsoft Office PowerPoint</Application>
  <PresentationFormat>On-screen Show (4:3)</PresentationFormat>
  <Paragraphs>212</Paragraphs>
  <Slides>56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Office Theme</vt:lpstr>
      <vt:lpstr>Kanak-Kanak Bermasalah Pembelajaran (Siri 2) (Minggu 4)  </vt:lpstr>
      <vt:lpstr>KANAK-KANAK ADD/ADHD</vt:lpstr>
      <vt:lpstr>ADD/ADHD</vt:lpstr>
      <vt:lpstr>Slide 4</vt:lpstr>
      <vt:lpstr>ADD</vt:lpstr>
      <vt:lpstr>Ciri-Ciri Kanak-Kanak ADD (Aileen bailey,2006)</vt:lpstr>
      <vt:lpstr>Attention Deficit Hyperactivity Disorder (ADHD)</vt:lpstr>
      <vt:lpstr>Slide 8</vt:lpstr>
      <vt:lpstr>Punca Berlaku ADD atau ADHD</vt:lpstr>
      <vt:lpstr>Slide 10</vt:lpstr>
      <vt:lpstr>Slide 11</vt:lpstr>
      <vt:lpstr>Slide 12</vt:lpstr>
      <vt:lpstr> Rawatan </vt:lpstr>
      <vt:lpstr>Slide 14</vt:lpstr>
      <vt:lpstr>Disleksia</vt:lpstr>
      <vt:lpstr>Disleksia</vt:lpstr>
      <vt:lpstr>Slide 17</vt:lpstr>
      <vt:lpstr>Ciri-ciri kanak-kanak Disleksia </vt:lpstr>
      <vt:lpstr>Slide 19</vt:lpstr>
      <vt:lpstr>Slide 20</vt:lpstr>
      <vt:lpstr>Slide 21</vt:lpstr>
      <vt:lpstr>Slide 22</vt:lpstr>
      <vt:lpstr>Jenis-jenis Disleksia.</vt:lpstr>
      <vt:lpstr>Slide 24</vt:lpstr>
      <vt:lpstr>Punca-punca disleksia </vt:lpstr>
      <vt:lpstr>Slide 26</vt:lpstr>
      <vt:lpstr>Slide 27</vt:lpstr>
      <vt:lpstr>Discalculia</vt:lpstr>
      <vt:lpstr>Discalculia</vt:lpstr>
      <vt:lpstr>Ciri-ciri</vt:lpstr>
      <vt:lpstr>Slide 31</vt:lpstr>
      <vt:lpstr>Slide 32</vt:lpstr>
      <vt:lpstr>Punca Dyscalculia </vt:lpstr>
      <vt:lpstr>Disgrafia</vt:lpstr>
      <vt:lpstr>Ciri-ciri disgrafia</vt:lpstr>
      <vt:lpstr>Slide 36</vt:lpstr>
      <vt:lpstr>Ciri-ciri umum dysgraphia</vt:lpstr>
      <vt:lpstr>Slide 38</vt:lpstr>
      <vt:lpstr>Punca</vt:lpstr>
      <vt:lpstr>Slide 40</vt:lpstr>
      <vt:lpstr>Slide 41</vt:lpstr>
      <vt:lpstr>Jenis-jenis disgrafia</vt:lpstr>
      <vt:lpstr>Slide 43</vt:lpstr>
      <vt:lpstr>Slide 44</vt:lpstr>
      <vt:lpstr>GANGGUAN EMOSI</vt:lpstr>
      <vt:lpstr>Slide 46</vt:lpstr>
      <vt:lpstr>Punca gangguan Emosi </vt:lpstr>
      <vt:lpstr>Slide 48</vt:lpstr>
      <vt:lpstr>Ciri-ciri kanak-kanak gangguan emosi </vt:lpstr>
      <vt:lpstr>Tanda-tanda gangguan emosi </vt:lpstr>
      <vt:lpstr>Masalah tingkah laku</vt:lpstr>
      <vt:lpstr>Slide 52</vt:lpstr>
      <vt:lpstr>Fobia </vt:lpstr>
      <vt:lpstr>Jenis-jenis fobia </vt:lpstr>
      <vt:lpstr>Slide 55</vt:lpstr>
      <vt:lpstr>Slide 56</vt:lpstr>
    </vt:vector>
  </TitlesOfParts>
  <Company>USM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Kanak-Kanak Bermasalah Pembelajaran (Siri 2) (Minggu 4)  </dc:title>
  <dc:creator>PPKT</dc:creator>
  <cp:lastModifiedBy>PPKT</cp:lastModifiedBy>
  <cp:revision>2</cp:revision>
  <dcterms:created xsi:type="dcterms:W3CDTF">2012-02-29T02:07:39Z</dcterms:created>
  <dcterms:modified xsi:type="dcterms:W3CDTF">2012-02-29T02:19:59Z</dcterms:modified>
</cp:coreProperties>
</file>