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2"/>
  </p:sldMasterIdLst>
  <p:notesMasterIdLst>
    <p:notesMasterId r:id="rId27"/>
  </p:notesMasterIdLst>
  <p:sldIdLst>
    <p:sldId id="256" r:id="rId3"/>
    <p:sldId id="266" r:id="rId4"/>
    <p:sldId id="268" r:id="rId5"/>
    <p:sldId id="290" r:id="rId6"/>
    <p:sldId id="267" r:id="rId7"/>
    <p:sldId id="295" r:id="rId8"/>
    <p:sldId id="296" r:id="rId9"/>
    <p:sldId id="297" r:id="rId10"/>
    <p:sldId id="272" r:id="rId11"/>
    <p:sldId id="273" r:id="rId12"/>
    <p:sldId id="291" r:id="rId13"/>
    <p:sldId id="274" r:id="rId14"/>
    <p:sldId id="276" r:id="rId15"/>
    <p:sldId id="261" r:id="rId16"/>
    <p:sldId id="277" r:id="rId17"/>
    <p:sldId id="278" r:id="rId18"/>
    <p:sldId id="279" r:id="rId19"/>
    <p:sldId id="280" r:id="rId20"/>
    <p:sldId id="281" r:id="rId21"/>
    <p:sldId id="285" r:id="rId22"/>
    <p:sldId id="293" r:id="rId23"/>
    <p:sldId id="294" r:id="rId24"/>
    <p:sldId id="292" r:id="rId25"/>
    <p:sldId id="289"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396" autoAdjust="0"/>
  </p:normalViewPr>
  <p:slideViewPr>
    <p:cSldViewPr>
      <p:cViewPr>
        <p:scale>
          <a:sx n="70" d="100"/>
          <a:sy n="70" d="100"/>
        </p:scale>
        <p:origin x="-2730" y="-2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865A82-EA4C-4CBF-ABCE-6CFCBEAAD114}" type="doc">
      <dgm:prSet loTypeId="urn:microsoft.com/office/officeart/2005/8/layout/radial5" loCatId="relationship" qsTypeId="urn:microsoft.com/office/officeart/2005/8/quickstyle/3d4" qsCatId="3D" csTypeId="urn:microsoft.com/office/officeart/2005/8/colors/colorful4" csCatId="colorful" phldr="1"/>
      <dgm:spPr/>
      <dgm:t>
        <a:bodyPr/>
        <a:lstStyle/>
        <a:p>
          <a:endParaRPr lang="en-US"/>
        </a:p>
      </dgm:t>
    </dgm:pt>
    <dgm:pt modelId="{E41EE8AE-DEC7-4142-A2AC-AC8B011D88B4}">
      <dgm:prSet phldrT="[Text]"/>
      <dgm:spPr>
        <a:ln w="63500">
          <a:solidFill>
            <a:srgbClr val="FF0000"/>
          </a:solidFill>
        </a:ln>
        <a:effectLst>
          <a:outerShdw blurRad="50800" dist="38100" dir="2100000" algn="tl" rotWithShape="0">
            <a:prstClr val="black">
              <a:alpha val="40000"/>
            </a:prstClr>
          </a:outerShdw>
        </a:effectLst>
      </dgm:spPr>
      <dgm:t>
        <a:bodyPr/>
        <a:lstStyle/>
        <a:p>
          <a:r>
            <a:rPr lang="en-US" dirty="0" smtClean="0"/>
            <a:t>Safety</a:t>
          </a:r>
          <a:endParaRPr lang="en-US" dirty="0"/>
        </a:p>
      </dgm:t>
    </dgm:pt>
    <dgm:pt modelId="{D15CDE49-6FFC-4FE4-BA12-52ED5714BD6E}" type="parTrans" cxnId="{641E01AA-B987-4D5B-A77A-79E5F105DDEA}">
      <dgm:prSet/>
      <dgm:spPr/>
      <dgm:t>
        <a:bodyPr/>
        <a:lstStyle/>
        <a:p>
          <a:endParaRPr lang="en-US"/>
        </a:p>
      </dgm:t>
    </dgm:pt>
    <dgm:pt modelId="{9503761D-6D08-4774-9C4A-FEDA598EDAC0}" type="sibTrans" cxnId="{641E01AA-B987-4D5B-A77A-79E5F105DDEA}">
      <dgm:prSet/>
      <dgm:spPr/>
      <dgm:t>
        <a:bodyPr/>
        <a:lstStyle/>
        <a:p>
          <a:endParaRPr lang="en-US"/>
        </a:p>
      </dgm:t>
    </dgm:pt>
    <dgm:pt modelId="{6C4779E1-0210-4FA5-8BEB-C43041034E12}">
      <dgm:prSet phldrT="[Text]"/>
      <dgm:spPr>
        <a:ln w="38100"/>
      </dgm:spPr>
      <dgm:t>
        <a:bodyPr/>
        <a:lstStyle/>
        <a:p>
          <a:r>
            <a:rPr lang="en-US" dirty="0" smtClean="0"/>
            <a:t>Spatial Features</a:t>
          </a:r>
          <a:endParaRPr lang="en-US" dirty="0"/>
        </a:p>
      </dgm:t>
    </dgm:pt>
    <dgm:pt modelId="{EC102CA2-4BE9-4E74-A540-86DD474D42A1}" type="parTrans" cxnId="{CD417BFE-7DEB-4DAC-A5F7-7F925EB9E365}">
      <dgm:prSet/>
      <dgm:spPr/>
      <dgm:t>
        <a:bodyPr/>
        <a:lstStyle/>
        <a:p>
          <a:endParaRPr lang="en-US"/>
        </a:p>
      </dgm:t>
    </dgm:pt>
    <dgm:pt modelId="{1D6259B6-D91F-44DD-A88A-E780F7E95295}" type="sibTrans" cxnId="{CD417BFE-7DEB-4DAC-A5F7-7F925EB9E365}">
      <dgm:prSet/>
      <dgm:spPr/>
      <dgm:t>
        <a:bodyPr/>
        <a:lstStyle/>
        <a:p>
          <a:endParaRPr lang="en-US"/>
        </a:p>
      </dgm:t>
    </dgm:pt>
    <dgm:pt modelId="{A39E80CF-8D25-4BDB-A086-999A06591522}">
      <dgm:prSet phldrT="[Text]"/>
      <dgm:spPr/>
      <dgm:t>
        <a:bodyPr/>
        <a:lstStyle/>
        <a:p>
          <a:r>
            <a:rPr lang="en-US" dirty="0" smtClean="0"/>
            <a:t>Socio Economic</a:t>
          </a:r>
          <a:endParaRPr lang="en-US" dirty="0"/>
        </a:p>
      </dgm:t>
    </dgm:pt>
    <dgm:pt modelId="{BB3D2BBB-CA32-415A-BFB3-5C780E482B3A}" type="parTrans" cxnId="{81A317BD-8245-42C0-AB58-C96F4FBC65BB}">
      <dgm:prSet/>
      <dgm:spPr/>
      <dgm:t>
        <a:bodyPr/>
        <a:lstStyle/>
        <a:p>
          <a:endParaRPr lang="en-US"/>
        </a:p>
      </dgm:t>
    </dgm:pt>
    <dgm:pt modelId="{932E41C7-D65E-48A2-863E-C849F13141AC}" type="sibTrans" cxnId="{81A317BD-8245-42C0-AB58-C96F4FBC65BB}">
      <dgm:prSet/>
      <dgm:spPr/>
      <dgm:t>
        <a:bodyPr/>
        <a:lstStyle/>
        <a:p>
          <a:endParaRPr lang="en-US"/>
        </a:p>
      </dgm:t>
    </dgm:pt>
    <dgm:pt modelId="{519CCDC2-8268-4EAB-BF53-5AA178C70D15}">
      <dgm:prSet phldrT="[Text]"/>
      <dgm:spPr>
        <a:ln w="63500">
          <a:solidFill>
            <a:srgbClr val="FF0000"/>
          </a:solidFill>
        </a:ln>
        <a:effectLst>
          <a:outerShdw blurRad="50800" dist="38100" dir="2700000" algn="tl" rotWithShape="0">
            <a:prstClr val="black">
              <a:alpha val="40000"/>
            </a:prstClr>
          </a:outerShdw>
        </a:effectLst>
      </dgm:spPr>
      <dgm:t>
        <a:bodyPr/>
        <a:lstStyle/>
        <a:p>
          <a:r>
            <a:rPr lang="en-US" dirty="0" smtClean="0"/>
            <a:t>Transport Access</a:t>
          </a:r>
          <a:endParaRPr lang="en-US" dirty="0"/>
        </a:p>
      </dgm:t>
    </dgm:pt>
    <dgm:pt modelId="{4D832AD0-A9F1-41D2-A6C5-EF79A1449937}" type="parTrans" cxnId="{D5D4D24A-96B4-44EF-8ADD-B9963722BD96}">
      <dgm:prSet/>
      <dgm:spPr>
        <a:solidFill>
          <a:srgbClr val="FF0000"/>
        </a:solidFill>
        <a:ln w="63500"/>
      </dgm:spPr>
      <dgm:t>
        <a:bodyPr/>
        <a:lstStyle/>
        <a:p>
          <a:endParaRPr lang="en-US"/>
        </a:p>
      </dgm:t>
    </dgm:pt>
    <dgm:pt modelId="{F6BB3145-AF74-49C4-954B-4476F5BB7D09}" type="sibTrans" cxnId="{D5D4D24A-96B4-44EF-8ADD-B9963722BD96}">
      <dgm:prSet/>
      <dgm:spPr/>
      <dgm:t>
        <a:bodyPr/>
        <a:lstStyle/>
        <a:p>
          <a:endParaRPr lang="en-US"/>
        </a:p>
      </dgm:t>
    </dgm:pt>
    <dgm:pt modelId="{ED9A6E54-B813-4C03-9E3A-1A43D02AD204}">
      <dgm:prSet/>
      <dgm:spPr/>
      <dgm:t>
        <a:bodyPr/>
        <a:lstStyle/>
        <a:p>
          <a:r>
            <a:rPr lang="en-US" dirty="0" smtClean="0"/>
            <a:t>Traffic Conditions</a:t>
          </a:r>
          <a:endParaRPr lang="en-US" dirty="0"/>
        </a:p>
      </dgm:t>
    </dgm:pt>
    <dgm:pt modelId="{5845A06C-2E09-4D86-8117-CB017D6E67FB}" type="parTrans" cxnId="{7888FF7E-63B8-42F7-A780-897731978AE0}">
      <dgm:prSet/>
      <dgm:spPr/>
      <dgm:t>
        <a:bodyPr/>
        <a:lstStyle/>
        <a:p>
          <a:endParaRPr lang="en-US"/>
        </a:p>
      </dgm:t>
    </dgm:pt>
    <dgm:pt modelId="{C382858F-B307-48FA-BAA4-444A4C0A80B0}" type="sibTrans" cxnId="{7888FF7E-63B8-42F7-A780-897731978AE0}">
      <dgm:prSet/>
      <dgm:spPr/>
      <dgm:t>
        <a:bodyPr/>
        <a:lstStyle/>
        <a:p>
          <a:endParaRPr lang="en-US"/>
        </a:p>
      </dgm:t>
    </dgm:pt>
    <dgm:pt modelId="{BF6015D5-3B49-4BAD-8DDF-2913EB48D3BC}">
      <dgm:prSet/>
      <dgm:spPr/>
      <dgm:t>
        <a:bodyPr/>
        <a:lstStyle/>
        <a:p>
          <a:r>
            <a:rPr lang="en-US" dirty="0" smtClean="0"/>
            <a:t>Land Use</a:t>
          </a:r>
          <a:endParaRPr lang="en-US" dirty="0"/>
        </a:p>
      </dgm:t>
    </dgm:pt>
    <dgm:pt modelId="{8B9E3E7A-B2C4-452D-8674-99E3A40E6AD8}" type="parTrans" cxnId="{5B39089C-1B13-407D-8886-2F76394CF9B3}">
      <dgm:prSet/>
      <dgm:spPr/>
      <dgm:t>
        <a:bodyPr/>
        <a:lstStyle/>
        <a:p>
          <a:endParaRPr lang="en-US"/>
        </a:p>
      </dgm:t>
    </dgm:pt>
    <dgm:pt modelId="{2B843B0F-B2B2-41B6-8B98-9B25A531FC3C}" type="sibTrans" cxnId="{5B39089C-1B13-407D-8886-2F76394CF9B3}">
      <dgm:prSet/>
      <dgm:spPr/>
      <dgm:t>
        <a:bodyPr/>
        <a:lstStyle/>
        <a:p>
          <a:endParaRPr lang="en-US"/>
        </a:p>
      </dgm:t>
    </dgm:pt>
    <dgm:pt modelId="{E91936AF-5C3E-4E87-A774-517BBAF5C78D}" type="pres">
      <dgm:prSet presAssocID="{1C865A82-EA4C-4CBF-ABCE-6CFCBEAAD114}" presName="Name0" presStyleCnt="0">
        <dgm:presLayoutVars>
          <dgm:chMax val="1"/>
          <dgm:dir/>
          <dgm:animLvl val="ctr"/>
          <dgm:resizeHandles val="exact"/>
        </dgm:presLayoutVars>
      </dgm:prSet>
      <dgm:spPr/>
      <dgm:t>
        <a:bodyPr/>
        <a:lstStyle/>
        <a:p>
          <a:endParaRPr lang="en-US"/>
        </a:p>
      </dgm:t>
    </dgm:pt>
    <dgm:pt modelId="{F5C5A532-D36E-4F14-8978-65397562680A}" type="pres">
      <dgm:prSet presAssocID="{E41EE8AE-DEC7-4142-A2AC-AC8B011D88B4}" presName="centerShape" presStyleLbl="node0" presStyleIdx="0" presStyleCnt="1"/>
      <dgm:spPr/>
      <dgm:t>
        <a:bodyPr/>
        <a:lstStyle/>
        <a:p>
          <a:endParaRPr lang="en-US"/>
        </a:p>
      </dgm:t>
    </dgm:pt>
    <dgm:pt modelId="{A75C220B-4B39-462E-9A48-9A493C121874}" type="pres">
      <dgm:prSet presAssocID="{EC102CA2-4BE9-4E74-A540-86DD474D42A1}" presName="parTrans" presStyleLbl="sibTrans2D1" presStyleIdx="0" presStyleCnt="5" custAng="10800000"/>
      <dgm:spPr/>
      <dgm:t>
        <a:bodyPr/>
        <a:lstStyle/>
        <a:p>
          <a:endParaRPr lang="en-US"/>
        </a:p>
      </dgm:t>
    </dgm:pt>
    <dgm:pt modelId="{365471EB-B1AD-4A87-9D1C-FBBFFBA85B07}" type="pres">
      <dgm:prSet presAssocID="{EC102CA2-4BE9-4E74-A540-86DD474D42A1}" presName="connectorText" presStyleLbl="sibTrans2D1" presStyleIdx="0" presStyleCnt="5"/>
      <dgm:spPr/>
      <dgm:t>
        <a:bodyPr/>
        <a:lstStyle/>
        <a:p>
          <a:endParaRPr lang="en-US"/>
        </a:p>
      </dgm:t>
    </dgm:pt>
    <dgm:pt modelId="{2A2B16A2-EBE4-45FF-A38D-7CD360D27B55}" type="pres">
      <dgm:prSet presAssocID="{6C4779E1-0210-4FA5-8BEB-C43041034E12}" presName="node" presStyleLbl="node1" presStyleIdx="0" presStyleCnt="5">
        <dgm:presLayoutVars>
          <dgm:bulletEnabled val="1"/>
        </dgm:presLayoutVars>
      </dgm:prSet>
      <dgm:spPr/>
      <dgm:t>
        <a:bodyPr/>
        <a:lstStyle/>
        <a:p>
          <a:endParaRPr lang="en-US"/>
        </a:p>
      </dgm:t>
    </dgm:pt>
    <dgm:pt modelId="{72D6F9E5-4058-4136-BE4C-9DE7CB4E6187}" type="pres">
      <dgm:prSet presAssocID="{5845A06C-2E09-4D86-8117-CB017D6E67FB}" presName="parTrans" presStyleLbl="sibTrans2D1" presStyleIdx="1" presStyleCnt="5" custAng="10800000"/>
      <dgm:spPr/>
      <dgm:t>
        <a:bodyPr/>
        <a:lstStyle/>
        <a:p>
          <a:endParaRPr lang="en-US"/>
        </a:p>
      </dgm:t>
    </dgm:pt>
    <dgm:pt modelId="{694374A5-9D64-4B87-B7F4-0FFEEB1F0417}" type="pres">
      <dgm:prSet presAssocID="{5845A06C-2E09-4D86-8117-CB017D6E67FB}" presName="connectorText" presStyleLbl="sibTrans2D1" presStyleIdx="1" presStyleCnt="5"/>
      <dgm:spPr/>
      <dgm:t>
        <a:bodyPr/>
        <a:lstStyle/>
        <a:p>
          <a:endParaRPr lang="en-US"/>
        </a:p>
      </dgm:t>
    </dgm:pt>
    <dgm:pt modelId="{EE97590F-04E2-466D-A705-438AEF9BD8E2}" type="pres">
      <dgm:prSet presAssocID="{ED9A6E54-B813-4C03-9E3A-1A43D02AD204}" presName="node" presStyleLbl="node1" presStyleIdx="1" presStyleCnt="5" custRadScaleRad="99837" custRadScaleInc="541">
        <dgm:presLayoutVars>
          <dgm:bulletEnabled val="1"/>
        </dgm:presLayoutVars>
      </dgm:prSet>
      <dgm:spPr/>
      <dgm:t>
        <a:bodyPr/>
        <a:lstStyle/>
        <a:p>
          <a:endParaRPr lang="en-US"/>
        </a:p>
      </dgm:t>
    </dgm:pt>
    <dgm:pt modelId="{495E0DC8-A216-414C-A4B1-892BC559A155}" type="pres">
      <dgm:prSet presAssocID="{8B9E3E7A-B2C4-452D-8674-99E3A40E6AD8}" presName="parTrans" presStyleLbl="sibTrans2D1" presStyleIdx="2" presStyleCnt="5" custAng="10800000"/>
      <dgm:spPr/>
      <dgm:t>
        <a:bodyPr/>
        <a:lstStyle/>
        <a:p>
          <a:endParaRPr lang="en-US"/>
        </a:p>
      </dgm:t>
    </dgm:pt>
    <dgm:pt modelId="{677DEC33-4909-4F67-9B60-EF3559FA396F}" type="pres">
      <dgm:prSet presAssocID="{8B9E3E7A-B2C4-452D-8674-99E3A40E6AD8}" presName="connectorText" presStyleLbl="sibTrans2D1" presStyleIdx="2" presStyleCnt="5"/>
      <dgm:spPr/>
      <dgm:t>
        <a:bodyPr/>
        <a:lstStyle/>
        <a:p>
          <a:endParaRPr lang="en-US"/>
        </a:p>
      </dgm:t>
    </dgm:pt>
    <dgm:pt modelId="{C6708D9E-E6D9-4E08-AD07-A03B1E8C3942}" type="pres">
      <dgm:prSet presAssocID="{BF6015D5-3B49-4BAD-8DDF-2913EB48D3BC}" presName="node" presStyleLbl="node1" presStyleIdx="2" presStyleCnt="5">
        <dgm:presLayoutVars>
          <dgm:bulletEnabled val="1"/>
        </dgm:presLayoutVars>
      </dgm:prSet>
      <dgm:spPr/>
      <dgm:t>
        <a:bodyPr/>
        <a:lstStyle/>
        <a:p>
          <a:endParaRPr lang="en-US"/>
        </a:p>
      </dgm:t>
    </dgm:pt>
    <dgm:pt modelId="{32A8DD0C-8EC8-41E3-85D8-7457EB3A5580}" type="pres">
      <dgm:prSet presAssocID="{BB3D2BBB-CA32-415A-BFB3-5C780E482B3A}" presName="parTrans" presStyleLbl="sibTrans2D1" presStyleIdx="3" presStyleCnt="5" custAng="10800000"/>
      <dgm:spPr/>
      <dgm:t>
        <a:bodyPr/>
        <a:lstStyle/>
        <a:p>
          <a:endParaRPr lang="en-US"/>
        </a:p>
      </dgm:t>
    </dgm:pt>
    <dgm:pt modelId="{F9F1C94B-0298-4D5D-A1F9-730FE90C82BE}" type="pres">
      <dgm:prSet presAssocID="{BB3D2BBB-CA32-415A-BFB3-5C780E482B3A}" presName="connectorText" presStyleLbl="sibTrans2D1" presStyleIdx="3" presStyleCnt="5"/>
      <dgm:spPr/>
      <dgm:t>
        <a:bodyPr/>
        <a:lstStyle/>
        <a:p>
          <a:endParaRPr lang="en-US"/>
        </a:p>
      </dgm:t>
    </dgm:pt>
    <dgm:pt modelId="{AC49D155-2815-412B-98E9-395AB95A827C}" type="pres">
      <dgm:prSet presAssocID="{A39E80CF-8D25-4BDB-A086-999A06591522}" presName="node" presStyleLbl="node1" presStyleIdx="3" presStyleCnt="5">
        <dgm:presLayoutVars>
          <dgm:bulletEnabled val="1"/>
        </dgm:presLayoutVars>
      </dgm:prSet>
      <dgm:spPr/>
      <dgm:t>
        <a:bodyPr/>
        <a:lstStyle/>
        <a:p>
          <a:endParaRPr lang="en-US"/>
        </a:p>
      </dgm:t>
    </dgm:pt>
    <dgm:pt modelId="{45BDDDBB-CC02-4E39-8717-8B01D9B48994}" type="pres">
      <dgm:prSet presAssocID="{4D832AD0-A9F1-41D2-A6C5-EF79A1449937}" presName="parTrans" presStyleLbl="sibTrans2D1" presStyleIdx="4" presStyleCnt="5" custAng="10800000"/>
      <dgm:spPr/>
      <dgm:t>
        <a:bodyPr/>
        <a:lstStyle/>
        <a:p>
          <a:endParaRPr lang="en-US"/>
        </a:p>
      </dgm:t>
    </dgm:pt>
    <dgm:pt modelId="{76016E45-DBE3-438B-A3C6-241511F005CD}" type="pres">
      <dgm:prSet presAssocID="{4D832AD0-A9F1-41D2-A6C5-EF79A1449937}" presName="connectorText" presStyleLbl="sibTrans2D1" presStyleIdx="4" presStyleCnt="5"/>
      <dgm:spPr/>
      <dgm:t>
        <a:bodyPr/>
        <a:lstStyle/>
        <a:p>
          <a:endParaRPr lang="en-US"/>
        </a:p>
      </dgm:t>
    </dgm:pt>
    <dgm:pt modelId="{0C0B5694-5D4A-4664-8331-06C3E0F8A98E}" type="pres">
      <dgm:prSet presAssocID="{519CCDC2-8268-4EAB-BF53-5AA178C70D15}" presName="node" presStyleLbl="node1" presStyleIdx="4" presStyleCnt="5">
        <dgm:presLayoutVars>
          <dgm:bulletEnabled val="1"/>
        </dgm:presLayoutVars>
      </dgm:prSet>
      <dgm:spPr/>
      <dgm:t>
        <a:bodyPr/>
        <a:lstStyle/>
        <a:p>
          <a:endParaRPr lang="en-US"/>
        </a:p>
      </dgm:t>
    </dgm:pt>
  </dgm:ptLst>
  <dgm:cxnLst>
    <dgm:cxn modelId="{D5D4D24A-96B4-44EF-8ADD-B9963722BD96}" srcId="{E41EE8AE-DEC7-4142-A2AC-AC8B011D88B4}" destId="{519CCDC2-8268-4EAB-BF53-5AA178C70D15}" srcOrd="4" destOrd="0" parTransId="{4D832AD0-A9F1-41D2-A6C5-EF79A1449937}" sibTransId="{F6BB3145-AF74-49C4-954B-4476F5BB7D09}"/>
    <dgm:cxn modelId="{F750B759-4709-4BBB-9148-831863493DAC}" type="presOf" srcId="{519CCDC2-8268-4EAB-BF53-5AA178C70D15}" destId="{0C0B5694-5D4A-4664-8331-06C3E0F8A98E}" srcOrd="0" destOrd="0" presId="urn:microsoft.com/office/officeart/2005/8/layout/radial5"/>
    <dgm:cxn modelId="{641E01AA-B987-4D5B-A77A-79E5F105DDEA}" srcId="{1C865A82-EA4C-4CBF-ABCE-6CFCBEAAD114}" destId="{E41EE8AE-DEC7-4142-A2AC-AC8B011D88B4}" srcOrd="0" destOrd="0" parTransId="{D15CDE49-6FFC-4FE4-BA12-52ED5714BD6E}" sibTransId="{9503761D-6D08-4774-9C4A-FEDA598EDAC0}"/>
    <dgm:cxn modelId="{CD417BFE-7DEB-4DAC-A5F7-7F925EB9E365}" srcId="{E41EE8AE-DEC7-4142-A2AC-AC8B011D88B4}" destId="{6C4779E1-0210-4FA5-8BEB-C43041034E12}" srcOrd="0" destOrd="0" parTransId="{EC102CA2-4BE9-4E74-A540-86DD474D42A1}" sibTransId="{1D6259B6-D91F-44DD-A88A-E780F7E95295}"/>
    <dgm:cxn modelId="{83259380-8A23-47E4-9B63-D91E47D42546}" type="presOf" srcId="{5845A06C-2E09-4D86-8117-CB017D6E67FB}" destId="{72D6F9E5-4058-4136-BE4C-9DE7CB4E6187}" srcOrd="0" destOrd="0" presId="urn:microsoft.com/office/officeart/2005/8/layout/radial5"/>
    <dgm:cxn modelId="{7888FF7E-63B8-42F7-A780-897731978AE0}" srcId="{E41EE8AE-DEC7-4142-A2AC-AC8B011D88B4}" destId="{ED9A6E54-B813-4C03-9E3A-1A43D02AD204}" srcOrd="1" destOrd="0" parTransId="{5845A06C-2E09-4D86-8117-CB017D6E67FB}" sibTransId="{C382858F-B307-48FA-BAA4-444A4C0A80B0}"/>
    <dgm:cxn modelId="{6CA4D359-AE08-453C-B448-A8652622D986}" type="presOf" srcId="{BB3D2BBB-CA32-415A-BFB3-5C780E482B3A}" destId="{32A8DD0C-8EC8-41E3-85D8-7457EB3A5580}" srcOrd="0" destOrd="0" presId="urn:microsoft.com/office/officeart/2005/8/layout/radial5"/>
    <dgm:cxn modelId="{D4DE6930-7BEC-496C-ABF9-220841F1B4FE}" type="presOf" srcId="{EC102CA2-4BE9-4E74-A540-86DD474D42A1}" destId="{A75C220B-4B39-462E-9A48-9A493C121874}" srcOrd="0" destOrd="0" presId="urn:microsoft.com/office/officeart/2005/8/layout/radial5"/>
    <dgm:cxn modelId="{81A317BD-8245-42C0-AB58-C96F4FBC65BB}" srcId="{E41EE8AE-DEC7-4142-A2AC-AC8B011D88B4}" destId="{A39E80CF-8D25-4BDB-A086-999A06591522}" srcOrd="3" destOrd="0" parTransId="{BB3D2BBB-CA32-415A-BFB3-5C780E482B3A}" sibTransId="{932E41C7-D65E-48A2-863E-C849F13141AC}"/>
    <dgm:cxn modelId="{AB450BE8-D865-4D80-ADB1-74819EC71F72}" type="presOf" srcId="{1C865A82-EA4C-4CBF-ABCE-6CFCBEAAD114}" destId="{E91936AF-5C3E-4E87-A774-517BBAF5C78D}" srcOrd="0" destOrd="0" presId="urn:microsoft.com/office/officeart/2005/8/layout/radial5"/>
    <dgm:cxn modelId="{E64A98C4-BD5C-4066-87CD-D338E1C40E42}" type="presOf" srcId="{8B9E3E7A-B2C4-452D-8674-99E3A40E6AD8}" destId="{495E0DC8-A216-414C-A4B1-892BC559A155}" srcOrd="0" destOrd="0" presId="urn:microsoft.com/office/officeart/2005/8/layout/radial5"/>
    <dgm:cxn modelId="{5B39089C-1B13-407D-8886-2F76394CF9B3}" srcId="{E41EE8AE-DEC7-4142-A2AC-AC8B011D88B4}" destId="{BF6015D5-3B49-4BAD-8DDF-2913EB48D3BC}" srcOrd="2" destOrd="0" parTransId="{8B9E3E7A-B2C4-452D-8674-99E3A40E6AD8}" sibTransId="{2B843B0F-B2B2-41B6-8B98-9B25A531FC3C}"/>
    <dgm:cxn modelId="{1CDD1E1D-0FD0-4CC8-8B21-10D20EF687D2}" type="presOf" srcId="{6C4779E1-0210-4FA5-8BEB-C43041034E12}" destId="{2A2B16A2-EBE4-45FF-A38D-7CD360D27B55}" srcOrd="0" destOrd="0" presId="urn:microsoft.com/office/officeart/2005/8/layout/radial5"/>
    <dgm:cxn modelId="{DE47B071-123E-4C28-AB74-B8993C4C6302}" type="presOf" srcId="{E41EE8AE-DEC7-4142-A2AC-AC8B011D88B4}" destId="{F5C5A532-D36E-4F14-8978-65397562680A}" srcOrd="0" destOrd="0" presId="urn:microsoft.com/office/officeart/2005/8/layout/radial5"/>
    <dgm:cxn modelId="{C544B46B-A6B4-4583-B139-76C83C71D6FA}" type="presOf" srcId="{8B9E3E7A-B2C4-452D-8674-99E3A40E6AD8}" destId="{677DEC33-4909-4F67-9B60-EF3559FA396F}" srcOrd="1" destOrd="0" presId="urn:microsoft.com/office/officeart/2005/8/layout/radial5"/>
    <dgm:cxn modelId="{F6A83971-EA75-4D56-9B89-FE670C8C2E0E}" type="presOf" srcId="{BF6015D5-3B49-4BAD-8DDF-2913EB48D3BC}" destId="{C6708D9E-E6D9-4E08-AD07-A03B1E8C3942}" srcOrd="0" destOrd="0" presId="urn:microsoft.com/office/officeart/2005/8/layout/radial5"/>
    <dgm:cxn modelId="{6A00467A-0E92-4160-8A0E-6FAAB9CFFC1E}" type="presOf" srcId="{ED9A6E54-B813-4C03-9E3A-1A43D02AD204}" destId="{EE97590F-04E2-466D-A705-438AEF9BD8E2}" srcOrd="0" destOrd="0" presId="urn:microsoft.com/office/officeart/2005/8/layout/radial5"/>
    <dgm:cxn modelId="{3D08DE4E-C934-4C53-9AA7-D2420C8A246E}" type="presOf" srcId="{A39E80CF-8D25-4BDB-A086-999A06591522}" destId="{AC49D155-2815-412B-98E9-395AB95A827C}" srcOrd="0" destOrd="0" presId="urn:microsoft.com/office/officeart/2005/8/layout/radial5"/>
    <dgm:cxn modelId="{8887BCBC-87A0-41C2-80C9-1BC7DCB16876}" type="presOf" srcId="{4D832AD0-A9F1-41D2-A6C5-EF79A1449937}" destId="{76016E45-DBE3-438B-A3C6-241511F005CD}" srcOrd="1" destOrd="0" presId="urn:microsoft.com/office/officeart/2005/8/layout/radial5"/>
    <dgm:cxn modelId="{1C486687-260B-4E7E-B812-A99BC04CB140}" type="presOf" srcId="{5845A06C-2E09-4D86-8117-CB017D6E67FB}" destId="{694374A5-9D64-4B87-B7F4-0FFEEB1F0417}" srcOrd="1" destOrd="0" presId="urn:microsoft.com/office/officeart/2005/8/layout/radial5"/>
    <dgm:cxn modelId="{7D59D421-8575-433F-8C27-500FD848B428}" type="presOf" srcId="{4D832AD0-A9F1-41D2-A6C5-EF79A1449937}" destId="{45BDDDBB-CC02-4E39-8717-8B01D9B48994}" srcOrd="0" destOrd="0" presId="urn:microsoft.com/office/officeart/2005/8/layout/radial5"/>
    <dgm:cxn modelId="{E6F58963-9D69-4E7E-B16B-C8532D829F15}" type="presOf" srcId="{EC102CA2-4BE9-4E74-A540-86DD474D42A1}" destId="{365471EB-B1AD-4A87-9D1C-FBBFFBA85B07}" srcOrd="1" destOrd="0" presId="urn:microsoft.com/office/officeart/2005/8/layout/radial5"/>
    <dgm:cxn modelId="{1BA09079-D3D8-4A86-996D-94409F4E3DD7}" type="presOf" srcId="{BB3D2BBB-CA32-415A-BFB3-5C780E482B3A}" destId="{F9F1C94B-0298-4D5D-A1F9-730FE90C82BE}" srcOrd="1" destOrd="0" presId="urn:microsoft.com/office/officeart/2005/8/layout/radial5"/>
    <dgm:cxn modelId="{84E8A4B1-490E-46CA-B6CB-480419030DDB}" type="presParOf" srcId="{E91936AF-5C3E-4E87-A774-517BBAF5C78D}" destId="{F5C5A532-D36E-4F14-8978-65397562680A}" srcOrd="0" destOrd="0" presId="urn:microsoft.com/office/officeart/2005/8/layout/radial5"/>
    <dgm:cxn modelId="{782DB9D5-F683-4884-B47A-0D2A9A543ACB}" type="presParOf" srcId="{E91936AF-5C3E-4E87-A774-517BBAF5C78D}" destId="{A75C220B-4B39-462E-9A48-9A493C121874}" srcOrd="1" destOrd="0" presId="urn:microsoft.com/office/officeart/2005/8/layout/radial5"/>
    <dgm:cxn modelId="{E8416054-59ED-4A7A-815C-26DD0CE4BE8D}" type="presParOf" srcId="{A75C220B-4B39-462E-9A48-9A493C121874}" destId="{365471EB-B1AD-4A87-9D1C-FBBFFBA85B07}" srcOrd="0" destOrd="0" presId="urn:microsoft.com/office/officeart/2005/8/layout/radial5"/>
    <dgm:cxn modelId="{88FE7200-9954-492D-8353-196758867E43}" type="presParOf" srcId="{E91936AF-5C3E-4E87-A774-517BBAF5C78D}" destId="{2A2B16A2-EBE4-45FF-A38D-7CD360D27B55}" srcOrd="2" destOrd="0" presId="urn:microsoft.com/office/officeart/2005/8/layout/radial5"/>
    <dgm:cxn modelId="{B9CF11CB-F740-4535-91F4-DB91FFD515D3}" type="presParOf" srcId="{E91936AF-5C3E-4E87-A774-517BBAF5C78D}" destId="{72D6F9E5-4058-4136-BE4C-9DE7CB4E6187}" srcOrd="3" destOrd="0" presId="urn:microsoft.com/office/officeart/2005/8/layout/radial5"/>
    <dgm:cxn modelId="{897E10D1-ED7C-48A0-9E36-383CDD6D641A}" type="presParOf" srcId="{72D6F9E5-4058-4136-BE4C-9DE7CB4E6187}" destId="{694374A5-9D64-4B87-B7F4-0FFEEB1F0417}" srcOrd="0" destOrd="0" presId="urn:microsoft.com/office/officeart/2005/8/layout/radial5"/>
    <dgm:cxn modelId="{E8AE2B28-35A2-4B8E-8BD4-ED8C1C628E1B}" type="presParOf" srcId="{E91936AF-5C3E-4E87-A774-517BBAF5C78D}" destId="{EE97590F-04E2-466D-A705-438AEF9BD8E2}" srcOrd="4" destOrd="0" presId="urn:microsoft.com/office/officeart/2005/8/layout/radial5"/>
    <dgm:cxn modelId="{CCCEB776-8777-4D4F-B953-8E2CB7524B6E}" type="presParOf" srcId="{E91936AF-5C3E-4E87-A774-517BBAF5C78D}" destId="{495E0DC8-A216-414C-A4B1-892BC559A155}" srcOrd="5" destOrd="0" presId="urn:microsoft.com/office/officeart/2005/8/layout/radial5"/>
    <dgm:cxn modelId="{1D15B96A-D989-4202-A39B-627D0C53D2A6}" type="presParOf" srcId="{495E0DC8-A216-414C-A4B1-892BC559A155}" destId="{677DEC33-4909-4F67-9B60-EF3559FA396F}" srcOrd="0" destOrd="0" presId="urn:microsoft.com/office/officeart/2005/8/layout/radial5"/>
    <dgm:cxn modelId="{577C8461-93BD-4CD5-93A2-0B37B9C1BB6F}" type="presParOf" srcId="{E91936AF-5C3E-4E87-A774-517BBAF5C78D}" destId="{C6708D9E-E6D9-4E08-AD07-A03B1E8C3942}" srcOrd="6" destOrd="0" presId="urn:microsoft.com/office/officeart/2005/8/layout/radial5"/>
    <dgm:cxn modelId="{65321E1B-39BB-4462-9AC5-AA55713A2597}" type="presParOf" srcId="{E91936AF-5C3E-4E87-A774-517BBAF5C78D}" destId="{32A8DD0C-8EC8-41E3-85D8-7457EB3A5580}" srcOrd="7" destOrd="0" presId="urn:microsoft.com/office/officeart/2005/8/layout/radial5"/>
    <dgm:cxn modelId="{4E85F851-86E2-4AEB-9B86-8D687F4C888B}" type="presParOf" srcId="{32A8DD0C-8EC8-41E3-85D8-7457EB3A5580}" destId="{F9F1C94B-0298-4D5D-A1F9-730FE90C82BE}" srcOrd="0" destOrd="0" presId="urn:microsoft.com/office/officeart/2005/8/layout/radial5"/>
    <dgm:cxn modelId="{325C7D61-AB9E-4E36-A02A-36C952D582DA}" type="presParOf" srcId="{E91936AF-5C3E-4E87-A774-517BBAF5C78D}" destId="{AC49D155-2815-412B-98E9-395AB95A827C}" srcOrd="8" destOrd="0" presId="urn:microsoft.com/office/officeart/2005/8/layout/radial5"/>
    <dgm:cxn modelId="{618C5E83-AC69-4122-9142-831C794AB430}" type="presParOf" srcId="{E91936AF-5C3E-4E87-A774-517BBAF5C78D}" destId="{45BDDDBB-CC02-4E39-8717-8B01D9B48994}" srcOrd="9" destOrd="0" presId="urn:microsoft.com/office/officeart/2005/8/layout/radial5"/>
    <dgm:cxn modelId="{8F5E5F51-48D9-4D30-8159-82F5EACCA484}" type="presParOf" srcId="{45BDDDBB-CC02-4E39-8717-8B01D9B48994}" destId="{76016E45-DBE3-438B-A3C6-241511F005CD}" srcOrd="0" destOrd="0" presId="urn:microsoft.com/office/officeart/2005/8/layout/radial5"/>
    <dgm:cxn modelId="{FCCE4CB3-CE9D-4273-BF6D-18996440A257}" type="presParOf" srcId="{E91936AF-5C3E-4E87-A774-517BBAF5C78D}" destId="{0C0B5694-5D4A-4664-8331-06C3E0F8A98E}"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5A532-D36E-4F14-8978-65397562680A}">
      <dsp:nvSpPr>
        <dsp:cNvPr id="0" name=""/>
        <dsp:cNvSpPr/>
      </dsp:nvSpPr>
      <dsp:spPr>
        <a:xfrm>
          <a:off x="1429680" y="1191871"/>
          <a:ext cx="722039" cy="722039"/>
        </a:xfrm>
        <a:prstGeom prst="ellipse">
          <a:avLst/>
        </a:prstGeom>
        <a:solidFill>
          <a:schemeClr val="accent3">
            <a:hueOff val="0"/>
            <a:satOff val="0"/>
            <a:lumOff val="0"/>
            <a:alphaOff val="0"/>
          </a:schemeClr>
        </a:solidFill>
        <a:ln w="63500">
          <a:solidFill>
            <a:srgbClr val="FF0000"/>
          </a:solidFill>
        </a:ln>
        <a:effectLst>
          <a:outerShdw blurRad="50800" dist="38100" dir="2100000" algn="tl"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Safety</a:t>
          </a:r>
          <a:endParaRPr lang="en-US" sz="1400" kern="1200" dirty="0"/>
        </a:p>
      </dsp:txBody>
      <dsp:txXfrm>
        <a:off x="1535420" y="1297611"/>
        <a:ext cx="510559" cy="510559"/>
      </dsp:txXfrm>
    </dsp:sp>
    <dsp:sp modelId="{A75C220B-4B39-462E-9A48-9A493C121874}">
      <dsp:nvSpPr>
        <dsp:cNvPr id="0" name=""/>
        <dsp:cNvSpPr/>
      </dsp:nvSpPr>
      <dsp:spPr>
        <a:xfrm rot="5400000">
          <a:off x="1713568" y="941900"/>
          <a:ext cx="154263" cy="217612"/>
        </a:xfrm>
        <a:prstGeom prst="rightArrow">
          <a:avLst>
            <a:gd name="adj1" fmla="val 60000"/>
            <a:gd name="adj2" fmla="val 50000"/>
          </a:avLst>
        </a:prstGeom>
        <a:solidFill>
          <a:schemeClr val="accent4">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736708" y="962283"/>
        <a:ext cx="107984" cy="130568"/>
      </dsp:txXfrm>
    </dsp:sp>
    <dsp:sp modelId="{2A2B16A2-EBE4-45FF-A38D-7CD360D27B55}">
      <dsp:nvSpPr>
        <dsp:cNvPr id="0" name=""/>
        <dsp:cNvSpPr/>
      </dsp:nvSpPr>
      <dsp:spPr>
        <a:xfrm>
          <a:off x="1342245" y="3900"/>
          <a:ext cx="896908" cy="896908"/>
        </a:xfrm>
        <a:prstGeom prst="ellipse">
          <a:avLst/>
        </a:prstGeom>
        <a:solidFill>
          <a:schemeClr val="accent4">
            <a:hueOff val="0"/>
            <a:satOff val="0"/>
            <a:lumOff val="0"/>
            <a:alphaOff val="0"/>
          </a:schemeClr>
        </a:solidFill>
        <a:ln w="38100">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Spatial Features</a:t>
          </a:r>
          <a:endParaRPr lang="en-US" sz="1100" kern="1200" dirty="0"/>
        </a:p>
      </dsp:txBody>
      <dsp:txXfrm>
        <a:off x="1473594" y="135249"/>
        <a:ext cx="634210" cy="634210"/>
      </dsp:txXfrm>
    </dsp:sp>
    <dsp:sp modelId="{72D6F9E5-4058-4136-BE4C-9DE7CB4E6187}">
      <dsp:nvSpPr>
        <dsp:cNvPr id="0" name=""/>
        <dsp:cNvSpPr/>
      </dsp:nvSpPr>
      <dsp:spPr>
        <a:xfrm rot="9731686">
          <a:off x="2191346" y="1290792"/>
          <a:ext cx="153312" cy="217612"/>
        </a:xfrm>
        <a:prstGeom prst="rightArrow">
          <a:avLst>
            <a:gd name="adj1" fmla="val 60000"/>
            <a:gd name="adj2" fmla="val 50000"/>
          </a:avLst>
        </a:prstGeom>
        <a:solidFill>
          <a:schemeClr val="accent4">
            <a:hueOff val="1871245"/>
            <a:satOff val="-10347"/>
            <a:lumOff val="-88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236238" y="1327282"/>
        <a:ext cx="107318" cy="130568"/>
      </dsp:txXfrm>
    </dsp:sp>
    <dsp:sp modelId="{EE97590F-04E2-466D-A705-438AEF9BD8E2}">
      <dsp:nvSpPr>
        <dsp:cNvPr id="0" name=""/>
        <dsp:cNvSpPr/>
      </dsp:nvSpPr>
      <dsp:spPr>
        <a:xfrm>
          <a:off x="2388360" y="768461"/>
          <a:ext cx="896908" cy="896908"/>
        </a:xfrm>
        <a:prstGeom prst="ellipse">
          <a:avLst/>
        </a:prstGeom>
        <a:solidFill>
          <a:schemeClr val="accent4">
            <a:hueOff val="1871245"/>
            <a:satOff val="-10347"/>
            <a:lumOff val="-88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Traffic Conditions</a:t>
          </a:r>
          <a:endParaRPr lang="en-US" sz="1100" kern="1200" dirty="0"/>
        </a:p>
      </dsp:txBody>
      <dsp:txXfrm>
        <a:off x="2519709" y="899810"/>
        <a:ext cx="634210" cy="634210"/>
      </dsp:txXfrm>
    </dsp:sp>
    <dsp:sp modelId="{495E0DC8-A216-414C-A4B1-892BC559A155}">
      <dsp:nvSpPr>
        <dsp:cNvPr id="0" name=""/>
        <dsp:cNvSpPr/>
      </dsp:nvSpPr>
      <dsp:spPr>
        <a:xfrm rot="14040000">
          <a:off x="2008745" y="1850362"/>
          <a:ext cx="154263" cy="217612"/>
        </a:xfrm>
        <a:prstGeom prst="rightArrow">
          <a:avLst>
            <a:gd name="adj1" fmla="val 60000"/>
            <a:gd name="adj2" fmla="val 50000"/>
          </a:avLst>
        </a:prstGeom>
        <a:solidFill>
          <a:schemeClr val="accent4">
            <a:hueOff val="3742489"/>
            <a:satOff val="-20694"/>
            <a:lumOff val="-1765"/>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045486" y="1912604"/>
        <a:ext cx="107984" cy="130568"/>
      </dsp:txXfrm>
    </dsp:sp>
    <dsp:sp modelId="{C6708D9E-E6D9-4E08-AD07-A03B1E8C3942}">
      <dsp:nvSpPr>
        <dsp:cNvPr id="0" name=""/>
        <dsp:cNvSpPr/>
      </dsp:nvSpPr>
      <dsp:spPr>
        <a:xfrm>
          <a:off x="1989125" y="1994790"/>
          <a:ext cx="896908" cy="896908"/>
        </a:xfrm>
        <a:prstGeom prst="ellipse">
          <a:avLst/>
        </a:prstGeom>
        <a:solidFill>
          <a:schemeClr val="accent4">
            <a:hueOff val="3742489"/>
            <a:satOff val="-20694"/>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Land Use</a:t>
          </a:r>
          <a:endParaRPr lang="en-US" sz="1100" kern="1200" dirty="0"/>
        </a:p>
      </dsp:txBody>
      <dsp:txXfrm>
        <a:off x="2120474" y="2126139"/>
        <a:ext cx="634210" cy="634210"/>
      </dsp:txXfrm>
    </dsp:sp>
    <dsp:sp modelId="{32A8DD0C-8EC8-41E3-85D8-7457EB3A5580}">
      <dsp:nvSpPr>
        <dsp:cNvPr id="0" name=""/>
        <dsp:cNvSpPr/>
      </dsp:nvSpPr>
      <dsp:spPr>
        <a:xfrm rot="18360000">
          <a:off x="1418391" y="1850362"/>
          <a:ext cx="154263" cy="217612"/>
        </a:xfrm>
        <a:prstGeom prst="rightArrow">
          <a:avLst>
            <a:gd name="adj1" fmla="val 60000"/>
            <a:gd name="adj2" fmla="val 50000"/>
          </a:avLst>
        </a:prstGeom>
        <a:solidFill>
          <a:schemeClr val="accent4">
            <a:hueOff val="5613734"/>
            <a:satOff val="-31040"/>
            <a:lumOff val="-2647"/>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427929" y="1912604"/>
        <a:ext cx="107984" cy="130568"/>
      </dsp:txXfrm>
    </dsp:sp>
    <dsp:sp modelId="{AC49D155-2815-412B-98E9-395AB95A827C}">
      <dsp:nvSpPr>
        <dsp:cNvPr id="0" name=""/>
        <dsp:cNvSpPr/>
      </dsp:nvSpPr>
      <dsp:spPr>
        <a:xfrm>
          <a:off x="695366" y="1994790"/>
          <a:ext cx="896908" cy="896908"/>
        </a:xfrm>
        <a:prstGeom prst="ellipse">
          <a:avLst/>
        </a:prstGeom>
        <a:solidFill>
          <a:schemeClr val="accent4">
            <a:hueOff val="5613734"/>
            <a:satOff val="-31040"/>
            <a:lumOff val="-264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Socio Economic</a:t>
          </a:r>
          <a:endParaRPr lang="en-US" sz="1100" kern="1200" dirty="0"/>
        </a:p>
      </dsp:txBody>
      <dsp:txXfrm>
        <a:off x="826715" y="2126139"/>
        <a:ext cx="634210" cy="634210"/>
      </dsp:txXfrm>
    </dsp:sp>
    <dsp:sp modelId="{45BDDDBB-CC02-4E39-8717-8B01D9B48994}">
      <dsp:nvSpPr>
        <dsp:cNvPr id="0" name=""/>
        <dsp:cNvSpPr/>
      </dsp:nvSpPr>
      <dsp:spPr>
        <a:xfrm rot="1080000">
          <a:off x="1235961" y="1288902"/>
          <a:ext cx="154263" cy="217612"/>
        </a:xfrm>
        <a:prstGeom prst="rightArrow">
          <a:avLst>
            <a:gd name="adj1" fmla="val 60000"/>
            <a:gd name="adj2" fmla="val 50000"/>
          </a:avLst>
        </a:prstGeom>
        <a:solidFill>
          <a:srgbClr val="FF0000"/>
        </a:solidFill>
        <a:ln w="63500">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237094" y="1325274"/>
        <a:ext cx="107984" cy="130568"/>
      </dsp:txXfrm>
    </dsp:sp>
    <dsp:sp modelId="{0C0B5694-5D4A-4664-8331-06C3E0F8A98E}">
      <dsp:nvSpPr>
        <dsp:cNvPr id="0" name=""/>
        <dsp:cNvSpPr/>
      </dsp:nvSpPr>
      <dsp:spPr>
        <a:xfrm>
          <a:off x="295572" y="764352"/>
          <a:ext cx="896908" cy="896908"/>
        </a:xfrm>
        <a:prstGeom prst="ellipse">
          <a:avLst/>
        </a:prstGeom>
        <a:solidFill>
          <a:schemeClr val="accent4">
            <a:hueOff val="7484979"/>
            <a:satOff val="-41387"/>
            <a:lumOff val="-3529"/>
            <a:alphaOff val="0"/>
          </a:schemeClr>
        </a:solidFill>
        <a:ln w="63500">
          <a:solidFill>
            <a:srgbClr val="FF0000"/>
          </a:solidFill>
        </a:ln>
        <a:effectLst>
          <a:outerShdw blurRad="50800" dist="38100" dir="2700000" algn="tl" rotWithShape="0">
            <a:prstClr val="black">
              <a:alpha val="40000"/>
            </a:prstClr>
          </a:outerShdw>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Transport Access</a:t>
          </a:r>
          <a:endParaRPr lang="en-US" sz="1100" kern="1200" dirty="0"/>
        </a:p>
      </dsp:txBody>
      <dsp:txXfrm>
        <a:off x="426921" y="895701"/>
        <a:ext cx="634210" cy="63421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A05A7-46B8-4CEF-8A65-7DE51C7315F9}" type="datetimeFigureOut">
              <a:rPr lang="en-US" smtClean="0"/>
              <a:pPr/>
              <a:t>4/28/2014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B14C38-BFBC-4B70-A74E-1EFDAFF70DF7}" type="slidenum">
              <a:rPr lang="en-US" smtClean="0"/>
              <a:pPr/>
              <a:t>‹#›</a:t>
            </a:fld>
            <a:endParaRPr lang="en-US"/>
          </a:p>
        </p:txBody>
      </p:sp>
    </p:spTree>
    <p:extLst>
      <p:ext uri="{BB962C8B-B14F-4D97-AF65-F5344CB8AC3E}">
        <p14:creationId xmlns:p14="http://schemas.microsoft.com/office/powerpoint/2010/main" val="1802263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B14C38-BFBC-4B70-A74E-1EFDAFF70DF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sz="1400" b="1" dirty="0" smtClean="0"/>
              <a:t>NOTES FROM MID-YEAR MEETING:</a:t>
            </a:r>
            <a:endParaRPr lang="en-US" sz="1400" dirty="0" smtClean="0"/>
          </a:p>
          <a:p>
            <a:pPr>
              <a:lnSpc>
                <a:spcPct val="200000"/>
              </a:lnSpc>
            </a:pPr>
            <a:r>
              <a:rPr lang="en-US" sz="1400" dirty="0" smtClean="0"/>
              <a:t>TRB Announcements:</a:t>
            </a:r>
          </a:p>
          <a:p>
            <a:pPr>
              <a:lnSpc>
                <a:spcPct val="200000"/>
              </a:lnSpc>
            </a:pPr>
            <a:r>
              <a:rPr lang="en-US" sz="1400" dirty="0" smtClean="0"/>
              <a:t>- The Technical</a:t>
            </a:r>
            <a:r>
              <a:rPr lang="en-US" sz="1400" baseline="0" dirty="0" smtClean="0"/>
              <a:t> Activities Council has selected a number of critical issues – Stephanie, did you catch all of these?</a:t>
            </a:r>
            <a:endParaRPr lang="en-US" sz="1400" dirty="0" smtClean="0"/>
          </a:p>
          <a:p>
            <a:pPr>
              <a:lnSpc>
                <a:spcPct val="200000"/>
              </a:lnSpc>
              <a:buFontTx/>
              <a:buChar char="-"/>
            </a:pPr>
            <a:r>
              <a:rPr lang="en-US" sz="1400" baseline="0" dirty="0" smtClean="0"/>
              <a:t>Webinars are due to TRB at the end of May.  If you would like to see a webinar by ABE30 this coming year, please submit your ideas to </a:t>
            </a:r>
            <a:r>
              <a:rPr lang="en-US" sz="1400" baseline="0" dirty="0" err="1" smtClean="0"/>
              <a:t>Ema</a:t>
            </a:r>
            <a:r>
              <a:rPr lang="en-US" sz="1400" baseline="0" dirty="0" smtClean="0"/>
              <a:t> by Monday, May 16</a:t>
            </a:r>
            <a:r>
              <a:rPr lang="en-US" sz="1400" baseline="30000" dirty="0" smtClean="0"/>
              <a:t>th</a:t>
            </a:r>
            <a:r>
              <a:rPr lang="en-US" sz="1400" baseline="0" dirty="0" smtClean="0"/>
              <a:t>, EOB</a:t>
            </a:r>
          </a:p>
          <a:p>
            <a:pPr>
              <a:lnSpc>
                <a:spcPct val="200000"/>
              </a:lnSpc>
              <a:buFontTx/>
              <a:buChar char="-"/>
            </a:pPr>
            <a:r>
              <a:rPr lang="en-US" sz="1400" baseline="0" dirty="0" smtClean="0"/>
              <a:t> Theme for the Annual Meeting is Corridors to the Future</a:t>
            </a:r>
            <a:endParaRPr lang="en-US" sz="1400" dirty="0" smtClean="0"/>
          </a:p>
          <a:p>
            <a:pPr>
              <a:lnSpc>
                <a:spcPct val="200000"/>
              </a:lnSpc>
            </a:pPr>
            <a:r>
              <a:rPr lang="en-US" sz="1400" dirty="0" smtClean="0"/>
              <a:t>NACTO/Linda</a:t>
            </a:r>
            <a:r>
              <a:rPr lang="en-US" sz="1400" baseline="0" dirty="0" smtClean="0"/>
              <a:t> Announcements</a:t>
            </a:r>
          </a:p>
          <a:p>
            <a:pPr>
              <a:lnSpc>
                <a:spcPct val="200000"/>
              </a:lnSpc>
              <a:buFontTx/>
              <a:buChar char="-"/>
            </a:pPr>
            <a:r>
              <a:rPr lang="en-US" sz="1400" baseline="0" dirty="0" smtClean="0"/>
              <a:t>NACTO put out the Street Design Guide and is actively soliciting endorsements through May 2</a:t>
            </a:r>
            <a:r>
              <a:rPr lang="en-US" sz="1400" baseline="30000" dirty="0" smtClean="0"/>
              <a:t>nd</a:t>
            </a:r>
            <a:r>
              <a:rPr lang="en-US" sz="1400" baseline="0" dirty="0" smtClean="0"/>
              <a:t> and is working with FHWA and AASHTO to make it a more formalized design standard</a:t>
            </a:r>
          </a:p>
          <a:p>
            <a:pPr>
              <a:lnSpc>
                <a:spcPct val="200000"/>
              </a:lnSpc>
              <a:buFontTx/>
              <a:buChar char="-"/>
            </a:pPr>
            <a:r>
              <a:rPr lang="en-US" sz="1400" baseline="0" dirty="0" smtClean="0"/>
              <a:t>FHWA is doing a study of cycle tracks</a:t>
            </a:r>
          </a:p>
          <a:p>
            <a:pPr>
              <a:lnSpc>
                <a:spcPct val="200000"/>
              </a:lnSpc>
              <a:buFontTx/>
              <a:buChar char="-"/>
            </a:pPr>
            <a:r>
              <a:rPr lang="en-US" sz="1400" dirty="0" smtClean="0"/>
              <a:t>Working on</a:t>
            </a:r>
            <a:r>
              <a:rPr lang="en-US" sz="1400" baseline="0" dirty="0" smtClean="0"/>
              <a:t> </a:t>
            </a:r>
            <a:r>
              <a:rPr lang="en-US" sz="1400" baseline="0" dirty="0" err="1" smtClean="0"/>
              <a:t>TripGen</a:t>
            </a:r>
            <a:r>
              <a:rPr lang="en-US" sz="1400" baseline="0" dirty="0" smtClean="0"/>
              <a:t> with Stephanie</a:t>
            </a:r>
          </a:p>
          <a:p>
            <a:pPr>
              <a:lnSpc>
                <a:spcPct val="200000"/>
              </a:lnSpc>
              <a:buFontTx/>
              <a:buChar char="-"/>
            </a:pPr>
            <a:r>
              <a:rPr lang="en-US" sz="1400" baseline="0" dirty="0" smtClean="0"/>
              <a:t>10/22-25 is the Designing Cities Conference</a:t>
            </a:r>
          </a:p>
          <a:p>
            <a:pPr>
              <a:lnSpc>
                <a:spcPct val="200000"/>
              </a:lnSpc>
              <a:buFontTx/>
              <a:buNone/>
            </a:pPr>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 FROM MID-YEAR MEETING:</a:t>
            </a:r>
            <a:endParaRPr lang="en-US" dirty="0" smtClean="0"/>
          </a:p>
          <a:p>
            <a:r>
              <a:rPr lang="en-US" dirty="0" smtClean="0"/>
              <a:t>Perhaps include engagement of senior levels of government – looking for interagency</a:t>
            </a:r>
            <a:r>
              <a:rPr lang="en-US" baseline="0" dirty="0" smtClean="0"/>
              <a:t> cooperation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 FROM MID-YEAR MEETING:</a:t>
            </a:r>
          </a:p>
          <a:p>
            <a:r>
              <a:rPr lang="en-US" dirty="0" smtClean="0"/>
              <a:t>Incorporate</a:t>
            </a:r>
            <a:r>
              <a:rPr lang="en-US" baseline="0" dirty="0" smtClean="0"/>
              <a:t> social equity (means to access)/immigration/</a:t>
            </a:r>
            <a:r>
              <a:rPr lang="en-US" baseline="0" dirty="0" err="1" smtClean="0"/>
              <a:t>curbspace</a:t>
            </a:r>
            <a:r>
              <a:rPr lang="en-US" baseline="0" dirty="0" smtClean="0"/>
              <a:t>/ROW management into the changing cities</a:t>
            </a:r>
          </a:p>
          <a:p>
            <a:r>
              <a:rPr lang="en-US" baseline="0" dirty="0" smtClean="0"/>
              <a:t>Can we incorporate data capture and integration for suburban cores</a:t>
            </a:r>
            <a:endParaRPr lang="en-US" dirty="0" smtClean="0"/>
          </a:p>
          <a:p>
            <a:r>
              <a:rPr lang="en-US" dirty="0" smtClean="0"/>
              <a:t>We need</a:t>
            </a:r>
            <a:r>
              <a:rPr lang="en-US" baseline="0" dirty="0" smtClean="0"/>
              <a:t> include the need to explore better ways of data communication</a:t>
            </a:r>
          </a:p>
          <a:p>
            <a:r>
              <a:rPr lang="en-US" baseline="0" dirty="0" smtClean="0"/>
              <a:t>Rename number 4 to be “Taking Control of Your City’s Fiscal Future”</a:t>
            </a:r>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 FROM MID-YEAR MEETING:</a:t>
            </a:r>
          </a:p>
          <a:p>
            <a:r>
              <a:rPr lang="en-US" b="0" dirty="0" smtClean="0"/>
              <a:t>Want</a:t>
            </a:r>
            <a:r>
              <a:rPr lang="en-US" b="0" baseline="0" dirty="0" smtClean="0"/>
              <a:t> more specific statements</a:t>
            </a:r>
          </a:p>
          <a:p>
            <a:r>
              <a:rPr lang="en-US" b="0" baseline="0" dirty="0" smtClean="0"/>
              <a:t>Perhaps tie into TRB’s critical issues</a:t>
            </a:r>
            <a:endParaRPr lang="en-US" b="0" dirty="0" smtClean="0"/>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 FROM MID-YEAR MEETING:</a:t>
            </a:r>
          </a:p>
          <a:p>
            <a:r>
              <a:rPr lang="en-US" b="0" baseline="0" dirty="0" smtClean="0"/>
              <a:t>Instead of “relationship” with NACTO, use “partnership”</a:t>
            </a:r>
          </a:p>
          <a:p>
            <a:r>
              <a:rPr lang="en-US" b="0" baseline="0" dirty="0" smtClean="0"/>
              <a:t>Introduce what this partnership looks like – dissemination of information</a:t>
            </a:r>
          </a:p>
          <a:p>
            <a:endParaRPr lang="en-US" b="0"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STEVE BUCKLEY</a:t>
            </a:r>
            <a:endParaRPr lang="en-US" sz="1200" b="1" kern="120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IVANA</a:t>
            </a:r>
            <a:r>
              <a:rPr lang="en-US" sz="1200" b="1" i="1" kern="1200" baseline="0" dirty="0" smtClean="0">
                <a:solidFill>
                  <a:schemeClr val="tx1"/>
                </a:solidFill>
                <a:latin typeface="+mn-lt"/>
                <a:ea typeface="+mn-ea"/>
                <a:cs typeface="+mn-cs"/>
              </a:rPr>
              <a:t> TASIC</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ANDREW ZALEWSKI</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13DA7D5-9E16-4BA7-8817-04F1FFC05F21}" type="slidenum">
              <a:rPr lang="en-US" smtClean="0"/>
              <a:pPr/>
              <a:t>22</a:t>
            </a:fld>
            <a:endParaRPr lang="en-US"/>
          </a:p>
        </p:txBody>
      </p:sp>
    </p:spTree>
    <p:extLst>
      <p:ext uri="{BB962C8B-B14F-4D97-AF65-F5344CB8AC3E}">
        <p14:creationId xmlns:p14="http://schemas.microsoft.com/office/powerpoint/2010/main" val="1128481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latin typeface="+mn-lt"/>
                <a:ea typeface="+mn-ea"/>
                <a:cs typeface="+mn-cs"/>
              </a:rPr>
              <a:t>STEPHANIE DOCK</a:t>
            </a:r>
            <a:endParaRPr lang="en-US" sz="1200" b="1"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B14C38-BFBC-4B70-A74E-1EFDAFF70DF7}" type="slidenum">
              <a:rPr lang="en-US" smtClean="0"/>
              <a:pPr/>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200000"/>
              </a:lnSpc>
              <a:spcBef>
                <a:spcPts val="0"/>
              </a:spcBef>
              <a:spcAft>
                <a:spcPts val="0"/>
              </a:spcAft>
              <a:buClrTx/>
              <a:buSzTx/>
              <a:buFontTx/>
              <a:buNone/>
              <a:tabLst/>
              <a:defRPr/>
            </a:pPr>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1400"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200000"/>
              </a:lnSpc>
            </a:pPr>
            <a:endParaRPr lang="en-US"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B14C38-BFBC-4B70-A74E-1EFDAFF70DF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NOTES FROM MID-YEAR MEETING:</a:t>
            </a:r>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We received 4 workshop proposals and did select a single proposal</a:t>
            </a:r>
          </a:p>
          <a:p>
            <a:r>
              <a:rPr lang="en-US" sz="1200" b="0" i="0" kern="1200" dirty="0" smtClean="0">
                <a:solidFill>
                  <a:schemeClr val="tx1"/>
                </a:solidFill>
                <a:latin typeface="+mn-lt"/>
                <a:ea typeface="+mn-ea"/>
                <a:cs typeface="+mn-cs"/>
              </a:rPr>
              <a:t>TRB this year has limited the number of workshops to 0.5 per committee, it will be a </a:t>
            </a:r>
            <a:r>
              <a:rPr lang="en-US" sz="1200" b="0" i="0" kern="1200" dirty="0" err="1" smtClean="0">
                <a:solidFill>
                  <a:schemeClr val="tx1"/>
                </a:solidFill>
                <a:latin typeface="+mn-lt"/>
                <a:ea typeface="+mn-ea"/>
                <a:cs typeface="+mn-cs"/>
              </a:rPr>
              <a:t>competetive</a:t>
            </a:r>
            <a:r>
              <a:rPr lang="en-US" sz="1200" b="0" i="0" kern="1200" dirty="0" smtClean="0">
                <a:solidFill>
                  <a:schemeClr val="tx1"/>
                </a:solidFill>
                <a:latin typeface="+mn-lt"/>
                <a:ea typeface="+mn-ea"/>
                <a:cs typeface="+mn-cs"/>
              </a:rPr>
              <a:t> process but we are optimistic that ours will be selected.</a:t>
            </a:r>
          </a:p>
          <a:p>
            <a:r>
              <a:rPr lang="en-US" sz="1200" b="0" i="0" kern="1200" dirty="0" smtClean="0">
                <a:solidFill>
                  <a:schemeClr val="tx1"/>
                </a:solidFill>
                <a:latin typeface="+mn-lt"/>
                <a:ea typeface="+mn-ea"/>
                <a:cs typeface="+mn-cs"/>
              </a:rPr>
              <a:t>The workshop we selected is on Performance Metrics for Urban Streets.  It will highlight best practices by local, regional, and state agencies in using non-traditional performance metrics to (1) ensure multimodal street design outcomes and (2) convey the impacts of urban street improvements to the public and decision-makers.</a:t>
            </a:r>
          </a:p>
          <a:p>
            <a:r>
              <a:rPr lang="en-US" sz="1200" b="0" i="0" kern="1200" dirty="0" smtClean="0">
                <a:solidFill>
                  <a:schemeClr val="tx1"/>
                </a:solidFill>
                <a:latin typeface="+mn-lt"/>
                <a:ea typeface="+mn-ea"/>
                <a:cs typeface="+mn-cs"/>
              </a:rPr>
              <a:t>We have sent out emails soliciting co-sponsors and have received positive responses and interest from the following committees -- </a:t>
            </a:r>
          </a:p>
          <a:p>
            <a:pPr lvl="1"/>
            <a:r>
              <a:rPr lang="en-US" sz="1200" b="0" i="0" kern="1200" dirty="0" smtClean="0">
                <a:solidFill>
                  <a:schemeClr val="tx1"/>
                </a:solidFill>
                <a:latin typeface="+mn-lt"/>
                <a:ea typeface="+mn-ea"/>
                <a:cs typeface="+mn-cs"/>
              </a:rPr>
              <a:t>ANB20: Safety Data, Analysis and Evaluation</a:t>
            </a:r>
          </a:p>
          <a:p>
            <a:pPr lvl="1"/>
            <a:r>
              <a:rPr lang="en-US" sz="1200" b="0" i="0" kern="1200" dirty="0" smtClean="0">
                <a:solidFill>
                  <a:schemeClr val="tx1"/>
                </a:solidFill>
                <a:latin typeface="+mn-lt"/>
                <a:ea typeface="+mn-ea"/>
                <a:cs typeface="+mn-cs"/>
              </a:rPr>
              <a:t>ANF10: Pedestrians</a:t>
            </a:r>
          </a:p>
          <a:p>
            <a:pPr lvl="1"/>
            <a:r>
              <a:rPr lang="en-US" sz="1200" b="0" i="0" kern="1200" dirty="0" smtClean="0">
                <a:solidFill>
                  <a:schemeClr val="tx1"/>
                </a:solidFill>
                <a:latin typeface="+mn-lt"/>
                <a:ea typeface="+mn-ea"/>
                <a:cs typeface="+mn-cs"/>
              </a:rPr>
              <a:t>ANF20: Bicycles</a:t>
            </a:r>
          </a:p>
          <a:p>
            <a:r>
              <a:rPr lang="en-US" sz="1200" b="0" i="0" kern="1200" dirty="0" smtClean="0">
                <a:solidFill>
                  <a:schemeClr val="tx1"/>
                </a:solidFill>
                <a:latin typeface="+mn-lt"/>
                <a:ea typeface="+mn-ea"/>
                <a:cs typeface="+mn-cs"/>
              </a:rPr>
              <a:t>The workshop proposal is due June 16th, we are well on our way to submitting it ahead of schedule</a:t>
            </a:r>
          </a:p>
          <a:p>
            <a:r>
              <a:rPr lang="en-US" sz="1200" b="0" i="0" kern="1200" dirty="0" smtClean="0">
                <a:solidFill>
                  <a:schemeClr val="tx1"/>
                </a:solidFill>
                <a:latin typeface="+mn-lt"/>
                <a:ea typeface="+mn-ea"/>
                <a:cs typeface="+mn-cs"/>
              </a:rPr>
              <a:t>Now we are in the process of thinking about podium sessions for the Annual Meeting.  As you may know, the Committee receives 2.3 credits to sponsor sessions at the Annual Meeting.  Each session we sponsor is 1.0 credits, but if we find a co-sponsor, the session is then 0.5 credits.  If we find 2 co-sponsors, a session becomes 0.3 credits, etc.  With that in mind, we are planning to save 1.0 credits for paper related sessions (depending on the number of papers submitted to the committee).  This means we currently have 1.3 credits to begin planning sessions right now.  We have brainstormed among ourselves and come up with the following topics:</a:t>
            </a:r>
          </a:p>
          <a:p>
            <a:pPr lvl="1"/>
            <a:r>
              <a:rPr lang="en-US" sz="1200" b="0" i="0" kern="1200" dirty="0" smtClean="0">
                <a:solidFill>
                  <a:schemeClr val="tx1"/>
                </a:solidFill>
                <a:latin typeface="+mn-lt"/>
                <a:ea typeface="+mn-ea"/>
                <a:cs typeface="+mn-cs"/>
              </a:rPr>
              <a:t>First Year on the Job: City Transportation Officials -- with so much change in administrations and heads of transportation at the municipal level, we thought it would be interesting to have a panel of city transportation officials discussing their first year.</a:t>
            </a:r>
          </a:p>
          <a:p>
            <a:pPr lvl="1"/>
            <a:r>
              <a:rPr lang="en-US" sz="1200" b="0" i="0" kern="1200" dirty="0" smtClean="0">
                <a:solidFill>
                  <a:schemeClr val="tx1"/>
                </a:solidFill>
                <a:latin typeface="+mn-lt"/>
                <a:ea typeface="+mn-ea"/>
                <a:cs typeface="+mn-cs"/>
              </a:rPr>
              <a:t>Climate Resiliency: The Science and Design and Operational Solutions -- this was actually a session submitted as a workshop from Andrea </a:t>
            </a:r>
            <a:r>
              <a:rPr lang="en-US" sz="1200" b="0" i="0" kern="1200" dirty="0" err="1" smtClean="0">
                <a:solidFill>
                  <a:schemeClr val="tx1"/>
                </a:solidFill>
                <a:latin typeface="+mn-lt"/>
                <a:ea typeface="+mn-ea"/>
                <a:cs typeface="+mn-cs"/>
              </a:rPr>
              <a:t>d'Amato</a:t>
            </a:r>
            <a:r>
              <a:rPr lang="en-US" sz="1200" b="0" i="0" kern="1200" dirty="0" smtClean="0">
                <a:solidFill>
                  <a:schemeClr val="tx1"/>
                </a:solidFill>
                <a:latin typeface="+mn-lt"/>
                <a:ea typeface="+mn-ea"/>
                <a:cs typeface="+mn-cs"/>
              </a:rPr>
              <a:t> that we felt was better suited as a podium session.  It could look at a variety of aspects including scientific findings, climate impacts, and current approaches/best practices in adaptive design solutions and operational changes to create climate change resiliency/adaptation through transportation in urban areas.</a:t>
            </a:r>
          </a:p>
          <a:p>
            <a:pPr lvl="1"/>
            <a:r>
              <a:rPr lang="en-US" sz="1200" b="0" i="0" kern="1200" dirty="0" smtClean="0">
                <a:solidFill>
                  <a:schemeClr val="tx1"/>
                </a:solidFill>
                <a:latin typeface="+mn-lt"/>
                <a:ea typeface="+mn-ea"/>
                <a:cs typeface="+mn-cs"/>
              </a:rPr>
              <a:t>State DOT Projects in Urban Areas -- this session would be a follow-up to last years session.  This year we would like to bring in individuals from a variety of perspectives, including transit, state, city, and private practitioners that have worked on a State DOT project in an urban area.</a:t>
            </a:r>
          </a:p>
          <a:p>
            <a:r>
              <a:rPr lang="en-US" sz="1200" b="0" i="0" kern="1200" dirty="0" smtClean="0">
                <a:solidFill>
                  <a:schemeClr val="tx1"/>
                </a:solidFill>
                <a:latin typeface="+mn-lt"/>
                <a:ea typeface="+mn-ea"/>
                <a:cs typeface="+mn-cs"/>
              </a:rPr>
              <a:t>Are there sessions that you would like to see at the 2015 Annual Meeting that you don't see listed here?  If so, please email your ideas to </a:t>
            </a:r>
            <a:r>
              <a:rPr lang="en-US" sz="1200" b="0" i="0" kern="1200" dirty="0" err="1" smtClean="0">
                <a:solidFill>
                  <a:schemeClr val="tx1"/>
                </a:solidFill>
                <a:latin typeface="+mn-lt"/>
                <a:ea typeface="+mn-ea"/>
                <a:cs typeface="+mn-cs"/>
              </a:rPr>
              <a:t>Ema</a:t>
            </a:r>
            <a:r>
              <a:rPr lang="en-US" sz="1200" b="0" i="0" kern="1200" dirty="0" smtClean="0">
                <a:solidFill>
                  <a:schemeClr val="tx1"/>
                </a:solidFill>
                <a:latin typeface="+mn-lt"/>
                <a:ea typeface="+mn-ea"/>
                <a:cs typeface="+mn-cs"/>
              </a:rPr>
              <a:t> Yamamoto by Friday, May 16th.</a:t>
            </a:r>
          </a:p>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5B14C38-BFBC-4B70-A74E-1EFDAFF70DF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200000"/>
              </a:lnSpc>
              <a:spcBef>
                <a:spcPts val="0"/>
              </a:spcBef>
              <a:spcAft>
                <a:spcPts val="0"/>
              </a:spcAft>
              <a:buClrTx/>
              <a:buSzTx/>
              <a:buFontTx/>
              <a:buNone/>
              <a:tabLst/>
              <a:defRPr/>
            </a:pPr>
            <a:r>
              <a:rPr lang="en-US" b="1" dirty="0" smtClean="0"/>
              <a:t>NOTES FROM MID-YEAR MEETING:</a:t>
            </a:r>
            <a:endParaRPr lang="en-US" sz="1200" b="0" kern="1200" dirty="0" smtClean="0">
              <a:solidFill>
                <a:schemeClr val="tx1"/>
              </a:solidFill>
              <a:latin typeface="+mn-lt"/>
              <a:ea typeface="+mn-ea"/>
              <a:cs typeface="+mn-cs"/>
            </a:endParaRPr>
          </a:p>
          <a:p>
            <a:pPr>
              <a:lnSpc>
                <a:spcPct val="200000"/>
              </a:lnSpc>
            </a:pPr>
            <a:r>
              <a:rPr lang="en-US" sz="1200" b="0" kern="1200" dirty="0" smtClean="0">
                <a:solidFill>
                  <a:schemeClr val="tx1"/>
                </a:solidFill>
                <a:latin typeface="+mn-lt"/>
                <a:ea typeface="+mn-ea"/>
                <a:cs typeface="+mn-cs"/>
              </a:rPr>
              <a:t>Upcoming</a:t>
            </a:r>
            <a:r>
              <a:rPr lang="en-US" sz="1200" b="0" kern="1200" baseline="0" dirty="0" smtClean="0">
                <a:solidFill>
                  <a:schemeClr val="tx1"/>
                </a:solidFill>
                <a:latin typeface="+mn-lt"/>
                <a:ea typeface="+mn-ea"/>
                <a:cs typeface="+mn-cs"/>
              </a:rPr>
              <a:t> items to keep in mind:</a:t>
            </a:r>
          </a:p>
          <a:p>
            <a:pPr marL="228600" indent="-228600">
              <a:lnSpc>
                <a:spcPct val="200000"/>
              </a:lnSpc>
              <a:buAutoNum type="arabicPeriod"/>
            </a:pPr>
            <a:r>
              <a:rPr lang="en-US" sz="1200" b="0" kern="1200" baseline="0" dirty="0" smtClean="0">
                <a:solidFill>
                  <a:schemeClr val="tx1"/>
                </a:solidFill>
                <a:latin typeface="+mn-lt"/>
                <a:ea typeface="+mn-ea"/>
                <a:cs typeface="+mn-cs"/>
              </a:rPr>
              <a:t>We will be sending out the calls for papers and the location on our website and TRB’s website.  We are hoping to advertise/broadcast these to a larger group of people than last year – please help!</a:t>
            </a:r>
          </a:p>
          <a:p>
            <a:pPr marL="228600" indent="-228600">
              <a:lnSpc>
                <a:spcPct val="200000"/>
              </a:lnSpc>
              <a:buAutoNum type="arabicPeriod"/>
            </a:pPr>
            <a:r>
              <a:rPr lang="en-US" sz="1200" b="0" kern="1200" dirty="0" smtClean="0">
                <a:solidFill>
                  <a:schemeClr val="tx1"/>
                </a:solidFill>
                <a:latin typeface="+mn-lt"/>
                <a:ea typeface="+mn-ea"/>
                <a:cs typeface="+mn-cs"/>
              </a:rPr>
              <a:t>We will be sending</a:t>
            </a:r>
            <a:r>
              <a:rPr lang="en-US" sz="1200" b="0" kern="1200" baseline="0" dirty="0" smtClean="0">
                <a:solidFill>
                  <a:schemeClr val="tx1"/>
                </a:solidFill>
                <a:latin typeface="+mn-lt"/>
                <a:ea typeface="+mn-ea"/>
                <a:cs typeface="+mn-cs"/>
              </a:rPr>
              <a:t> out a survey during the summer asking about the specific paper calls you would like to review papers for.  Please respond so that we can assign papers in the best manner.  We expect all current members to review at least one paper.  Paper review process is not required for friends but we appreciate all the help we can get!</a:t>
            </a:r>
            <a:endParaRPr lang="en-US" sz="1200" b="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5B14C38-BFBC-4B70-A74E-1EFDAFF70DF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3A79DEF-84F1-4C51-A58E-6BAABA8D16D1}" type="datetimeFigureOut">
              <a:rPr lang="en-US" smtClean="0"/>
              <a:pPr/>
              <a:t>4/28/2014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A64821E-209E-4524-8563-F69A2AB0962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3A79DEF-84F1-4C51-A58E-6BAABA8D16D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64821E-209E-4524-8563-F69A2AB096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3A79DEF-84F1-4C51-A58E-6BAABA8D16D1}" type="datetimeFigureOut">
              <a:rPr lang="en-US" smtClean="0"/>
              <a:pPr/>
              <a:t>4/28/2014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A64821E-209E-4524-8563-F69A2AB0962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3A79DEF-84F1-4C51-A58E-6BAABA8D16D1}" type="datetimeFigureOut">
              <a:rPr lang="en-US" smtClean="0"/>
              <a:pPr/>
              <a:t>4/28/2014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8A64821E-209E-4524-8563-F69A2AB0962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3A79DEF-84F1-4C51-A58E-6BAABA8D16D1}" type="datetimeFigureOut">
              <a:rPr lang="en-US" smtClean="0"/>
              <a:pPr/>
              <a:t>4/28/2014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8A64821E-209E-4524-8563-F69A2AB0962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3A79DEF-84F1-4C51-A58E-6BAABA8D16D1}" type="datetimeFigureOut">
              <a:rPr lang="en-US" smtClean="0"/>
              <a:pPr/>
              <a:t>4/28/2014</a:t>
            </a:fld>
            <a:endParaRPr lang="en-US"/>
          </a:p>
        </p:txBody>
      </p:sp>
      <p:sp>
        <p:nvSpPr>
          <p:cNvPr id="10" name="Slide Number Placeholder 9"/>
          <p:cNvSpPr>
            <a:spLocks noGrp="1"/>
          </p:cNvSpPr>
          <p:nvPr>
            <p:ph type="sldNum" sz="quarter" idx="16"/>
          </p:nvPr>
        </p:nvSpPr>
        <p:spPr/>
        <p:txBody>
          <a:bodyPr rtlCol="0"/>
          <a:lstStyle/>
          <a:p>
            <a:fld id="{8A64821E-209E-4524-8563-F69A2AB0962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3A79DEF-84F1-4C51-A58E-6BAABA8D16D1}" type="datetimeFigureOut">
              <a:rPr lang="en-US" smtClean="0"/>
              <a:pPr/>
              <a:t>4/28/2014</a:t>
            </a:fld>
            <a:endParaRPr lang="en-US"/>
          </a:p>
        </p:txBody>
      </p:sp>
      <p:sp>
        <p:nvSpPr>
          <p:cNvPr id="12" name="Slide Number Placeholder 11"/>
          <p:cNvSpPr>
            <a:spLocks noGrp="1"/>
          </p:cNvSpPr>
          <p:nvPr>
            <p:ph type="sldNum" sz="quarter" idx="16"/>
          </p:nvPr>
        </p:nvSpPr>
        <p:spPr/>
        <p:txBody>
          <a:bodyPr rtlCol="0"/>
          <a:lstStyle/>
          <a:p>
            <a:fld id="{8A64821E-209E-4524-8563-F69A2AB0962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3A79DEF-84F1-4C51-A58E-6BAABA8D16D1}" type="datetimeFigureOut">
              <a:rPr lang="en-US" smtClean="0"/>
              <a:pPr/>
              <a:t>4/28/2014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8A64821E-209E-4524-8563-F69A2AB096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A79DEF-84F1-4C51-A58E-6BAABA8D16D1}" type="datetimeFigureOut">
              <a:rPr lang="en-US" smtClean="0"/>
              <a:pPr/>
              <a:t>4/28/2014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8A64821E-209E-4524-8563-F69A2AB096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3A79DEF-84F1-4C51-A58E-6BAABA8D16D1}" type="datetimeFigureOut">
              <a:rPr lang="en-US" smtClean="0"/>
              <a:pPr/>
              <a:t>4/28/2014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8A64821E-209E-4524-8563-F69A2AB0962E}"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3A79DEF-84F1-4C51-A58E-6BAABA8D16D1}" type="datetimeFigureOut">
              <a:rPr lang="en-US" smtClean="0"/>
              <a:pPr/>
              <a:t>4/28/2014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8A64821E-209E-4524-8563-F69A2AB0962E}"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3A79DEF-84F1-4C51-A58E-6BAABA8D16D1}" type="datetimeFigureOut">
              <a:rPr lang="en-US" smtClean="0"/>
              <a:pPr/>
              <a:t>4/28/2014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8A64821E-209E-4524-8563-F69A2AB096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diagramColors" Target="../diagrams/colors1.xml"/><Relationship Id="rId12"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9.png"/><Relationship Id="rId5" Type="http://schemas.openxmlformats.org/officeDocument/2006/relationships/diagramLayout" Target="../diagrams/layout1.xml"/><Relationship Id="rId10" Type="http://schemas.openxmlformats.org/officeDocument/2006/relationships/image" Target="../media/image8.png"/><Relationship Id="rId4" Type="http://schemas.openxmlformats.org/officeDocument/2006/relationships/diagramData" Target="../diagrams/data1.xml"/><Relationship Id="rId9" Type="http://schemas.openxmlformats.org/officeDocument/2006/relationships/image" Target="../media/image7.png"/><Relationship Id="rId1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mailto:Stephanie.Dock@dc.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038600"/>
            <a:ext cx="8610600" cy="1828800"/>
          </a:xfrm>
        </p:spPr>
        <p:txBody>
          <a:bodyPr>
            <a:normAutofit fontScale="90000"/>
          </a:bodyPr>
          <a:lstStyle/>
          <a:p>
            <a:r>
              <a:rPr lang="en-US" dirty="0" smtClean="0"/>
              <a:t>TRB ABE30: TRANSPORTATION ISSUES IN MAJOR CITIES</a:t>
            </a:r>
            <a:br>
              <a:rPr lang="en-US" dirty="0" smtClean="0"/>
            </a:br>
            <a:r>
              <a:rPr lang="en-US" dirty="0" smtClean="0"/>
              <a:t>MID-YEAR MEETING</a:t>
            </a:r>
            <a:endParaRPr lang="en-US" dirty="0"/>
          </a:p>
        </p:txBody>
      </p:sp>
      <p:sp>
        <p:nvSpPr>
          <p:cNvPr id="3" name="Subtitle 2"/>
          <p:cNvSpPr>
            <a:spLocks noGrp="1"/>
          </p:cNvSpPr>
          <p:nvPr>
            <p:ph type="subTitle" idx="1"/>
          </p:nvPr>
        </p:nvSpPr>
        <p:spPr>
          <a:xfrm>
            <a:off x="2667000" y="5486400"/>
            <a:ext cx="7924800" cy="1752600"/>
          </a:xfrm>
        </p:spPr>
        <p:txBody>
          <a:bodyPr/>
          <a:lstStyle/>
          <a:p>
            <a:r>
              <a:rPr lang="en-US" dirty="0" smtClean="0"/>
              <a:t>Committee Chair: Deputy Mayor </a:t>
            </a:r>
            <a:r>
              <a:rPr lang="en-US" dirty="0" err="1" smtClean="0"/>
              <a:t>Rina</a:t>
            </a:r>
            <a:r>
              <a:rPr lang="en-US" dirty="0" smtClean="0"/>
              <a:t> Cutler</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
        <p:nvSpPr>
          <p:cNvPr id="4" name="Rectangle 3"/>
          <p:cNvSpPr/>
          <p:nvPr/>
        </p:nvSpPr>
        <p:spPr>
          <a:xfrm>
            <a:off x="381000" y="1600200"/>
            <a:ext cx="8458200" cy="25908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
        <p:nvSpPr>
          <p:cNvPr id="4" name="Rectangle 3"/>
          <p:cNvSpPr/>
          <p:nvPr/>
        </p:nvSpPr>
        <p:spPr>
          <a:xfrm>
            <a:off x="381000" y="1600200"/>
            <a:ext cx="8458200" cy="32766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Plan Discussion</a:t>
            </a:r>
            <a:endParaRPr lang="en-US" dirty="0"/>
          </a:p>
        </p:txBody>
      </p:sp>
      <p:sp>
        <p:nvSpPr>
          <p:cNvPr id="3" name="Content Placeholder 2"/>
          <p:cNvSpPr>
            <a:spLocks noGrp="1"/>
          </p:cNvSpPr>
          <p:nvPr>
            <p:ph sz="quarter" idx="1"/>
          </p:nvPr>
        </p:nvSpPr>
        <p:spPr/>
        <p:txBody>
          <a:bodyPr>
            <a:normAutofit lnSpcReduction="10000"/>
          </a:bodyPr>
          <a:lstStyle/>
          <a:p>
            <a:pPr lvl="0"/>
            <a:r>
              <a:rPr lang="en-US" sz="3200" dirty="0" smtClean="0"/>
              <a:t>Vision</a:t>
            </a:r>
          </a:p>
          <a:p>
            <a:pPr lvl="0"/>
            <a:r>
              <a:rPr lang="en-US" sz="3200" dirty="0" smtClean="0"/>
              <a:t>Committee Scope</a:t>
            </a:r>
          </a:p>
          <a:p>
            <a:pPr lvl="0"/>
            <a:r>
              <a:rPr lang="en-US" sz="3200" dirty="0" smtClean="0"/>
              <a:t>Future Outlook (Critical Issues)</a:t>
            </a:r>
          </a:p>
          <a:p>
            <a:pPr lvl="0"/>
            <a:r>
              <a:rPr lang="en-US" sz="3200" dirty="0" smtClean="0"/>
              <a:t>Key Research Focus Areas</a:t>
            </a:r>
          </a:p>
          <a:p>
            <a:pPr lvl="0"/>
            <a:r>
              <a:rPr lang="en-US" sz="3200" dirty="0" smtClean="0"/>
              <a:t>Committee Plan</a:t>
            </a:r>
          </a:p>
          <a:p>
            <a:pPr lvl="0"/>
            <a:r>
              <a:rPr lang="en-US" sz="3200" dirty="0" smtClean="0"/>
              <a:t>Membership</a:t>
            </a:r>
          </a:p>
          <a:p>
            <a:pPr lvl="0"/>
            <a:r>
              <a:rPr lang="en-US" sz="3200" dirty="0" smtClean="0"/>
              <a:t>Sub-Committees</a:t>
            </a:r>
          </a:p>
          <a:p>
            <a:pPr lvl="0"/>
            <a:r>
              <a:rPr lang="en-US" sz="3200" dirty="0" smtClean="0"/>
              <a:t>Communications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Vision</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Cities are where diverse populations, businesses, health and academic institutions and agencies converge, creating a nexus where competing transportation modes and interests must operate in a confined spatial location.  Because of this, major cities are on the forefront of managing change and provide unique leadership in designing and operating intermodal connections, energy efficient and sustainable solutions, and the safe movement of people and goods in the larger region. This committee strives to take advantage of its cross-cutting nature and its ability to collaborate with a variety of practitioners and researchers to provide a forum to share research and exchange lessons learned from those challenges and opportunities.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Scope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Urban environments present distinct and complex policy, planning, and operating challenges to meet the needs of large volumes of pedestrians, bicycles, transit trips, private vehicles, and freight movements across a variety of surface transportation assets.  In order to examine and explore transportation issues in major cities and merging cities and urban environments in the United States and other countries and how these issues affect the other urban policies and the larger urban environment. The work of the committee will focus on issues of significant interest to organizations who are planning, constructing, and operating in urban environments.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Outlook (Critical Issues)</a:t>
            </a:r>
            <a:endParaRPr lang="en-US" dirty="0"/>
          </a:p>
        </p:txBody>
      </p:sp>
      <p:sp>
        <p:nvSpPr>
          <p:cNvPr id="3" name="Content Placeholder 2"/>
          <p:cNvSpPr>
            <a:spLocks noGrp="1"/>
          </p:cNvSpPr>
          <p:nvPr>
            <p:ph sz="quarter" idx="1"/>
          </p:nvPr>
        </p:nvSpPr>
        <p:spPr/>
        <p:txBody>
          <a:bodyPr>
            <a:normAutofit fontScale="55000" lnSpcReduction="20000"/>
          </a:bodyPr>
          <a:lstStyle/>
          <a:p>
            <a:pPr marL="514350" lvl="0" indent="-514350">
              <a:buFont typeface="+mj-lt"/>
              <a:buAutoNum type="arabicPeriod"/>
            </a:pPr>
            <a:r>
              <a:rPr lang="en-US" b="1" dirty="0" smtClean="0"/>
              <a:t>Changing cities - </a:t>
            </a:r>
            <a:r>
              <a:rPr lang="en-US" dirty="0" smtClean="0"/>
              <a:t>Renewed growth in most urban cores, aging “baby boomers”, increased interest in active urban living, decreasing importance of automobiles for the </a:t>
            </a:r>
            <a:r>
              <a:rPr lang="en-US" dirty="0" err="1" smtClean="0"/>
              <a:t>Millenial</a:t>
            </a:r>
            <a:r>
              <a:rPr lang="en-US" dirty="0" smtClean="0"/>
              <a:t> generation, influence of technology on how we travel  </a:t>
            </a:r>
          </a:p>
          <a:p>
            <a:pPr marL="514350" lvl="0" indent="-514350">
              <a:buFont typeface="+mj-lt"/>
              <a:buAutoNum type="arabicPeriod"/>
            </a:pPr>
            <a:r>
              <a:rPr lang="en-US" b="1" dirty="0" smtClean="0"/>
              <a:t>Rapidly improving technology and wealth of “big data”</a:t>
            </a:r>
            <a:r>
              <a:rPr lang="en-US" dirty="0" smtClean="0"/>
              <a:t> will have a profound impact on the planning, operating, maintaining and understanding of multi-modal travel in cities.  Systems are emerging capable of collecting, analyzing data and predicting issues so that we can properly respond, monitor and evaluate actions, and communicate information. including transit fare, autonomous vehicle, and communications including social media/ crowd based and smart system technology.      </a:t>
            </a:r>
          </a:p>
          <a:p>
            <a:pPr marL="514350" lvl="0" indent="-514350">
              <a:buFont typeface="+mj-lt"/>
              <a:buAutoNum type="arabicPeriod"/>
            </a:pPr>
            <a:r>
              <a:rPr lang="en-US" b="1" dirty="0" smtClean="0"/>
              <a:t>Greater openness to grass-roots innovation and experimentation</a:t>
            </a:r>
            <a:r>
              <a:rPr lang="en-US" dirty="0" smtClean="0"/>
              <a:t> to advance new design standards, techniques and practices, particularly in urban centers. Pilots, </a:t>
            </a:r>
            <a:r>
              <a:rPr lang="en-US" dirty="0" err="1" smtClean="0"/>
              <a:t>parklets</a:t>
            </a:r>
            <a:r>
              <a:rPr lang="en-US" dirty="0" smtClean="0"/>
              <a:t> and “pop ups” are increasingly used for rapid implementation and/or to test concepts.  </a:t>
            </a:r>
          </a:p>
          <a:p>
            <a:pPr marL="514350" lvl="0" indent="-514350">
              <a:buFont typeface="+mj-lt"/>
              <a:buAutoNum type="arabicPeriod"/>
            </a:pPr>
            <a:r>
              <a:rPr lang="en-US" b="1" dirty="0" smtClean="0"/>
              <a:t>Uncertainty about the future of the Highway Trust Fund and Federal Transportation bill(s) </a:t>
            </a:r>
            <a:r>
              <a:rPr lang="en-US" dirty="0" smtClean="0"/>
              <a:t> means that responsibility for visionary planning and funding will increasingly fall to states and regions making it more important than ever that cities, regions, stations and transit authorities work collaboratively and productively.</a:t>
            </a:r>
          </a:p>
          <a:p>
            <a:pPr marL="514350" lvl="0" indent="-514350">
              <a:buFont typeface="+mj-lt"/>
              <a:buAutoNum type="arabicPeriod"/>
            </a:pPr>
            <a:r>
              <a:rPr lang="en-US" b="1" dirty="0" smtClean="0"/>
              <a:t>Increase conversation between Federal DOT, State DOT’s, Local DOT’s, and MPO’s </a:t>
            </a:r>
            <a:r>
              <a:rPr lang="en-US" dirty="0" smtClean="0"/>
              <a:t>in order to create collaborative, unified, and place specific urban transportation agendas.   </a:t>
            </a:r>
          </a:p>
          <a:p>
            <a:pPr marL="514350" lvl="0" indent="-514350">
              <a:buFont typeface="+mj-lt"/>
              <a:buAutoNum type="arabicPeriod"/>
            </a:pPr>
            <a:r>
              <a:rPr lang="en-US" b="1" dirty="0" err="1" smtClean="0"/>
              <a:t>Curbspace</a:t>
            </a:r>
            <a:r>
              <a:rPr lang="en-US" b="1" dirty="0" smtClean="0"/>
              <a:t> and ROW Management</a:t>
            </a:r>
            <a:r>
              <a:rPr lang="en-US" dirty="0" smtClean="0"/>
              <a:t> – manage the increasingly competitive desire for </a:t>
            </a:r>
            <a:r>
              <a:rPr lang="en-US" dirty="0" err="1" smtClean="0"/>
              <a:t>curbspace</a:t>
            </a:r>
            <a:r>
              <a:rPr lang="en-US" dirty="0" smtClean="0"/>
              <a:t> and space in our rights of way.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Research Focus Areas</a:t>
            </a:r>
            <a:endParaRPr lang="en-US" dirty="0"/>
          </a:p>
        </p:txBody>
      </p:sp>
      <p:sp>
        <p:nvSpPr>
          <p:cNvPr id="3" name="Content Placeholder 2"/>
          <p:cNvSpPr>
            <a:spLocks noGrp="1"/>
          </p:cNvSpPr>
          <p:nvPr>
            <p:ph sz="quarter" idx="1"/>
          </p:nvPr>
        </p:nvSpPr>
        <p:spPr/>
        <p:txBody>
          <a:bodyPr>
            <a:normAutofit fontScale="62500" lnSpcReduction="20000"/>
          </a:bodyPr>
          <a:lstStyle/>
          <a:p>
            <a:pPr lvl="0"/>
            <a:r>
              <a:rPr lang="en-US" dirty="0" smtClean="0"/>
              <a:t>Designing cities for changing population</a:t>
            </a:r>
          </a:p>
          <a:p>
            <a:pPr lvl="0"/>
            <a:r>
              <a:rPr lang="en-US" dirty="0" smtClean="0"/>
              <a:t>Multimodal safety </a:t>
            </a:r>
          </a:p>
          <a:p>
            <a:pPr lvl="0"/>
            <a:r>
              <a:rPr lang="en-US" dirty="0" smtClean="0"/>
              <a:t>Urban congestion and reliability</a:t>
            </a:r>
          </a:p>
          <a:p>
            <a:pPr lvl="0"/>
            <a:r>
              <a:rPr lang="en-US" dirty="0" smtClean="0"/>
              <a:t>Opportunities through technology </a:t>
            </a:r>
          </a:p>
          <a:p>
            <a:pPr lvl="0"/>
            <a:r>
              <a:rPr lang="en-US" dirty="0" smtClean="0"/>
              <a:t>Urban performance measures</a:t>
            </a:r>
          </a:p>
          <a:p>
            <a:pPr lvl="0"/>
            <a:r>
              <a:rPr lang="en-US" dirty="0" smtClean="0"/>
              <a:t>Improving relationships partners, including MPOs, State DOTs, and federal agencies</a:t>
            </a:r>
          </a:p>
          <a:p>
            <a:pPr lvl="0"/>
            <a:r>
              <a:rPr lang="en-US" dirty="0" smtClean="0"/>
              <a:t>Balancing competing demands on the streets, including parking &amp; freight</a:t>
            </a:r>
          </a:p>
          <a:p>
            <a:pPr lvl="0"/>
            <a:r>
              <a:rPr lang="en-US" dirty="0" smtClean="0"/>
              <a:t>Finance and economic development  </a:t>
            </a:r>
          </a:p>
          <a:p>
            <a:pPr lvl="0"/>
            <a:r>
              <a:rPr lang="en-US" dirty="0" smtClean="0"/>
              <a:t>Climate adaptation and mitigation  </a:t>
            </a:r>
          </a:p>
          <a:p>
            <a:pPr lvl="0"/>
            <a:r>
              <a:rPr lang="en-US" dirty="0" smtClean="0"/>
              <a:t>Equity: equal access to mobility for all users</a:t>
            </a:r>
          </a:p>
          <a:p>
            <a:pPr lvl="0"/>
            <a:r>
              <a:rPr lang="en-US" dirty="0" smtClean="0"/>
              <a:t>Innovative Sustainable Design: Partially housed under climate adaptation/ mitigation. Also includes water resource management and urban habitat. </a:t>
            </a:r>
          </a:p>
          <a:p>
            <a:pPr lvl="0"/>
            <a:r>
              <a:rPr lang="en-US" dirty="0" smtClean="0"/>
              <a:t>Agency and stakeholder collaboration</a:t>
            </a:r>
          </a:p>
          <a:p>
            <a:pPr lvl="0"/>
            <a:r>
              <a:rPr lang="en-US" dirty="0" smtClean="0"/>
              <a:t>Major event management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Committee Plan</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47500" lnSpcReduction="20000"/>
          </a:bodyPr>
          <a:lstStyle/>
          <a:p>
            <a:pPr lvl="0"/>
            <a:r>
              <a:rPr lang="en-US" b="1" dirty="0" smtClean="0"/>
              <a:t>Develop a high-quality Annual Meeting program:</a:t>
            </a:r>
            <a:r>
              <a:rPr lang="en-US" dirty="0" smtClean="0"/>
              <a:t> Deliver high-quality technical information through Sunday/Thursday workshops, podium presentations, poster presentations, and a committee meeting. Expand to cities, not just large cities, and incorporate more international practices.</a:t>
            </a:r>
          </a:p>
          <a:p>
            <a:pPr lvl="0"/>
            <a:r>
              <a:rPr lang="en-US" b="1" dirty="0" smtClean="0"/>
              <a:t>Strengthen partnering opportunities with other Committees (Improve connections): </a:t>
            </a:r>
            <a:r>
              <a:rPr lang="en-US" dirty="0" smtClean="0"/>
              <a:t>Cities have always been the forum for synthesis and integration. They are the place where pedestrians, parking, transit and technology converge and aggregate. The Large Cities Committee will expand collaboration with a broad array of topically focused Committees to expand their research and thinking to incorporate the practical daily applications and interactions of our large urbanized centers.</a:t>
            </a:r>
          </a:p>
          <a:p>
            <a:pPr lvl="0"/>
            <a:r>
              <a:rPr lang="en-US" b="1" dirty="0" smtClean="0"/>
              <a:t>Increased publishing of case studies in practice and peer exchanges</a:t>
            </a:r>
            <a:r>
              <a:rPr lang="en-US" dirty="0" smtClean="0"/>
              <a:t>: Cities across North America are facing similar issues in real time with one another. Cities are frequently so busy focusing on the issue of the moment that it is easy to miss that a peer city has already devised solutions worth noting. Because of the increasing pace of change, peer information sharing is vital. While deep academic research and analysis is vital, empirical data and practical examples are equally valuable to cities. The Large Cities Committee will seek out more practical examples and reporting, with the goal of bringing more technical work for presentation at the Annual Meeting and subsequent publication in the </a:t>
            </a:r>
            <a:r>
              <a:rPr lang="en-US" i="1" dirty="0" smtClean="0"/>
              <a:t>Transportation Research Record</a:t>
            </a:r>
            <a:r>
              <a:rPr lang="en-US" dirty="0" smtClean="0"/>
              <a:t>. </a:t>
            </a:r>
          </a:p>
          <a:p>
            <a:pPr lvl="0"/>
            <a:r>
              <a:rPr lang="en-US" b="1" dirty="0" smtClean="0"/>
              <a:t>Continue to monitor and maintain research needs statements</a:t>
            </a:r>
            <a:r>
              <a:rPr lang="en-US" dirty="0" smtClean="0"/>
              <a:t> Research problem statements will be prioritized on a periodic basis using researcher, practitioner, and public agency input. The top 5-10 research statements will be the focus of efforts to identify and market to likely funding agencies.  This should include a list of potential funders.  </a:t>
            </a:r>
          </a:p>
          <a:p>
            <a:pPr lvl="0"/>
            <a:r>
              <a:rPr lang="en-US" b="1" dirty="0" smtClean="0"/>
              <a:t>Create formalized relationship with NACTO </a:t>
            </a:r>
            <a:r>
              <a:rPr lang="en-US" dirty="0" smtClean="0"/>
              <a:t>in the form of a liaison and possible conference activities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a:t>
            </a:r>
            <a:endParaRPr lang="en-US" dirty="0"/>
          </a:p>
        </p:txBody>
      </p:sp>
      <p:sp>
        <p:nvSpPr>
          <p:cNvPr id="3" name="Content Placeholder 2"/>
          <p:cNvSpPr>
            <a:spLocks noGrp="1"/>
          </p:cNvSpPr>
          <p:nvPr>
            <p:ph sz="quarter" idx="1"/>
          </p:nvPr>
        </p:nvSpPr>
        <p:spPr/>
        <p:txBody>
          <a:bodyPr>
            <a:normAutofit lnSpcReduction="10000"/>
          </a:bodyPr>
          <a:lstStyle/>
          <a:p>
            <a:pPr lvl="0">
              <a:buNone/>
            </a:pPr>
            <a:r>
              <a:rPr lang="en-US" sz="3200" dirty="0" smtClean="0"/>
              <a:t>Criteria for membership will include, but not limited to:</a:t>
            </a:r>
          </a:p>
          <a:p>
            <a:pPr lvl="0"/>
            <a:r>
              <a:rPr lang="en-US" sz="3200" dirty="0" smtClean="0"/>
              <a:t>Active participation in meetings and/or conference calls</a:t>
            </a:r>
            <a:endParaRPr lang="en-US" sz="2800" dirty="0" smtClean="0"/>
          </a:p>
          <a:p>
            <a:pPr lvl="0"/>
            <a:r>
              <a:rPr lang="en-US" sz="3200" dirty="0" smtClean="0"/>
              <a:t>Contributions of individuals by submitting:</a:t>
            </a:r>
            <a:endParaRPr lang="en-US" sz="2800" dirty="0" smtClean="0"/>
          </a:p>
          <a:p>
            <a:pPr lvl="1"/>
            <a:r>
              <a:rPr lang="en-US" sz="2800" dirty="0" smtClean="0"/>
              <a:t>Calls for papers</a:t>
            </a:r>
            <a:endParaRPr lang="en-US" sz="2400" dirty="0" smtClean="0"/>
          </a:p>
          <a:p>
            <a:pPr lvl="1"/>
            <a:r>
              <a:rPr lang="en-US" sz="2800" dirty="0" smtClean="0"/>
              <a:t>Reviewing papers</a:t>
            </a:r>
            <a:endParaRPr lang="en-US" sz="2400" dirty="0" smtClean="0"/>
          </a:p>
          <a:p>
            <a:pPr lvl="1"/>
            <a:r>
              <a:rPr lang="en-US" sz="2800" dirty="0" smtClean="0"/>
              <a:t>Submitting research needs statements</a:t>
            </a:r>
            <a:endParaRPr lang="en-US" sz="2400" dirty="0" smtClean="0"/>
          </a:p>
          <a:p>
            <a:pPr lvl="0"/>
            <a:r>
              <a:rPr lang="en-US" sz="3200" dirty="0" smtClean="0"/>
              <a:t>Participation in a Sub-Committee</a:t>
            </a:r>
            <a:endParaRPr lang="en-US" sz="2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Sub-Committees</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b="1" dirty="0" smtClean="0"/>
              <a:t>Annual Meeting Session Organizing Sub-Committee:</a:t>
            </a:r>
            <a:r>
              <a:rPr lang="en-US" dirty="0" smtClean="0"/>
              <a:t> Organize the Major Cities Committees presence at the Annual Meeting.</a:t>
            </a:r>
          </a:p>
          <a:p>
            <a:pPr lvl="0"/>
            <a:r>
              <a:rPr lang="en-US" b="1" dirty="0" smtClean="0"/>
              <a:t>Research Needs Sub-Committee:</a:t>
            </a:r>
            <a:r>
              <a:rPr lang="en-US" dirty="0" smtClean="0"/>
              <a:t> Identify major city research needs/topics and develop research needs statements; locate organizations to fund and conduct urban research; and track previous, ongoing, and upcoming research.</a:t>
            </a:r>
          </a:p>
          <a:p>
            <a:pPr lvl="0"/>
            <a:r>
              <a:rPr lang="en-US" b="1" dirty="0" smtClean="0"/>
              <a:t>Paper Review Sub-Committee</a:t>
            </a:r>
            <a:r>
              <a:rPr lang="en-US" dirty="0" smtClean="0"/>
              <a:t>: Lead the paper review process.  Identify papers worthy of special recognition at the Committee level and at the Group level.  Identify Practice Ready papers.</a:t>
            </a:r>
          </a:p>
          <a:p>
            <a:pPr lvl="0"/>
            <a:r>
              <a:rPr lang="en-US" b="1" dirty="0" smtClean="0"/>
              <a:t>Communications/Website Sub-Committee</a:t>
            </a:r>
            <a:r>
              <a:rPr lang="en-US" dirty="0" smtClean="0"/>
              <a:t> </a:t>
            </a:r>
            <a:r>
              <a:rPr lang="en-US" b="1" dirty="0" smtClean="0"/>
              <a:t>:  </a:t>
            </a:r>
            <a:r>
              <a:rPr lang="en-US" dirty="0" smtClean="0"/>
              <a:t>Communicate committee business to members and friends in regular intervals.</a:t>
            </a:r>
          </a:p>
          <a:p>
            <a:pPr lvl="0"/>
            <a:r>
              <a:rPr lang="en-US" b="1" dirty="0" smtClean="0"/>
              <a:t>Strategic Plan/Vision Sub-Committee:  </a:t>
            </a:r>
            <a:r>
              <a:rPr lang="en-US" dirty="0" smtClean="0"/>
              <a:t>Write and update the Major Cities Committee’s triennial plan.  Participate in committee meetings to ensure the implementation of the strategic plan and vision.</a:t>
            </a:r>
          </a:p>
          <a:p>
            <a:pPr lvl="0"/>
            <a:r>
              <a:rPr lang="en-US" b="1" dirty="0" smtClean="0"/>
              <a:t>Subject based sub-committees?</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
        <p:nvSpPr>
          <p:cNvPr id="4" name="Rectangle 3"/>
          <p:cNvSpPr/>
          <p:nvPr/>
        </p:nvSpPr>
        <p:spPr>
          <a:xfrm>
            <a:off x="381000" y="1600200"/>
            <a:ext cx="8458200" cy="35814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763000" cy="1219200"/>
          </a:xfrm>
        </p:spPr>
        <p:txBody>
          <a:bodyPr>
            <a:normAutofit fontScale="90000"/>
          </a:bodyPr>
          <a:lstStyle/>
          <a:p>
            <a:r>
              <a:rPr lang="en-US" sz="3600" dirty="0" smtClean="0">
                <a:effectLst/>
              </a:rPr>
              <a:t>Access To Multimodal Transportation And Traffic Safety: </a:t>
            </a:r>
            <a:r>
              <a:rPr lang="en-US" sz="3600" i="1" dirty="0" smtClean="0">
                <a:effectLst/>
              </a:rPr>
              <a:t>Data From Chicago</a:t>
            </a:r>
            <a:r>
              <a:rPr lang="en-US" sz="3200" dirty="0" smtClean="0">
                <a:effectLst/>
              </a:rPr>
              <a:t/>
            </a:r>
            <a:br>
              <a:rPr lang="en-US" sz="3200" dirty="0" smtClean="0">
                <a:effectLst/>
              </a:rPr>
            </a:br>
            <a:endParaRPr lang="en-US" sz="3200"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l="21621" t="10473" r="22973" b="8446"/>
          <a:stretch>
            <a:fillRect/>
          </a:stretch>
        </p:blipFill>
        <p:spPr bwMode="auto">
          <a:xfrm>
            <a:off x="7467600" y="4724400"/>
            <a:ext cx="1447800" cy="153296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6705600" y="5190565"/>
            <a:ext cx="838200" cy="707886"/>
          </a:xfrm>
          <a:prstGeom prst="rect">
            <a:avLst/>
          </a:prstGeom>
          <a:noFill/>
        </p:spPr>
        <p:txBody>
          <a:bodyPr wrap="square" rtlCol="0">
            <a:spAutoFit/>
          </a:bodyPr>
          <a:lstStyle/>
          <a:p>
            <a:pPr algn="ctr"/>
            <a:r>
              <a:rPr lang="en-US" sz="4000" dirty="0" smtClean="0">
                <a:solidFill>
                  <a:schemeClr val="tx2">
                    <a:lumMod val="75000"/>
                  </a:schemeClr>
                </a:solidFill>
                <a:sym typeface="Wingdings 3"/>
              </a:rPr>
              <a:t></a:t>
            </a:r>
            <a:endParaRPr lang="en-US" sz="4000" dirty="0">
              <a:solidFill>
                <a:schemeClr val="tx2">
                  <a:lumMod val="75000"/>
                </a:schemeClr>
              </a:solidFill>
            </a:endParaRPr>
          </a:p>
        </p:txBody>
      </p:sp>
      <p:graphicFrame>
        <p:nvGraphicFramePr>
          <p:cNvPr id="7" name="Content Placeholder 3"/>
          <p:cNvGraphicFramePr>
            <a:graphicFrameLocks/>
          </p:cNvGraphicFramePr>
          <p:nvPr/>
        </p:nvGraphicFramePr>
        <p:xfrm>
          <a:off x="5791200" y="1219200"/>
          <a:ext cx="3581400" cy="2895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559" t="9735" r="2820" b="7347"/>
          <a:stretch/>
        </p:blipFill>
        <p:spPr bwMode="auto">
          <a:xfrm>
            <a:off x="469710" y="4800600"/>
            <a:ext cx="1534510" cy="1346061"/>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9"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21065" t="9764" r="3419" b="7070"/>
          <a:stretch/>
        </p:blipFill>
        <p:spPr bwMode="auto">
          <a:xfrm>
            <a:off x="2133600" y="4800600"/>
            <a:ext cx="1511588" cy="1331795"/>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10"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21382" t="9682" r="3399" b="7841"/>
          <a:stretch/>
        </p:blipFill>
        <p:spPr bwMode="auto">
          <a:xfrm>
            <a:off x="3733801" y="4800601"/>
            <a:ext cx="1524000" cy="1336842"/>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pic>
        <p:nvPicPr>
          <p:cNvPr id="11" name="Picture 8"/>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270" t="9764" r="2881" b="7070"/>
          <a:stretch/>
        </p:blipFill>
        <p:spPr bwMode="auto">
          <a:xfrm>
            <a:off x="5334001" y="4800600"/>
            <a:ext cx="1524000" cy="1336843"/>
          </a:xfrm>
          <a:prstGeom prst="rect">
            <a:avLst/>
          </a:prstGeom>
          <a:noFill/>
          <a:ln>
            <a:solidFill>
              <a:schemeClr val="tx1"/>
            </a:solidFill>
          </a:ln>
          <a:extLst>
            <a:ext uri="{909E8E84-426E-40DD-AFC4-6F175D3DCCD1}">
              <a14:hiddenFill xmlns:a14="http://schemas.microsoft.com/office/drawing/2010/main">
                <a:solidFill>
                  <a:schemeClr val="accent1"/>
                </a:solidFill>
              </a14:hiddenFill>
            </a:ext>
          </a:extLst>
        </p:spPr>
      </p:pic>
      <p:sp>
        <p:nvSpPr>
          <p:cNvPr id="12" name="TextBox 11"/>
          <p:cNvSpPr txBox="1"/>
          <p:nvPr/>
        </p:nvSpPr>
        <p:spPr>
          <a:xfrm>
            <a:off x="1447800" y="4800600"/>
            <a:ext cx="533400" cy="369332"/>
          </a:xfrm>
          <a:prstGeom prst="rect">
            <a:avLst/>
          </a:prstGeom>
          <a:noFill/>
        </p:spPr>
        <p:txBody>
          <a:bodyPr wrap="square" rtlCol="0">
            <a:spAutoFit/>
          </a:bodyPr>
          <a:lstStyle/>
          <a:p>
            <a:r>
              <a:rPr lang="en-US" dirty="0" smtClean="0">
                <a:sym typeface="Webdings"/>
              </a:rPr>
              <a:t></a:t>
            </a:r>
            <a:endParaRPr lang="en-US" dirty="0"/>
          </a:p>
        </p:txBody>
      </p:sp>
      <p:sp>
        <p:nvSpPr>
          <p:cNvPr id="13" name="TextBox 12"/>
          <p:cNvSpPr txBox="1"/>
          <p:nvPr/>
        </p:nvSpPr>
        <p:spPr>
          <a:xfrm>
            <a:off x="6324600" y="4800600"/>
            <a:ext cx="533400" cy="369332"/>
          </a:xfrm>
          <a:prstGeom prst="rect">
            <a:avLst/>
          </a:prstGeom>
          <a:noFill/>
        </p:spPr>
        <p:txBody>
          <a:bodyPr wrap="square" rtlCol="0">
            <a:spAutoFit/>
          </a:bodyPr>
          <a:lstStyle/>
          <a:p>
            <a:r>
              <a:rPr lang="en-US" dirty="0" smtClean="0">
                <a:sym typeface="Webdings"/>
              </a:rPr>
              <a:t></a:t>
            </a:r>
            <a:endParaRPr lang="en-US" dirty="0"/>
          </a:p>
        </p:txBody>
      </p:sp>
      <p:sp>
        <p:nvSpPr>
          <p:cNvPr id="14" name="TextBox 13"/>
          <p:cNvSpPr txBox="1"/>
          <p:nvPr/>
        </p:nvSpPr>
        <p:spPr>
          <a:xfrm>
            <a:off x="4724400" y="4800600"/>
            <a:ext cx="533400" cy="369332"/>
          </a:xfrm>
          <a:prstGeom prst="rect">
            <a:avLst/>
          </a:prstGeom>
          <a:noFill/>
        </p:spPr>
        <p:txBody>
          <a:bodyPr wrap="square" rtlCol="0">
            <a:spAutoFit/>
          </a:bodyPr>
          <a:lstStyle/>
          <a:p>
            <a:r>
              <a:rPr lang="en-US" dirty="0" smtClean="0">
                <a:sym typeface="Webdings"/>
              </a:rPr>
              <a:t></a:t>
            </a:r>
            <a:endParaRPr lang="en-US" dirty="0"/>
          </a:p>
        </p:txBody>
      </p:sp>
      <p:sp>
        <p:nvSpPr>
          <p:cNvPr id="15" name="TextBox 14"/>
          <p:cNvSpPr txBox="1"/>
          <p:nvPr/>
        </p:nvSpPr>
        <p:spPr>
          <a:xfrm>
            <a:off x="3124200" y="4800600"/>
            <a:ext cx="533400" cy="369332"/>
          </a:xfrm>
          <a:prstGeom prst="rect">
            <a:avLst/>
          </a:prstGeom>
          <a:noFill/>
        </p:spPr>
        <p:txBody>
          <a:bodyPr wrap="square" rtlCol="0">
            <a:spAutoFit/>
          </a:bodyPr>
          <a:lstStyle/>
          <a:p>
            <a:r>
              <a:rPr lang="en-US" dirty="0" smtClean="0">
                <a:sym typeface="Webdings"/>
              </a:rPr>
              <a:t></a:t>
            </a:r>
            <a:endParaRPr lang="en-US" dirty="0"/>
          </a:p>
        </p:txBody>
      </p:sp>
      <p:sp>
        <p:nvSpPr>
          <p:cNvPr id="16" name="Rectangle 15"/>
          <p:cNvSpPr/>
          <p:nvPr/>
        </p:nvSpPr>
        <p:spPr>
          <a:xfrm>
            <a:off x="457200" y="4419600"/>
            <a:ext cx="1524000" cy="369332"/>
          </a:xfrm>
          <a:prstGeom prst="rect">
            <a:avLst/>
          </a:prstGeom>
        </p:spPr>
        <p:txBody>
          <a:bodyPr wrap="square">
            <a:spAutoFit/>
          </a:bodyPr>
          <a:lstStyle/>
          <a:p>
            <a:r>
              <a:rPr lang="en-US" dirty="0" smtClean="0"/>
              <a:t>Road network</a:t>
            </a:r>
            <a:endParaRPr lang="en-US" dirty="0"/>
          </a:p>
        </p:txBody>
      </p:sp>
      <p:sp>
        <p:nvSpPr>
          <p:cNvPr id="17" name="Rectangle 16"/>
          <p:cNvSpPr/>
          <p:nvPr/>
        </p:nvSpPr>
        <p:spPr>
          <a:xfrm>
            <a:off x="2133600" y="4419600"/>
            <a:ext cx="1524000" cy="369332"/>
          </a:xfrm>
          <a:prstGeom prst="rect">
            <a:avLst/>
          </a:prstGeom>
        </p:spPr>
        <p:txBody>
          <a:bodyPr wrap="square">
            <a:spAutoFit/>
          </a:bodyPr>
          <a:lstStyle/>
          <a:p>
            <a:r>
              <a:rPr lang="en-US" dirty="0" smtClean="0"/>
              <a:t>Rail network</a:t>
            </a:r>
            <a:endParaRPr lang="en-US" dirty="0"/>
          </a:p>
        </p:txBody>
      </p:sp>
      <p:sp>
        <p:nvSpPr>
          <p:cNvPr id="18" name="Rectangle 17"/>
          <p:cNvSpPr/>
          <p:nvPr/>
        </p:nvSpPr>
        <p:spPr>
          <a:xfrm>
            <a:off x="3733800" y="4419600"/>
            <a:ext cx="1524000" cy="369332"/>
          </a:xfrm>
          <a:prstGeom prst="rect">
            <a:avLst/>
          </a:prstGeom>
        </p:spPr>
        <p:txBody>
          <a:bodyPr wrap="square">
            <a:spAutoFit/>
          </a:bodyPr>
          <a:lstStyle/>
          <a:p>
            <a:r>
              <a:rPr lang="en-US" dirty="0" smtClean="0"/>
              <a:t>Bus network</a:t>
            </a:r>
            <a:endParaRPr lang="en-US" dirty="0"/>
          </a:p>
        </p:txBody>
      </p:sp>
      <p:sp>
        <p:nvSpPr>
          <p:cNvPr id="19" name="Rectangle 18"/>
          <p:cNvSpPr/>
          <p:nvPr/>
        </p:nvSpPr>
        <p:spPr>
          <a:xfrm>
            <a:off x="5334000" y="4419600"/>
            <a:ext cx="1524000" cy="369332"/>
          </a:xfrm>
          <a:prstGeom prst="rect">
            <a:avLst/>
          </a:prstGeom>
        </p:spPr>
        <p:txBody>
          <a:bodyPr wrap="square">
            <a:spAutoFit/>
          </a:bodyPr>
          <a:lstStyle/>
          <a:p>
            <a:r>
              <a:rPr lang="en-US" dirty="0" smtClean="0"/>
              <a:t>Bike network</a:t>
            </a:r>
            <a:endParaRPr lang="en-US" dirty="0"/>
          </a:p>
        </p:txBody>
      </p:sp>
      <p:sp>
        <p:nvSpPr>
          <p:cNvPr id="20" name="Rectangle 19"/>
          <p:cNvSpPr/>
          <p:nvPr/>
        </p:nvSpPr>
        <p:spPr>
          <a:xfrm>
            <a:off x="7391400" y="4343400"/>
            <a:ext cx="1600200" cy="369332"/>
          </a:xfrm>
          <a:prstGeom prst="rect">
            <a:avLst/>
          </a:prstGeom>
        </p:spPr>
        <p:txBody>
          <a:bodyPr wrap="square">
            <a:spAutoFit/>
          </a:bodyPr>
          <a:lstStyle/>
          <a:p>
            <a:r>
              <a:rPr lang="en-US" dirty="0" smtClean="0"/>
              <a:t>Traffic crashes</a:t>
            </a:r>
            <a:endParaRPr lang="en-US" dirty="0"/>
          </a:p>
        </p:txBody>
      </p:sp>
      <p:sp>
        <p:nvSpPr>
          <p:cNvPr id="24" name="Content Placeholder 2"/>
          <p:cNvSpPr txBox="1">
            <a:spLocks/>
          </p:cNvSpPr>
          <p:nvPr/>
        </p:nvSpPr>
        <p:spPr>
          <a:xfrm>
            <a:off x="457200" y="1676400"/>
            <a:ext cx="5562600" cy="2971800"/>
          </a:xfrm>
          <a:prstGeom prst="rect">
            <a:avLst/>
          </a:prstGeom>
        </p:spPr>
        <p:txBody>
          <a:bodyPr vert="horz">
            <a:noAutofit/>
          </a:bodyPr>
          <a:lstStyle/>
          <a:p>
            <a:pPr marL="228600" marR="0" lvl="0" indent="-17145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rgbClr val="FF0000"/>
                </a:solidFill>
                <a:effectLst/>
                <a:uLnTx/>
                <a:uFillTx/>
                <a:latin typeface="+mn-lt"/>
                <a:ea typeface="+mn-ea"/>
                <a:cs typeface="+mn-cs"/>
              </a:rPr>
              <a:t>Objective:</a:t>
            </a:r>
            <a:r>
              <a:rPr kumimoji="0" lang="en-US" b="0" i="0" u="none" strike="noStrike" kern="1200" cap="none" spc="0" normalizeH="0" noProof="0" dirty="0" smtClean="0">
                <a:ln>
                  <a:noFill/>
                </a:ln>
                <a:solidFill>
                  <a:srgbClr val="FF0000"/>
                </a:solidFill>
                <a:effectLst/>
                <a:uLnTx/>
                <a:uFillTx/>
                <a:latin typeface="+mn-lt"/>
                <a:ea typeface="+mn-ea"/>
                <a:cs typeface="+mn-cs"/>
              </a:rPr>
              <a:t> </a:t>
            </a:r>
            <a:r>
              <a:rPr kumimoji="0" lang="en-US" b="0" i="0" u="none" strike="noStrike" kern="1200" cap="none" spc="0" normalizeH="0" baseline="0" noProof="0" dirty="0" smtClean="0">
                <a:ln>
                  <a:noFill/>
                </a:ln>
                <a:solidFill>
                  <a:schemeClr val="tx1"/>
                </a:solidFill>
                <a:effectLst/>
                <a:uLnTx/>
                <a:uFillTx/>
                <a:latin typeface="+mn-lt"/>
                <a:ea typeface="+mn-ea"/>
                <a:cs typeface="+mn-cs"/>
              </a:rPr>
              <a:t>Trade-offs</a:t>
            </a:r>
            <a:r>
              <a:rPr kumimoji="0" lang="en-US" b="0" i="0" u="none" strike="noStrike" kern="1200" cap="none" spc="0" normalizeH="0" noProof="0" dirty="0" smtClean="0">
                <a:ln>
                  <a:noFill/>
                </a:ln>
                <a:solidFill>
                  <a:schemeClr val="tx1"/>
                </a:solidFill>
                <a:effectLst/>
                <a:uLnTx/>
                <a:uFillTx/>
                <a:latin typeface="+mn-lt"/>
                <a:ea typeface="+mn-ea"/>
                <a:cs typeface="+mn-cs"/>
              </a:rPr>
              <a:t> between traffic safety and multimodal accessibility in major cities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17145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lang="en-US" dirty="0" smtClean="0">
                <a:solidFill>
                  <a:srgbClr val="FF0000"/>
                </a:solidFill>
              </a:rPr>
              <a:t>Methods: </a:t>
            </a:r>
            <a:r>
              <a:rPr lang="en-US" dirty="0" smtClean="0"/>
              <a:t>Negative binomial regression, Seemingly unrelated regression, Generalized estimating equations</a:t>
            </a:r>
          </a:p>
          <a:p>
            <a:pPr marL="228600" marR="0" lvl="0" indent="-171450" algn="l" defTabSz="914400" rtl="0" eaLnBrk="1" fontAlgn="auto" latinLnBrk="0" hangingPunct="1">
              <a:lnSpc>
                <a:spcPct val="100000"/>
              </a:lnSpc>
              <a:spcBef>
                <a:spcPts val="700"/>
              </a:spcBef>
              <a:spcAft>
                <a:spcPts val="0"/>
              </a:spcAft>
              <a:buClr>
                <a:schemeClr val="tx2"/>
              </a:buClr>
              <a:buSzPct val="95000"/>
              <a:buFont typeface="Wingdings"/>
              <a:buChar char=""/>
              <a:tabLst/>
              <a:defRPr/>
            </a:pPr>
            <a:r>
              <a:rPr kumimoji="0" lang="en-US" b="0" i="0" u="none" strike="noStrike" kern="1200" cap="none" spc="0" normalizeH="0" baseline="0" noProof="0" dirty="0" smtClean="0">
                <a:ln>
                  <a:noFill/>
                </a:ln>
                <a:solidFill>
                  <a:srgbClr val="FF0000"/>
                </a:solidFill>
                <a:effectLst/>
                <a:uLnTx/>
                <a:uFillTx/>
                <a:latin typeface="+mn-lt"/>
                <a:ea typeface="+mn-ea"/>
                <a:cs typeface="+mn-cs"/>
              </a:rPr>
              <a:t>Findings: </a:t>
            </a:r>
            <a:r>
              <a:rPr lang="en-US" noProof="0" dirty="0"/>
              <a:t>C</a:t>
            </a:r>
            <a:r>
              <a:rPr lang="en-US" dirty="0" smtClean="0"/>
              <a:t>rashes significantly impacted by population,  socio-economic characteristics, education levels, land use diversity, road and intersection density, transit stops, biking facilities</a:t>
            </a:r>
            <a:endParaRPr kumimoji="0" lang="en-US" b="0" i="0" u="none" strike="noStrike" kern="1200" cap="none" spc="0" normalizeH="0" baseline="0" noProof="0" dirty="0" smtClean="0">
              <a:ln>
                <a:noFill/>
              </a:ln>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graphicFrame>
        <p:nvGraphicFramePr>
          <p:cNvPr id="26" name="Table 25"/>
          <p:cNvGraphicFramePr>
            <a:graphicFrameLocks noGrp="1"/>
          </p:cNvGraphicFramePr>
          <p:nvPr/>
        </p:nvGraphicFramePr>
        <p:xfrm>
          <a:off x="381000" y="6294120"/>
          <a:ext cx="8763000" cy="640080"/>
        </p:xfrm>
        <a:graphic>
          <a:graphicData uri="http://schemas.openxmlformats.org/drawingml/2006/table">
            <a:tbl>
              <a:tblPr firstRow="1" bandRow="1">
                <a:tableStyleId>{93296810-A885-4BE3-A3E7-6D5BEEA58F35}</a:tableStyleId>
              </a:tblPr>
              <a:tblGrid>
                <a:gridCol w="2590800"/>
                <a:gridCol w="3251200"/>
                <a:gridCol w="2921000"/>
              </a:tblGrid>
              <a:tr h="609600">
                <a:tc>
                  <a:txBody>
                    <a:bodyPr/>
                    <a:lstStyle/>
                    <a:p>
                      <a:pPr>
                        <a:buNone/>
                      </a:pPr>
                      <a:endParaRPr lang="en-US" sz="1800" dirty="0" smtClean="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algn="ctr">
                        <a:buNone/>
                      </a:pPr>
                      <a:r>
                        <a:rPr lang="en-US" sz="1800" dirty="0" err="1" smtClean="0"/>
                        <a:t>Ivana</a:t>
                      </a:r>
                      <a:r>
                        <a:rPr lang="en-US" sz="1800" dirty="0" smtClean="0"/>
                        <a:t> </a:t>
                      </a:r>
                      <a:r>
                        <a:rPr lang="en-US" sz="1800" dirty="0" err="1" smtClean="0"/>
                        <a:t>Tasic</a:t>
                      </a:r>
                      <a:endParaRPr lang="en-US" sz="1800" dirty="0" smtClean="0"/>
                    </a:p>
                    <a:p>
                      <a:pPr algn="ctr">
                        <a:buNone/>
                      </a:pPr>
                      <a:r>
                        <a:rPr lang="en-US" sz="1800" dirty="0" smtClean="0"/>
                        <a:t>ivanat@trafficlab.utah.edu</a:t>
                      </a:r>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bl>
          </a:graphicData>
        </a:graphic>
      </p:graphicFrame>
      <p:pic>
        <p:nvPicPr>
          <p:cNvPr id="1026" name="Picture 2"/>
          <p:cNvPicPr>
            <a:picLocks noChangeAspect="1" noChangeArrowheads="1"/>
          </p:cNvPicPr>
          <p:nvPr/>
        </p:nvPicPr>
        <p:blipFill>
          <a:blip r:embed="rId13" cstate="print"/>
          <a:srcRect l="12879" t="8085" r="68939" b="83830"/>
          <a:stretch>
            <a:fillRect/>
          </a:stretch>
        </p:blipFill>
        <p:spPr bwMode="auto">
          <a:xfrm>
            <a:off x="533400" y="6400800"/>
            <a:ext cx="1828800" cy="457200"/>
          </a:xfrm>
          <a:prstGeom prst="rect">
            <a:avLst/>
          </a:prstGeom>
          <a:noFill/>
          <a:ln w="9525">
            <a:noFill/>
            <a:miter lim="800000"/>
            <a:headEnd/>
            <a:tailEnd/>
          </a:ln>
        </p:spPr>
      </p:pic>
      <p:pic>
        <p:nvPicPr>
          <p:cNvPr id="1027" name="Picture 3"/>
          <p:cNvPicPr>
            <a:picLocks noChangeAspect="1" noChangeArrowheads="1"/>
          </p:cNvPicPr>
          <p:nvPr/>
        </p:nvPicPr>
        <p:blipFill>
          <a:blip r:embed="rId14" cstate="print"/>
          <a:srcRect l="14861" t="9375" r="58785" b="81250"/>
          <a:stretch>
            <a:fillRect/>
          </a:stretch>
        </p:blipFill>
        <p:spPr bwMode="auto">
          <a:xfrm>
            <a:off x="6705600" y="6400800"/>
            <a:ext cx="2286000" cy="457200"/>
          </a:xfrm>
          <a:prstGeom prst="rect">
            <a:avLst/>
          </a:prstGeom>
          <a:noFill/>
          <a:ln w="9525">
            <a:noFill/>
            <a:miter lim="800000"/>
            <a:headEnd/>
            <a:tailEnd/>
          </a:ln>
        </p:spPr>
      </p:pic>
      <p:cxnSp>
        <p:nvCxnSpPr>
          <p:cNvPr id="31" name="Straight Connector 30"/>
          <p:cNvCxnSpPr/>
          <p:nvPr/>
        </p:nvCxnSpPr>
        <p:spPr>
          <a:xfrm>
            <a:off x="381000" y="6324600"/>
            <a:ext cx="8686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5" name="Title 1"/>
          <p:cNvSpPr txBox="1">
            <a:spLocks/>
          </p:cNvSpPr>
          <p:nvPr/>
        </p:nvSpPr>
        <p:spPr>
          <a:xfrm>
            <a:off x="762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err="1" smtClean="0">
                <a:ln>
                  <a:noFill/>
                </a:ln>
                <a:solidFill>
                  <a:schemeClr val="tx2"/>
                </a:solidFill>
                <a:effectLst/>
                <a:uLnTx/>
                <a:uFillTx/>
                <a:latin typeface="+mj-lt"/>
                <a:ea typeface="+mj-ea"/>
                <a:cs typeface="+mj-cs"/>
              </a:rPr>
              <a:t>Ivana</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 </a:t>
            </a:r>
            <a:r>
              <a:rPr kumimoji="0" lang="en-US" sz="2400" b="0" i="0" u="none" strike="noStrike" kern="1200" cap="none" spc="0" normalizeH="0" baseline="0" noProof="0" dirty="0" err="1" smtClean="0">
                <a:ln>
                  <a:noFill/>
                </a:ln>
                <a:solidFill>
                  <a:schemeClr val="tx2"/>
                </a:solidFill>
                <a:effectLst/>
                <a:uLnTx/>
                <a:uFillTx/>
                <a:latin typeface="+mj-lt"/>
                <a:ea typeface="+mj-ea"/>
                <a:cs typeface="+mj-cs"/>
              </a:rPr>
              <a:t>Tasic</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 Utah</a:t>
            </a:r>
            <a:r>
              <a:rPr kumimoji="0" lang="en-US" sz="2400" b="0" i="0" u="none" strike="noStrike" kern="1200" cap="none" spc="0" normalizeH="0" noProof="0" dirty="0" smtClean="0">
                <a:ln>
                  <a:noFill/>
                </a:ln>
                <a:solidFill>
                  <a:schemeClr val="tx2"/>
                </a:solidFill>
                <a:effectLst/>
                <a:uLnTx/>
                <a:uFillTx/>
                <a:latin typeface="+mj-lt"/>
                <a:ea typeface="+mj-ea"/>
                <a:cs typeface="+mj-cs"/>
              </a:rPr>
              <a:t> Traffic Lab</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smtClean="0"/>
              <a:t>Bikeshare: Rapidly Evolving Field</a:t>
            </a:r>
            <a:endParaRPr lang="en-US" sz="3600" dirty="0"/>
          </a:p>
        </p:txBody>
      </p:sp>
      <p:sp>
        <p:nvSpPr>
          <p:cNvPr id="4" name="Content Placeholder 3"/>
          <p:cNvSpPr>
            <a:spLocks noGrp="1"/>
          </p:cNvSpPr>
          <p:nvPr>
            <p:ph idx="1"/>
          </p:nvPr>
        </p:nvSpPr>
        <p:spPr>
          <a:xfrm>
            <a:off x="181179" y="1600200"/>
            <a:ext cx="5888881" cy="5041823"/>
          </a:xfrm>
        </p:spPr>
        <p:txBody>
          <a:bodyPr>
            <a:normAutofit fontScale="85000" lnSpcReduction="20000"/>
          </a:bodyPr>
          <a:lstStyle/>
          <a:p>
            <a:r>
              <a:rPr lang="en-US" dirty="0" smtClean="0"/>
              <a:t>Involved in development of feasibility studies  and business planning for bike share</a:t>
            </a:r>
          </a:p>
          <a:p>
            <a:r>
              <a:rPr lang="en-US" dirty="0" smtClean="0"/>
              <a:t>Exciting field – Things are changing quickly</a:t>
            </a:r>
          </a:p>
          <a:p>
            <a:r>
              <a:rPr lang="en-US" dirty="0" smtClean="0"/>
              <a:t>Need for greater data transparency </a:t>
            </a:r>
          </a:p>
          <a:p>
            <a:r>
              <a:rPr lang="en-US" dirty="0" smtClean="0"/>
              <a:t>Research Needs</a:t>
            </a:r>
          </a:p>
          <a:p>
            <a:pPr lvl="1"/>
            <a:r>
              <a:rPr lang="en-US" dirty="0" smtClean="0"/>
              <a:t>Better ways to model demand and understand what drives the bike share market</a:t>
            </a:r>
          </a:p>
          <a:p>
            <a:pPr lvl="1"/>
            <a:r>
              <a:rPr lang="en-US" dirty="0" smtClean="0"/>
              <a:t>Research on bike share and equity – attracting a wider user base</a:t>
            </a:r>
          </a:p>
          <a:p>
            <a:pPr lvl="1"/>
            <a:r>
              <a:rPr lang="en-US" dirty="0" smtClean="0"/>
              <a:t>Pricing – understand price elasticity better</a:t>
            </a:r>
          </a:p>
          <a:p>
            <a:pPr lvl="1"/>
            <a:r>
              <a:rPr lang="en-US" dirty="0" smtClean="0"/>
              <a:t>Bike share outside urban settings </a:t>
            </a:r>
            <a:endParaRPr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11627"/>
          <a:stretch/>
        </p:blipFill>
        <p:spPr>
          <a:xfrm>
            <a:off x="6255514" y="5029199"/>
            <a:ext cx="2507486" cy="1698751"/>
          </a:xfrm>
          <a:prstGeom prst="rect">
            <a:avLst/>
          </a:prstGeom>
        </p:spPr>
      </p:pic>
      <p:sp>
        <p:nvSpPr>
          <p:cNvPr id="8" name="AutoShape 2" descr="data:image/jpeg;base64,/9j/4AAQSkZJRgABAQAAAQABAAD/2wCEAAkGBxQTEhUUExQVFhUXGBwaGBcYGB0fHBgdGhoYHxwYIBwfICggHBolHRoYIzEiJSkrLi4uHB8zODMsNygtLisBCgoKDg0OGhAQGywkICQsLCwsLCwsLCwsLCwsLCwsLCwsLCwsLCwsLCwsLCwsLCwsLCwsLCwsLCwsLCwsLCwsLP/AABEIALcBEwMBIgACEQEDEQH/xAAcAAACAgMBAQAAAAAAAAAAAAAFBgMEAAIHAQj/xABFEAACAQIEAwYDBQYEBQMFAQABAhEAAwQSITEFQVEGEyJhcYEykaEHQrHR8BQjUmLB4TNykvEVgqLC0iRDc1Njk7LiFv/EABgBAAMBAQAAAAAAAAAAAAAAAAABAgME/8QAJxEAAgICAgIBAwUBAAAAAAAAAAECESExAxJBUSIEMmFCcYGR8CP/2gAMAwEAAhEDEQA/AOOgPyBHtFbXLZLan5mvHViBJ+Z8zWqLBkkUijZQomW36eteeGOZrxFXzOnpWwuAbKPc0hkuDxEMIVTrzE10bhty+1m0bYaSGDZFjZjGw00rn2BuNIKjWeQp64VhMS4Eh4PVoH1IrDmOv6ZX6/kZjgr74dFIJYMxIJE7jck+fOh93hMfHesrB1GeT8lB1opawTjCFDlln0hhA+E6tsPhbnQ5+C6AtesrrHxTrvGgiax8I2jJW8+Ro7IuiW3VH7yGknKViRHPfajFm9mzQy6GDGsbb+dc34hxxcJh2t4W8GxNx10yH4YMjX/erf2Y4zEXXxBu8sgzDUE+I5R5gH60S42o9mc7mnNpD61ssIDEbbe/9qlS3O+vr5fSogp19D/X9aVrZOblz6+dZWPq9lnDMgmYkHny0FLX2hjvcOyqVnSSTAGo5/OjOISDMD9T19qXO2Vo3MPcCgknLEf5vw3qoP5DcaViBwTg4ZwvfW5J0Ak6022cLhkENediDBC2423Emlzsvw9rd9WYoAp1lhOxpn/4SmYlsRaWSSRJJAJJ962kVCVYsQe0tqy2JfK7Ksj4l1Ajy3ND8baDEsHBmNB6US7VYADENkuKynYnTbTnQi3gXJMCY6Gtlo55fcxkQAlpbK25mfrGm9V8PYDhQYHX6fPnXqhVyqwiVUa+aiPP4pqc2xJ0kDY+w131+VFmdEl2wVHx7xpAiNOm4BNQ4dnW2dAwAOo01M/LedB0qG4I2J2HxDfX8Jj5VIruVywonc+pb/xpUFgTD4MnVCpPrB1J96N4zC3Bg7U5pz3IB108MH0mfnQpcAjCEuqSOTabetHuMYQ28NhEn94A5IB3DPIIPtTkXGrAGKYhVGUDwjlB1qqUCkEZtPfaiKXLi5g8kKDAYSJA03qAOraMo10kGP7UkXRVQMScuo+e/lUjQMyleepGmx/vUi21ykAmSRv6+VSNbcSoIJ6SDBB6GnYqIrqASqkgyN/KenrW4uOYUnPB56/3rwkgEuuumuo/tUQuASwkTO/9D700JhX7RlUcQvLEaWojb/CtxpQPDMcpUMGHMH+9Gu3wYY69Bme7MHUibaculLisAfEpGbePXz9KoyQUYqANCuWepnXz1FbW7R1Mz6elQi6AQqtKjQzz1P60q2t0aQIOux0/OpNFkwNGmbasq0kQJgnrFZTCxR7sdR7VsMpI35DlWsjoT71szARCjUTzqjMwXANl+ZrZLpIMKJ02Fe2WJOw+VZluH+L8KALGAF0uIze2ldC4fg3awqu6K/eFvG4GhVRMk9RXPsDaJMEgGRqW9aeuGcLGTMb1sAEAnU6mY2Hka5+Y7PpmvYdsYciybQuWjneZDGBlUaExHX5Vs/D07oI2IsghyTBJgFQI0Gp0rLGCQ4dwl1WIuJqQVAzSI1+ftUFvhibvibK+mZvwFZVhG1/J58+i5w7A2LKXmUJeU5c7BSjLCmILSG+HXUe9FeFMLdq1Cm2xUeF9FukxpmHhDnlrm2kEUF/bEsIVsv3r3GXLKQARmEwd96YrnD8RZEeG5bOhQDryyExHkpHpWkk3BJvLycbpTdaCuGYOAVOjToRqDMEHoQdKntYWB8R9NKWsHj+5uGT+7YbalkYcirQYy8zyAHKaI4S+90s9pyVXKMhEZyRmbcSrQQByka1k+OUdlKaaoLYWypLAjbzpc+0G3GFuBBBgbeorzF9p0t4xLLLFp10uExDkkQegBGU+flW3a203c3QnxEGI68venFPshN4OTcJwF1n0tuf+U/1p2wfAr+XW3A6sVA/Glrs7hbxvlXdlZALmQsZZQdY5cjRpMal67cyNJDt4eawdo8q15IvdGvFyLVoVu2WAuDEMhElQCY21E++/pQm5bca6gQJg+VFu0+EKXiAGzbklpmdYEGAAKEq12N3j36VpHRjP7nkMB57str4EXUSefvMzU5wqjZSAVGgJ5iRtO4rXDePJMFyNzOmmmoO+p/vU1y3lUMCQQddfb8qRmRPaAjUgDQgnzHuNflFWCMqnWCDqT01/M1TyMApYiN9Rucx578pqw1wkEaS0H0GUcjzigEClw+HJIF0gHcOIBEg77AUzdtCr92+ZQoXKpUEySc3T4YO9Kd3D2pAFw9DK0Z4ligcHanxQxWR/KoGvnEaU2WsNMELYZmOUgkydDHnUtwXMqnLO/LTc9Ky0AhMtBKkbHnVNrRGocR6xQUWUvppNsadGjpUV9laWkiTMEbb85rRRcI6z1g1Jft5WIKggeooY1nRHbBhiLgiYgtHtB961Yvl8VsERpp5dRpWty2pkajXrNb27K6Bbkb7gj8J6U7IaL/b0AY27mzSBb1PObaRoaX7PQPvsD6/Kmf7Q3Y8Qu6iMtsQTy7tOtLUGdU9CNOflpVmSLFpTrmXT9c6IYY/zRpEEbmqyos/eB6jrU9sFtmB9d596hs2SpFpHECQPnWV7awsgaGspWGBVRtDoPlWwuPy/CvCG6/WvMum4metamBJdZ53Pz8q0VDrJGx51p3X8w+tbFAT8Q1PQ86QE+BsgsPEB86fuDtZ7pke42rK3hTbKG01I60hcOKB/EW2jQf3p+4DasMG8N05VzRnUTqo6Hr9Kw5snZ9M0k2w/w/D2ns3RbZhGUk3IA2Ycpgaz7UPXDLnym6kDd/EVHltJPpVy3bXxKkohAzS0x6kAGB0GvpWqYC14s2IAGmXLbY5hA9I1qKUV+S+zlN1dP+9HuGwSG7aKXO8AuDNKleRy777GuhXL5OhFJ3CLdm2yst3MO8BaVKxoQumsyzDbanB7OgYQQfP1qOXtj9jL49nQC7WglLbLowc6x90I7nT1Rd/OrHZHit/EYc3b4VmB5DKxEAgyJkwRoRQXt7jCDZtL95jm/wArIyx/pLfNetHeGXhh7C52C5vFHMloIA66QKuLkoYM2k2B+1HAreOBa25S8kF1ueAwdPENpMQGHQAjoF7Tdola0wXMlm2qJYBaWZ5glwCZbwncwI86MdpcTiLxW3aSCQzKDozFQYzdBqYB5nWOShxHh1u3Ys3FXKxzW763BP7wCSGU+YnloRtWyaVLyZ03kBcFxV1cRccAklCksORIJMchGlFOE8Ha27ul05nksCoMkmeUUJ4VjDOQLbUdAo+fWnlMTcsO6Wrrqg2WcwBgHTNqN+tTObvDN4carMbE/tZjbyfumGohswBBGnKfWhqF3uJbVxqqkkgR8ImdKvdrcY7Xy5bMSoknWSCR+vShIxzAzpMECPP+01alatmcodW0hzw/Z5goYXrUxAnMJg6/CY5xVLH8OviRAIJJ8N3fccx00qPhfEryquW4wkTl3WTH3TIqTE8QM/vNCToYgH+g9KpOLdGck0ii4vxlCaRG4P5dBWj4fFIBKhR1Mef51fS/Bk7Vp2h7RC7lVTnIAHh1A5akVfWJCbBpwtspnl8w0fYiTzGgMa1LegYNFGs3nJPSFQR56H61Uw7IPjzyddIjy0P50XdgMIuVSQbrfENvAu0HTlWU6vBvC6yB3Oc5jI06DkKi7sNAJMzA061aN4TBVRoNp2I9a17xFynKSZJ+LpHUGpNKMSwsEC4NM24I6fStbllgIDgnyb161rbNvKxKtuBGbrJnbfSvGKtrqAPLr70Bk0thtiBM8x+VYzxP7uY05+dYrKDmDc522n0mtrLD+OM0gfFvt086ol4L3b8L+33x4tRb5/8A2k0petFJBDER1H5UzfaFm/b78ED4N/8A4k60vDMY0Q9fh6+VUYhC1sRnBPL8SdRU+Htk/dUiNII3gTtUWFwjsJyj256Hzqc4NgAAmx0j2qGbol207tvn/asqubDj7rH2P5VlAWLqIoOrdRtXmRY3Py/vXgYE7bnrXhcbZfrWhznpKQPi09K9IUH72npWpZYnL9TW4vAn4V+tAyzw0obmqk6E/FGwJ/pTxwjiCKDktAFhEliTyPpuKRsLiMlzRE0JGoroXZzHhjBSyoysdLY5KSN6x5do6uDTtWgpwvESjrlVZEZhMifLePQH1q3c4ciqrO7ZI+JUzAmSdwYH+9b8Ngm6GAVWQwwEztqI02nQV7w027IZlv3Rl+JQgIYM0LIJg7jTzodLexZbda/3k14eioXdCWBRAjFRIm7BgaxorD0pl4gotsSjG3zOsqfVTp8qgvWVZboS0oa0isxUwsHxAZQCAwltAetaX8GXcNecXJ1Crog/8veulQTikzjlN9mxWxlt8VibbyRK+G2QBq7KrGZIYAC2PDHw+ervg+Fi3NxjnufxtqR5AbKKum/ZGt/L3aAKqkTmcwfCvMgREdTQfi+Jvs620Tu0uaBW1uBYksf4BHLfWseSGPSLhK/3LvB7JYven49E/wAgJ19zJ+VJv2qWwqW2AzszkkbZgo5x609ICqhV0AED0HtSF22xM37av4stq4xXbcAD8DXJCfbkuzocKjRz3AcaCtJt2gZ+8m3v+dPWF7T5tV7kkbgW1YzHOZNIz4q0A5NhD0zEnXlRTBcHu2vFbNtHgaFZBBAMH38q3kk0VC06qzTtfjzcuKxCBufgAPlMAaUBGJ0PgX5H86J8f4q5IW/h7SXNPGkwQOgkwDQi3cHNRvVxWDOeZaGDCMHGdhrAJAJA0/2FXWwLX76WViC2QdD4iJ115b0O4dmJAU5AV28jrAps7L2O677EMZ7pSFPV7mi6+QLGhbMnoTuMdnCt10W5Nu2T4wcpZRMQo0nQ6+lVjwx2K5isDdoEmIMHYnb+9HrhzBoMlp/Ex8ga8sYUlspOgCztz9vKjsw6oEJZBM5Tudmjn6UVxQYYRRbJMXSDtsUXT51FhGRsyBYy5t2MmAf1FUuKXwbSroP3jEb/AMKaz7H5U2WiOx32pYfdMSq7jblWWsRcVhIAUHXwL+VVcWRnbURMAfgKrNB0n8eutKh2i9J20PM+EanrtWPeYkgKsFtgo2moUtASI122PIa/QVpdtCI22MweQJP9KEhtm27RkEEkbHQTXtu7BH7sELJHxfnUaYUk7xG8zzI/MVLiMORHjiJnfq8n/pNMgIducQHxd18onwg5WlZFtAYMDpS6oXbKwmOf9qM8cwjC88kjYwZ5qDQpQQP8T8fP9e1UQnhF+0VgaNqDzGmkdKlGVSFBfQ9OoHnXlnNlBzxy5+X5irPeP/8AVjczrrtUG/g8C9Gb9e9eVq9oyZv6+hrKZItC5z026Ct3uHXblyHOrIwaxpXgwgrQwIu8O2nxRsKzvTB2+KNhU64EdTW/7EOu9KxkaX2BY6SCIMDrXRuzeOuZ0AJg2S2ij4jbMcv4o965/wDsW+p13p77Cl0IYNJy5YIEFZ2POsuSvJrxOrD+DtXrzRcDlthACsDB3MDbzoi3Z+5bBZmHijMRrEERIjbQaj6VWscaI1QEEEtoJjwkHw7bfhUicaW6NCWPPMZHy2+lbcSjS8kcsp9nihn4cy4e07HVHIOeBDAKAPh0jeli7jJZjh5yiTr8Ajc+vkPpWy4XvB4mgHUa7zt4djpFbteFmEuAMsjVdNAdspH4VulSOfyFuFXEw03cUj97Gl1gCu2gXKIQnTl70Nw3Gg+NYMR4hkVuUkyfZjt6Ctn7Vd7dWyjKgOhLbaiNoOusAnrtWvHuCFlUooBtqAI5r09Rv865eaUb6Pyb8cXXZeBmTDE/Infzrl/aor/xF1c6LZCxIEyrtv11HzroXC8ddGa1cC97bENrvMQ2m8/reuRdrsaxx+J2+MrBAI8K5Nj5T865uPjqdG0p3GwFeuWmuKgRtWE+PlPpXRrWNsNqbBJgD/EMaAAbDyrluDu21uhiSI6jT06gU/4TieEQL3/fJKg5hlZDIkQw5+Rg1pyJmnDKO3YC7aNaN1YskeEffJB1PlS+SFiEBEaidf61Y4zeFxze/eZGYhJgHKu2n651Vt4pNiG9f9q0iqRlNpysN8NuZshWRCxuJ0HUjrTbxVDbwlqzmOZ5vOecE5U5dJO3Oqv2VYZnxlkJGQqxuggMMgJ016kL70U+0XG2mxT27ahWQKoaTBgagDbTanXkyexcXCZBmlp9RzjlA59elSYZNcxzEbxI1gQNh51Ucs0EtoADHypq+zPgFvFXbve3LhyWxlUaZC5ImdQWgdNPlURi35KbSOeW8WZLZVli2pkHUnXQ/nzr3FvKW4AADPMTv4IruR+yXh/S9/8AkP5VuPso4fly5b0EzHeHetOrF3RwLE3pdoEgsWHOJH4614bmggciD7mafftV4Bh8F3FiyXRGD3IjNLEhZLEggACPc1z5LhG+oo6i7k5xYBJgglmPrKx/WoTeYzA8v+mKlgEDTzqSY5UqH2Zo15iT4d//AOf/ABqLEOSGMDWfrn/8/pU4eeVeMNKQOWAv26b/ANZeA5ZRr/8AGv50sfsxj9ef50b4w5a65YyZH4Cqa0ybtEeHYFFk7Ty8h+VWNIEFpOmw/OosMWyg+FPb36VaS4Zk3PSAevoKlm8dELWySdG+VZVjLm8Utr+utZSCgWAK1ArUOK9BFbHMSrUkVXUitw1IZNPnTd2PuEDlv+udJoNNnYw/j/SsuX7TTj2OHD3syVRHz5WEltD4TOnnQhWsreLKt1DkBUqwOuZpJ0E6ZaM8N/ZwTAuC5D/FGX4TO3KkbtVxlDHcxbYAgspJDSV/iJ6HaN6y41LwdXI4fqHC/wAZNjDPeXSWCwWVZJIGbUyAAZkaaUAPEA7kFkcT4ilwPKzBhlOh18q5xca5c1OZup1imn7NeGi7iL2clVWwzCOZDLG++k1126ps4XV2hn4rwsolq8skOinMOZIBIOwzaH10O4NNPZfjZuKEb48sKTzHTzI684pQ7E9qhiWucPxIDI5YWTtIUkhNNmA1Vt9OtWcfwy5g72aSdJnXxBdiI2aeQ2J6EVhSl/zlvwaXXyidBVSzWktBVuG67OxGrCCdTvHL2FcS7Ro64q+bq5WNxyQeUsT/AFFdtwN51Nq4CryBDCYM7g9CNj+oXftP4EmMww4hhRmIUi4BuVUwZ/mQgg+/Snx28PaFKtrRw821/j+lWbClzlW5GZYI1AhRJn2E1WFgfxrVzCHuu82LNbKrr8Obcxz0rRgthbtCtrJhwt3MBbAMKQASqnL5x5eVChh7R5t6x9Yq/wBpMP4bS2yotKm+o8R+L4gCTtyoZhsMbjoiGXYqigDckwPqamKwXyP5HbfsdwNvDYK7jLmiuYBYahEJk+7E/wCkVX7S9lFbFLbhu5xHitXEXNlkTl06b+a+lWftHxAwPD8PgbREwqmeaoBLH1bWq32X9u4YYTEsACYsueR/+mfL+E+3SrvwYhMfZ3hbVpLD4kC9dIVWcLJy+IpbWRyAnUmJ2mswPZIYW4tm1igLl1jnYAZ4ClgMuaANDy5078bwoa2bgRDetK7WWZM/duVIDADxeoGprmb47EjGLcBui+bTxFoMXcA5FYNbQqjRvlQgcxuWIZsX2adBLY+/qY0Rd/wFTYHsuzrmGMvEbaoo/pVlGcZhBB1LLHh2EkE7ncyPLXemHBH92n+UT6xr9aAOd9tew9l1Rr+KYFTpOUMwP3VBMbwdutBeLfZ7wvCkLfx9xXOySmc+ihSaN/apjjcAtYZ//UWWQmBOQsGI98oJ8tK4zh+y+Iv95ebNe1lnVs7En7xnxGgApewCd4yqzEZjBI1yz4ZjQsQV203qMcMkkZ9AY21oVbvXsPMHMvPmRHqCRRTDcTssCwDsxBLBniCMsaKIgyf9NQ00WqeCVeELJlzA5+hI/pUNvAoVLFifDIUbz00mtl4kOVu2DMGQWOrMPvE6wBRzD4K9+y28S16EdoCIADOhM7CJVuvxVK7MppLYN4nwhjcZgGjQAxE6CT6TVBVtIPGy5umYEg68hNZ2ovXL1xjBCkjSdNEQf9s+9B7eBJjUDX86qvZKpJF+zbaFACuSAYJ0UESBqRUjOVOndL0Ig/nW2JwBQqiq1xmH3Z0EAa6HSr3D+zGJuCRZFsbg3TEj036cqg1TpEVm6pEtcafIaV5RlOyt2Nb+HB6Z9vpWUdgwc1Ij/VWKfP71X031rTKDoRW5zlYXDprz/KtjebXXnH41KuHBjlzqQYdTp186QyEXW18vzFN3ZbEZAhIHi1mSIEkefSlc4bUwTrpRy8/c2lGpaAoHPny661E1eC4tLJb4/wAZk5Lc66Ac2P5eVWey3Y/v79sYiTmJLKDoihWYk9Tp9aIdl+zF1Ct+4kuTJ1HgG8RTfwy81rDYm88Akd1b8IBlgM3KdBH1qOyTpFqLa7SKOFs4b9oyWrACi5FsgnQAaaHfadetRrgU7vEKgi8jMgKwJVg7mRz8ERUuBxg723KW055gCI0Pi3qDhH+PibhnIYylj8UiCD5QFmpjLciuWNVE5GC2GxAZT4rbB1PpqPwr6Gx2E/arKyAJUOjDXKWAIPpBgjmJFcF7T2/3wiJKfhNdx4Vi3XC2Bp/hW9Z5ZB+v1oc3hmfH5RY7M32yLh2ElCFdRJdTsjrJA7rKujbnUHUVX7G8MxeBxOJtX8pwLZrneswChieQ5Egww20B9ee8R7Z314gt3D/+0ciqNrgJ8QMbhiPaAa64z2OM8PORiA24nxW7i65WHOD7Ea862i7WdkSxo5j9oP2W3EdsRgR3lh/EUXVknXwgfEnptSFdwTFWYA50bbLyA8UnkRpv5068N7ScR4NdbDuBdtIf8NzpH8SNuoPuPKm7CfaVw7FELiMGyu3h8SI4JOkZgZjlqKbHHBy3i7HEdyyiSyxHRp1X1muj/ZZ9nVy3cTF4pcmTW1bPxTHxsOQHIbzrV3H9uuH8PgWOHsrN8JW2lsH/AJpn6UxJ2rc8JOOvILTOjFFBnQkhNepEGlFJLA5zbeTnv2lcXXEXy0KEtFkziSW235CDNc/Cm6SzEqg6aGOUefnXt6+10rb+IFi7HrPX5Gmns7gkhsTdXNasmEQ/+7dOoH+Ubn2pr2Q/R1bsJxy7cwyW8UALxU90rN47qAaMwOxP1Amkrj/FryYlbxs27dxcytbYZlWJXykFTM86Vb/EnfEd8WfvpDZsxlSApEDZQCYGmwj1ZuI8RbGm3dI8bQjRsxACmB5wCPOknYNUDcL9p2IVouYTCNbBIKhChyzrBk/hXTeEcf7+3+2WLiLg0sv3lgpDrdXxRO2x95865XxnsujW/wBpskju9MTbbdCDGYfynYjcGnD7O8IpwGKtnxIXB5ifBP8A2inY8CHwjibXVxd1iSzYlXM+efShOGN63lNpmR8qgEGDOefwmruAw0Ya+qfExtdN5YVFatMlzKVzQCpPpuZOkDXWpHfgYbl23iTkxAC3Tol9Bqegdfvae9KXHeAPZfYBtwV+Fx1U0fW+v/tleYzEgH4RoBEhdd9z5DSrWDxCXV/ZrrE5yTbeP8NgN+uUnlTixNCxwS9buZswGcRKmddTqB/zGmTiPHVt4JbLhiwuh1CjQLl2nl4iaUuNYB7NwsBluWzDDrH4iNfSi4vi+iMNVdYZehBQEGh4doSd4YPxLZ3LRAIB9NBW2EtjMB51d7X4QWsXeVAq2w2VANgFAEAev9aH4Rybi92rO38IEz8qWx6Oi27xt4EXF0bNEgee1LuJ4jdfd215Uy4bht1sGlsqFYvmIJ2Ek+5rbDdlUmbjFv5RoPnv+FZ0XeBPKdY+dZXR0wFpRAtpA/lFZRQuxwcNXkgxUS3hWTXQZE6xpr1qS2YAqqGqVCTA8/xpDCnCsOCS7fCmvrRfs5hO+uNiHBKqG7tfQHxfOhuOGVUsDSdXPQbsaa+yCqyNpowganQRGXfaKy5HSLgrY9YS8WfLM5re5E8wOe29WMViABlEHKMq85bKMxjmZ08taHPeKEd0QLrqFtnX4iddTptAA6kTQXihfh4y3f3zvqecTI3jb1is1F1gpyVlvtFxVw1u1alAFL3G0zZSCgU75c5JO8wpGlWsNhAtrwgyBqZ0OnLeKD8C4XKxfZe8eL11QdYM9zbUDUgIJ05u29GuJALaZ7ki2iliOXhUnxeemg29abWor+Qvcjm2G7Of8Rxd9FuC2LVseLLmGYtoIkaEZvkKde0mLexg2a2wkKFWFjLJCzG21VvszwRXDPiH0fEPnEjXKJC/9x96pfaNiRbsJanxXHkj+Vdd/wDNlqZPtOvBSVRB/wBmnDS1x7hAMDKuo5xmPy0+dS9nuPXsDxO+bakoXbvbU/EM3L+cFtD5xsaM9lrJsWrMqdbbFo6k5tfYrSfgsQLuMxF0SQS7CfMiqUnbYmtI7L2y4Jh+JYQYm0y5kUvbuRyA8SNz5EEciK5nguzeGa53l1FfwyLfelA+wnIoDTzGoBP0Mdh+3DYa4tm4F/ZyWmF1Us3xk/eHI+XpXQO1vBsO9rvlRBcOUC6oE5WPUbjWa2TTyZu1g4hjOHC5ju572ELAJnYtlU77feifWBqaf/tvuMmGw2GtCLU7jpbUQsTOgg0OHZJbDLizdDBwVVIMqyyrGekD/qpX7RNev3LlwsCoELJJPhGm077e9UousEt5APDlgO0azlHtTT2vJsLYwimBaty8LINxhmcnXqYqvwLgdzvsPbFu4y97bztkaNXBadNhqJ8qaLHYt8ZjLj31vW0LMQwRgW1gCSCBpzjYUNBYnm4QxQBWGgg9BGwPn7UcwHFe6S2SCzi8YUkA+EgqNo1iBt708nsJgtZw2MuGdfFlmPOUkVP/AMBsWVJThZgEaveTnz+NqlKht2D+M4ZcVbbG4NYecuKsc5EeLTdgAD/MI6UQ7L4O2uFvdw2lxzCtqUbu2BU9RtEcjRPs1wq7buu37PYw6MNRbfMzdJhQOZ/RqfjS21wmIbDZQyZnOUffTVpA5wNjvNULycW4MwCXBOs2pB2EE6ADc/2rd7ss8SFGaNRyj36fKtsDb3zLp4SgXXMJmRvEmAedXbWHdTmOGKICTLlzr8XIydth/es2WhdxeFObRSzFiFYAzPp11HKrpVcPlNyLj6wiGVGaJzNzb+Ue55UXw3E3Pht4T4tC+VUJB3zMwMD0k+tXrXBFae8uOs8rV3qNoyxp15+VJv2MB8dTv7Fu/BDT3VyREkao0fNZ9KWezdt/2pcOpCi4wInpuQPOAflXQMRwWzZw19LTXGLLnm48yyQRGgA2NIF9MjrfQqGs3Vb4hsW/2HvWidohoe7/AGR73EXbuJYFC7MqpImTux5T0HzpkwmHtWly2kVB0VY/3NK/EeJ4sDPZuWrswci2ySJ5Egnbzig2J7V45ID2As7TbbX61kuzKwdFNyvTc9K5zw/ifEbjDLa0nUlCoHuTTsqOB8Rn2P8ASk8bDZfzGvKozc/iX5H86yl2Q6OInDg7GozYPIg1c7gczW6266zEH90w5fKiPAbJa6Cw0UZtfLave79Ku2Tks3G57UnVDRVxGIku5++2UT/Cup+sfKmfsnfPwqw10iKE8N4H3qWydBl3156mm7s/2SCao55iSB9Oce9ZTSaLi6Yc/Zkum2SxBtyVIOgMjrpE+Qpe7Q4jF3rndlXu28+YQILQNBOw0k7jeehpmfgxtwFOcnltpr5/rSq5W6jHKCOugPIfmKyyi8Mm7K8Pe2Xe7lN1ok81BA8MjoeQ0FU/tJvXHazwxCp74rduMhllQZswIjaNtdY86Jf8cXC2WxV8oVQeBdi7dB6GgXZWybj3MZiobFYg51B17tBGVQORH5VWYrs9sW8Ia8KiqMiCFVFVV6CIA8tq5l28xBu4tbc/CqJ/qM/9wroVzFGTqfXefnXKeIo2IuYu4pGS2ZM6mAwQQdxMTUQWbKkx67RX2WyCqiWzWyP5WgsfXKPpSv2MwXeLiGkqfCNB1zGPoKX7/GLjoiMxKrMddRG/PQke9NnYRcuHuMzEBn0AAJMADX3/AK1XXrEV2wVh5kHMInb32rpGAxz/ALK9kt4YBQRMQwMDmK5mzr3hgyAx02O810jhlvMiRpK++1K6yOrIm7StZaxaFlbrK7QCd85EAaaa86Odo+2jYLKHw9i3cOvxSuQzGoAYtmG0RGs0P4ZwYWri3rxa53KSJ+J2ZoRT785O1c1+0PjNzEYk96ZZQVAAgKAZgfUk1veMGVDm32rYt7iLaWxkdlXNlYfEwU/EeU1rxH7TsTZa7ausC8wMoAyQd9jMjrXN8BdlcoOoEjykz/8AtHzph7VWwzpiltd531sNq0KrjRgVEFjmB0migDCducdeWbdx5B3JUAebaAAetDuIduMTBW5dW6ZXQQUgGSraDNrGoj3pSfF37hg5gFnwAZUXyygBR8qbOyXBLVy13r+NlYhkzaQNRqOevpyPUGgA2L4vjHKumIutB8Pduwy66KAIPlFdatcctPg0xFybl0p3d1e8yrmmMzrykEEkDWAKVhwG0+c4azcVtVMEC0DodST4gNJyz5VQ4hwhluDNirTPBzKoLM5AnRQc2sEamaXZDosdk7rSSwLrMLoIBjXXSBMUzYq41+3cWyUV/hltck8xEzptSjf43dRcpazbRRADWvEBP8AZ2BMDeKHrxK4zxbF66/8AIFtrr5WwWI9WFT1bY7R0ntJxfDph+7zW0IVRl0zsRA0BIMD11pYwmJvKWci81oLKgWwoEDcuzCR6AmqGC4PjiwKi1hg2sxLa9T4jPuKu4jsxcKM17EXbmh0khdOsnb2of5EvwV+G8fOK75WnIli42UqInKQDOYmdTypK4ldgMuUMGgeYgKZHnpTHwBO7weIulQpuEWV311ltz0n5UOwnA+/Q3WuLbWSFkEl23yqo1PKrpIm2ysO3WMTQd3lGgGTkOvnUyfaFiTuLf+n+9WrHYtsoe64srzzCT5BQCZJ6GD5USsfZ/beSWuqvItlznzgCFHrJ9KT6jtlDDdvr0+O2hHOJH1k028N4v+0W1e0p13nZTzEjc+n0pD7R9jmw4zpcZ7YMHMsEdPIii/Y3tA+ZMO4SDojBYIMaAgQPek4Jq0HZrY5LhbhGtxp8gI/A/jWVMbN7k6x/kP8A5VlZ49DtnJMPgXb4VNF8H2ZuPvpTzYwSLyFWwANq1c2LqLOB7JKura+tBe32EFpAFEAqD9TXRQaVvtBwBuYfOBqu/of7/jSTyN6LnZFFbCWjHKPM+Q6CmKyvp/trp9a5t2B7Qqi905iNvTyHXb5CnkcXtZGOcajXyHT5xSYy+tyWY8tvQCqvEOKJZRmdojxGT5RH66Ur8Y7ZWbQIVpPQGT+VLeGxgxdwPiyzWwZTDWhLPGxciAq+pn03JFeWJjLwbCvxK8MVeXLhbR/c2iI71h98j+ER7/OnG7hrU/4YB5wdvOJoMuPxLKMlq1hrY0Bc5iBy8Kwq+5ofiL2GOl7FPeb+FT4T/wAlvT5zQ7YLBtxniSLc7rCs167zUfCuvN9Ij3NDOE9m7lpGUkXO8YM4X4dNQsnfejFhmjLh8GQnW5ltg+casflU78PxLCHvJZHSyCW1/mYiD5gUUOznHaPhQsuzGFzRkt85JEmOkTTLgAqYS2pzBguY9ZaSQfnR6xhMNh/EJa5v3rQzz6kQPahPGcelwEKpZj97nQ8iE9c2eNj5+ddZ4JdGS3B1AE/1pA4bwu+jZ8gcdPvUd4bda3LOrczA29PWKmatFRY7cUuBO4DEeK5LH+W2p1+bz7VyXtdg8+IMGTmc6a+GCR+H4V0DtFiWN1BD+C2kgLIlvEwk6T4ojyodj7KEFrNvNeb7zSAu+/OPJR+FWsYJfsVOFdmWAztltqV1a4YOpOnQbDfrRjspjh/gMQTmLWjyzfeSejjUedVeMcLxOLu93bebCgEuYCZucAeJiOQP0qbHdlhYsoLbs97crHicfxIokqFPM/OqT9ia9AXtjiFfEsSpVRoqA+I/zHkk9NTzjWhuHxVxSAhyEkGF+kz8Z9fkKbsGbONKd+IvrpM5ReA5TyueXOi3E7+EwNrvEsp3swoI8ebXcmWAGpJ/Om3SFsUON4nHFf3xuLbOymFBn+URJqHh6Xnt5bC3CokMVjc7mQAQI5E1Y4Rh7nEMTN1jsS0clB+FRynb510fB4VLYCIoVQNAB0j85qW6GsnN8HwG8o8eFvMTrOdQsdIg/jRXD3MSiqEw18SIgXiBp5D0p4UEiB6VXFmFEs0dBy/rvUudjoScTxhknNbcHmP2i4SD5w2lC0xV/F3BaRmGY/BncqfMyTXQMbw7vhkGdSTowJLEjkRzHUHShWIWzw9XyQcQ+juNk/lUSYb023qo1uhOwb2nuhRawlo5hbGWd8znRj7fD86ZeB8It2EXKYuAeJtDrzidlnkKFdkOEEt+0XhBI/dqeQP3vlt86bmY8yY6zt+utTJ+BpFGxgPF3jXM9zkYEL5KvL1mTVqeZb3gfnQvifayxY0a53jD7qQSPXkKXLvEcbxGVtr3Vk7tsCPN929FFJRbG2ka9t+PC6Vw9ohxILMo3adEFQdhuCO2I7x1KraJ1P8AGNMvtTb2c7M2MMM0i5c/jPLyUcvxovkC7CNzA2k6k1XZJUiWm9m49aytZ8qysygWG9alSRUYNbzVgS2bQE5QBO8Vu6ggg6gjUcjUObqRW6maBCVxr7Pldy+HuBJ1KOCQPQjUD2NAsf2JxwyhT3oMyVf4dt8xG/l0rqor03RFVYqOW4H7O8QdXCj/ADMP6TTbw3sxdtrl/aMi8xaQA/6tzTHcugbmqmI4qiinbYUQ2uzFje5nukc7jk/QQPpV62bNoQiqg6KAPwFLmM7RclBPpVALfvdQKKYYGLHcdQDQig7cVu3DCAwetWMD2fjV9fWjVnCoum1LCAB2eC3bmrnTpNFcLwEKNqIB9PDoPOpF8zPvUtjo1s2AB/WprOBV7i5lAkiW5xznqIn5mo+9HShXH+NthygRSxuSpgEwGGUxGswTHpSWxhDF4fvpYlhmJYgE/eM5SPTSoMThrCgd4I8gTLeUDU+mta27125902V5TBc+2qr9as2sMqagSx3Y6k+pP4UWBWS5cIKW7a2U/iPxRImEMgEiYZjod1NXeHBLWePDJEOTLPtqxOsgz5REdK9df0KjK0AB+PdlhfY3LJUXDuPuv5kcj5igb8Re2O4x1nOuwz/EB/Lc2Yes+opxZP0K8u2s65Whl/hYSPkaak0Jqxc4Ng8Ml3vcPf7uRlNu6IEdAw00gc6bbVliBlCt5q6ke0GlnE9lrZ1QtbP8u3yPKqR7L3QdL6x5pr+NU2mLKHkYO5qTlUdWdR/XQVDffD2lJuYhW30tDMfTN8I96T//APN35j9otgdcpH6+deXOxd1vjxBI/lWflLUviGSxxvtsiqUw65BsTMsfV+Q8l/1Us4LieGB73EFrjD4bSLCr6kwD1ge80yWOwOH3drr+pA+gE0UwvZrC24y2Unq3iP8A1TT7IKYuHtliL3hw+GJPU5m99IA+de/8E4hiR/6i93aH7sj5ZUgH3NO6KBoIHkKwTU9q0h0wFwvsfhrMEr3rdXggHyUafOaPxyrw15POk22NJI3BrD51qGrJpAe6dPpXle5q8oEDblyBOwHOvUuzr9aysqgNg1YGI1IisrKYETY9R1objePhetZWVUUJgW5xS5c+HbzqbD8LZzLNPvWVlU8EhvB8JVav2iq/CJ5VlZUMpE4LEbwPKsUAfnXtZUsoxnrQXIr2spAYLpNYX3/pXtZQBKgnT61tm2GtZWUAesfKtSRyFZWUAaketaqQayspAbE1oFmsrKAMyzpFa5I1G9e1lAGLiH5mfr+NbNencfL+81lZQBst5T1XqCJ/A1OlskSP9q8rKAI1fUjpWxPlvWVlAGI4NekVlZQBqU9KysrKQ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assets.inhabitat.com/wp-content/blogs.dir/1/files/2012/05/SoBi-bicycle-basket-537x35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8400" y="1600199"/>
            <a:ext cx="2522590" cy="168172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5698" y="3271790"/>
            <a:ext cx="2507096" cy="1772824"/>
          </a:xfrm>
          <a:prstGeom prst="rect">
            <a:avLst/>
          </a:prstGeom>
        </p:spPr>
      </p:pic>
      <p:sp>
        <p:nvSpPr>
          <p:cNvPr id="9" name="Title 1"/>
          <p:cNvSpPr txBox="1">
            <a:spLocks/>
          </p:cNvSpPr>
          <p:nvPr/>
        </p:nvSpPr>
        <p:spPr>
          <a:xfrm>
            <a:off x="762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Andrew </a:t>
            </a:r>
            <a:r>
              <a:rPr kumimoji="0" lang="en-US" sz="2400" b="0" i="0" u="none" strike="noStrike" kern="1200" cap="none" spc="0" normalizeH="0" baseline="0" noProof="0" dirty="0" err="1" smtClean="0">
                <a:ln>
                  <a:noFill/>
                </a:ln>
                <a:solidFill>
                  <a:schemeClr val="tx2"/>
                </a:solidFill>
                <a:effectLst/>
                <a:uLnTx/>
                <a:uFillTx/>
                <a:latin typeface="+mj-lt"/>
                <a:ea typeface="+mj-ea"/>
                <a:cs typeface="+mj-cs"/>
              </a:rPr>
              <a:t>Zalewski</a:t>
            </a:r>
            <a:r>
              <a:rPr kumimoji="0" lang="en-US" sz="2400" b="0" i="0" u="none" strike="noStrike" kern="1200" cap="none" spc="0" normalizeH="0" baseline="0" noProof="0" dirty="0" smtClean="0">
                <a:ln>
                  <a:noFill/>
                </a:ln>
                <a:solidFill>
                  <a:schemeClr val="tx2"/>
                </a:solidFill>
                <a:effectLst/>
                <a:uLnTx/>
                <a:uFillTx/>
                <a:latin typeface="+mj-lt"/>
                <a:ea typeface="+mj-ea"/>
                <a:cs typeface="+mj-cs"/>
              </a:rPr>
              <a:t>,</a:t>
            </a:r>
            <a:r>
              <a:rPr kumimoji="0" lang="en-US" sz="2400" b="0" i="0" u="none" strike="noStrike" kern="1200" cap="none" spc="0" normalizeH="0" noProof="0" dirty="0" smtClean="0">
                <a:ln>
                  <a:noFill/>
                </a:ln>
                <a:solidFill>
                  <a:schemeClr val="tx2"/>
                </a:solidFill>
                <a:effectLst/>
                <a:uLnTx/>
                <a:uFillTx/>
                <a:latin typeface="+mj-lt"/>
                <a:ea typeface="+mj-ea"/>
                <a:cs typeface="+mj-cs"/>
              </a:rPr>
              <a:t> Foursquare ITP</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7061492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Urban Multimodal Trip Generation</a:t>
            </a:r>
            <a:endParaRPr lang="en-US" dirty="0"/>
          </a:p>
        </p:txBody>
      </p:sp>
      <p:sp>
        <p:nvSpPr>
          <p:cNvPr id="6" name="Content Placeholder 5"/>
          <p:cNvSpPr>
            <a:spLocks noGrp="1"/>
          </p:cNvSpPr>
          <p:nvPr>
            <p:ph sz="quarter" idx="1"/>
          </p:nvPr>
        </p:nvSpPr>
        <p:spPr/>
        <p:txBody>
          <a:bodyPr>
            <a:normAutofit lnSpcReduction="10000"/>
          </a:bodyPr>
          <a:lstStyle/>
          <a:p>
            <a:r>
              <a:rPr lang="en-US" dirty="0" smtClean="0"/>
              <a:t>DDOT and NACTO project to build a database of multimodal trip generation rates with contextual variables</a:t>
            </a:r>
          </a:p>
          <a:p>
            <a:r>
              <a:rPr lang="en-US" dirty="0" smtClean="0"/>
              <a:t>Seeking support for building the database</a:t>
            </a:r>
          </a:p>
          <a:p>
            <a:pPr lvl="1"/>
            <a:r>
              <a:rPr lang="en-US" dirty="0" smtClean="0"/>
              <a:t>Funding – federal or pooled fund</a:t>
            </a:r>
          </a:p>
          <a:p>
            <a:pPr lvl="1"/>
            <a:r>
              <a:rPr lang="en-US" dirty="0" smtClean="0"/>
              <a:t>Partners – review, collect data, contribute funds</a:t>
            </a:r>
          </a:p>
          <a:p>
            <a:r>
              <a:rPr lang="en-US" dirty="0" smtClean="0"/>
              <a:t>Review underway of the proposed data collection methodology – please let </a:t>
            </a:r>
            <a:r>
              <a:rPr lang="en-US" dirty="0" smtClean="0">
                <a:hlinkClick r:id="rId3"/>
              </a:rPr>
              <a:t>Stephanie.Dock@dc.gov</a:t>
            </a:r>
            <a:r>
              <a:rPr lang="en-US" dirty="0" smtClean="0"/>
              <a:t> know if you want to participate. More reviewers welcome!</a:t>
            </a:r>
          </a:p>
          <a:p>
            <a:endParaRPr lang="en-US" dirty="0"/>
          </a:p>
        </p:txBody>
      </p:sp>
      <p:sp>
        <p:nvSpPr>
          <p:cNvPr id="4" name="Title 1"/>
          <p:cNvSpPr txBox="1">
            <a:spLocks/>
          </p:cNvSpPr>
          <p:nvPr/>
        </p:nvSpPr>
        <p:spPr>
          <a:xfrm>
            <a:off x="76200" y="-228600"/>
            <a:ext cx="8153400" cy="9906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2"/>
                </a:solidFill>
                <a:effectLst/>
                <a:uLnTx/>
                <a:uFillTx/>
                <a:latin typeface="+mj-lt"/>
                <a:ea typeface="+mj-ea"/>
                <a:cs typeface="+mj-cs"/>
              </a:rPr>
              <a:t>Stephanie Dock,</a:t>
            </a:r>
            <a:r>
              <a:rPr kumimoji="0" lang="en-US" sz="2400" b="0" i="0" u="none" strike="noStrike" kern="1200" cap="none" spc="0" normalizeH="0" noProof="0" dirty="0" smtClean="0">
                <a:ln>
                  <a:noFill/>
                </a:ln>
                <a:solidFill>
                  <a:schemeClr val="tx2"/>
                </a:solidFill>
                <a:effectLst/>
                <a:uLnTx/>
                <a:uFillTx/>
                <a:latin typeface="+mj-lt"/>
                <a:ea typeface="+mj-ea"/>
                <a:cs typeface="+mj-cs"/>
              </a:rPr>
              <a:t> District Department of Transportation</a:t>
            </a: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847678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
        <p:nvSpPr>
          <p:cNvPr id="4" name="Rectangle 3"/>
          <p:cNvSpPr/>
          <p:nvPr/>
        </p:nvSpPr>
        <p:spPr>
          <a:xfrm>
            <a:off x="381000" y="1550772"/>
            <a:ext cx="8458200" cy="40386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&amp; Introductions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Executive Committee</a:t>
            </a:r>
          </a:p>
          <a:p>
            <a:pPr lvl="1"/>
            <a:r>
              <a:rPr lang="en-US" dirty="0" smtClean="0"/>
              <a:t>Chair: </a:t>
            </a:r>
            <a:r>
              <a:rPr lang="en-US" dirty="0" err="1" smtClean="0"/>
              <a:t>Rina</a:t>
            </a:r>
            <a:r>
              <a:rPr lang="en-US" dirty="0" smtClean="0"/>
              <a:t> Cutler</a:t>
            </a:r>
          </a:p>
          <a:p>
            <a:pPr lvl="1"/>
            <a:r>
              <a:rPr lang="en-US" dirty="0" smtClean="0"/>
              <a:t>TRB Liaison: Monica Starnes</a:t>
            </a:r>
          </a:p>
          <a:p>
            <a:pPr lvl="1"/>
            <a:r>
              <a:rPr lang="en-US" dirty="0" smtClean="0"/>
              <a:t>Committee Coordinator: </a:t>
            </a:r>
            <a:r>
              <a:rPr lang="en-US" dirty="0" err="1" smtClean="0"/>
              <a:t>Ema</a:t>
            </a:r>
            <a:r>
              <a:rPr lang="en-US" dirty="0" smtClean="0"/>
              <a:t> Yamamoto</a:t>
            </a:r>
          </a:p>
          <a:p>
            <a:pPr lvl="1"/>
            <a:r>
              <a:rPr lang="en-US" dirty="0" smtClean="0"/>
              <a:t>Communications Coordinator: Stephanie Dock</a:t>
            </a:r>
          </a:p>
          <a:p>
            <a:pPr lvl="1"/>
            <a:r>
              <a:rPr lang="en-US" dirty="0" smtClean="0"/>
              <a:t>Research Coordinator: Wes Marshall</a:t>
            </a:r>
          </a:p>
          <a:p>
            <a:pPr lvl="1"/>
            <a:r>
              <a:rPr lang="en-US" dirty="0" smtClean="0"/>
              <a:t>Paper Review Coordinators: Eric </a:t>
            </a:r>
            <a:r>
              <a:rPr lang="en-US" dirty="0" err="1" smtClean="0"/>
              <a:t>Sundquist</a:t>
            </a:r>
            <a:r>
              <a:rPr lang="en-US" dirty="0" smtClean="0"/>
              <a:t>, Christine </a:t>
            </a:r>
            <a:r>
              <a:rPr lang="en-US" dirty="0" err="1" smtClean="0"/>
              <a:t>Yager</a:t>
            </a:r>
            <a:endParaRPr lang="en-US" dirty="0" smtClean="0"/>
          </a:p>
          <a:p>
            <a:pPr lvl="1"/>
            <a:r>
              <a:rPr lang="en-US" dirty="0" smtClean="0"/>
              <a:t>Annual Meeting Organizers: Fred Dock, Aimee Jefferson, Jamie Parks</a:t>
            </a:r>
          </a:p>
          <a:p>
            <a:pPr lvl="1"/>
            <a:r>
              <a:rPr lang="en-US" dirty="0" smtClean="0"/>
              <a:t>Strategic Plan/Vision Coordinators: Steve Buckley, Andrea </a:t>
            </a:r>
            <a:r>
              <a:rPr lang="en-US" dirty="0" err="1" smtClean="0"/>
              <a:t>d’Amato</a:t>
            </a:r>
            <a:r>
              <a:rPr lang="en-US" dirty="0" smtClean="0"/>
              <a:t>, Julia Salinas, Karina Ricks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sz="3200" b="1" dirty="0" smtClean="0"/>
              <a:t>Welcome and Introductions – 10min</a:t>
            </a:r>
          </a:p>
          <a:p>
            <a:pPr lvl="0"/>
            <a:r>
              <a:rPr lang="en-US" sz="3200" b="1" dirty="0" smtClean="0"/>
              <a:t>Sub Committee Reports – 20min </a:t>
            </a:r>
          </a:p>
          <a:p>
            <a:pPr lvl="1"/>
            <a:r>
              <a:rPr lang="en-US" sz="2800" b="1" dirty="0" smtClean="0"/>
              <a:t>Review of Minutes and Survey Results from Annual Meeting Committee Meeting (</a:t>
            </a:r>
            <a:r>
              <a:rPr lang="en-US" sz="2800" b="1" dirty="0" err="1" smtClean="0"/>
              <a:t>Ema</a:t>
            </a:r>
            <a:r>
              <a:rPr lang="en-US" sz="2800" b="1" dirty="0" smtClean="0"/>
              <a:t> Yamamoto)</a:t>
            </a:r>
          </a:p>
          <a:p>
            <a:pPr lvl="1"/>
            <a:r>
              <a:rPr lang="en-US" sz="2800" b="1" dirty="0" smtClean="0"/>
              <a:t>Research (Wes Marshall)</a:t>
            </a:r>
          </a:p>
          <a:p>
            <a:pPr lvl="1"/>
            <a:r>
              <a:rPr lang="en-US" sz="2800" b="1" dirty="0" smtClean="0"/>
              <a:t>Annual Meeting Organizing Group (Aimee )</a:t>
            </a:r>
          </a:p>
          <a:p>
            <a:pPr lvl="1"/>
            <a:r>
              <a:rPr lang="en-US" sz="2800" b="1" dirty="0" smtClean="0"/>
              <a:t>Communication (Stephanie Dock) </a:t>
            </a:r>
          </a:p>
          <a:p>
            <a:pPr lvl="1"/>
            <a:r>
              <a:rPr lang="en-US" sz="2800" b="1" dirty="0" smtClean="0"/>
              <a:t>Paper Review (Eric </a:t>
            </a:r>
            <a:r>
              <a:rPr lang="en-US" sz="2800" b="1" dirty="0" err="1" smtClean="0"/>
              <a:t>Sundquist</a:t>
            </a:r>
            <a:r>
              <a:rPr lang="en-US" sz="2800" b="1" dirty="0" smtClean="0"/>
              <a:t>, Christine </a:t>
            </a:r>
            <a:r>
              <a:rPr lang="en-US" sz="2800" b="1" dirty="0" err="1" smtClean="0"/>
              <a:t>Yager</a:t>
            </a:r>
            <a:r>
              <a:rPr lang="en-US" sz="2800" b="1" dirty="0" smtClean="0"/>
              <a:t>)</a:t>
            </a:r>
          </a:p>
          <a:p>
            <a:pPr lvl="0"/>
            <a:r>
              <a:rPr lang="en-US" sz="3200" b="1" dirty="0" smtClean="0"/>
              <a:t>TRB Liaison Report (Monica Starnes) – 5min</a:t>
            </a:r>
          </a:p>
          <a:p>
            <a:pPr lvl="0"/>
            <a:r>
              <a:rPr lang="en-US" sz="3200" b="1" dirty="0" smtClean="0"/>
              <a:t>NACTO Update (Linda Bailey) – 5min</a:t>
            </a:r>
          </a:p>
          <a:p>
            <a:pPr lvl="0"/>
            <a:r>
              <a:rPr lang="en-US" sz="3200" b="1" dirty="0" smtClean="0"/>
              <a:t>Strategic Plan Discussion (Steve Buckley) – 60min </a:t>
            </a:r>
          </a:p>
          <a:p>
            <a:pPr lvl="0"/>
            <a:r>
              <a:rPr lang="en-US" sz="3200" b="1" dirty="0" smtClean="0"/>
              <a:t>Member and Friend Presentations – 10min </a:t>
            </a:r>
          </a:p>
          <a:p>
            <a:pPr lvl="0"/>
            <a:r>
              <a:rPr lang="en-US" sz="3200" b="1" dirty="0" smtClean="0"/>
              <a:t>Open Floor for Announcements – 10min </a:t>
            </a:r>
          </a:p>
        </p:txBody>
      </p:sp>
      <p:sp>
        <p:nvSpPr>
          <p:cNvPr id="4" name="Rectangle 3"/>
          <p:cNvSpPr/>
          <p:nvPr/>
        </p:nvSpPr>
        <p:spPr>
          <a:xfrm>
            <a:off x="381000" y="1600200"/>
            <a:ext cx="8458200" cy="381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Review of Minutes &amp; Survey Results from Annual Meeting</a:t>
            </a:r>
            <a:endParaRPr lang="en-US" dirty="0"/>
          </a:p>
        </p:txBody>
      </p:sp>
      <p:sp>
        <p:nvSpPr>
          <p:cNvPr id="3" name="Content Placeholder 2"/>
          <p:cNvSpPr>
            <a:spLocks noGrp="1"/>
          </p:cNvSpPr>
          <p:nvPr>
            <p:ph sz="quarter" idx="1"/>
          </p:nvPr>
        </p:nvSpPr>
        <p:spPr/>
        <p:txBody>
          <a:bodyPr>
            <a:normAutofit/>
          </a:bodyPr>
          <a:lstStyle/>
          <a:p>
            <a:pPr lvl="0"/>
            <a:r>
              <a:rPr lang="en-US" sz="3200" dirty="0" smtClean="0"/>
              <a:t>Annual Meeting</a:t>
            </a:r>
          </a:p>
          <a:p>
            <a:pPr lvl="1"/>
            <a:r>
              <a:rPr lang="en-US" dirty="0" smtClean="0"/>
              <a:t>We sponsored 5 sessions</a:t>
            </a:r>
          </a:p>
          <a:p>
            <a:pPr lvl="1"/>
            <a:r>
              <a:rPr lang="en-US" dirty="0" smtClean="0"/>
              <a:t>James </a:t>
            </a:r>
            <a:r>
              <a:rPr lang="en-US" dirty="0" err="1" smtClean="0"/>
              <a:t>Corless</a:t>
            </a:r>
            <a:r>
              <a:rPr lang="en-US" dirty="0" smtClean="0"/>
              <a:t>, Director of Transportation for America, spoke at the Committee Meeting</a:t>
            </a:r>
          </a:p>
          <a:p>
            <a:pPr lvl="1"/>
            <a:r>
              <a:rPr lang="en-US" dirty="0" smtClean="0"/>
              <a:t>5 committee members and friends gave </a:t>
            </a:r>
            <a:r>
              <a:rPr lang="en-US" dirty="0" err="1" smtClean="0"/>
              <a:t>pecha</a:t>
            </a:r>
            <a:r>
              <a:rPr lang="en-US" dirty="0" smtClean="0"/>
              <a:t> </a:t>
            </a:r>
            <a:r>
              <a:rPr lang="en-US" dirty="0" err="1" smtClean="0"/>
              <a:t>kucha</a:t>
            </a:r>
            <a:r>
              <a:rPr lang="en-US" dirty="0" smtClean="0"/>
              <a:t> presentations</a:t>
            </a:r>
          </a:p>
          <a:p>
            <a:pPr lvl="0"/>
            <a:r>
              <a:rPr lang="en-US" sz="3200" dirty="0" smtClean="0"/>
              <a:t>Survey Results</a:t>
            </a:r>
          </a:p>
          <a:p>
            <a:pPr lvl="1"/>
            <a:r>
              <a:rPr lang="en-US" dirty="0" smtClean="0"/>
              <a:t>Over 60 people filled out the survey</a:t>
            </a:r>
          </a:p>
          <a:p>
            <a:pPr lvl="1"/>
            <a:r>
              <a:rPr lang="en-US" dirty="0" smtClean="0"/>
              <a:t>Incorporated survey results into strategic plan</a:t>
            </a:r>
          </a:p>
          <a:p>
            <a:pPr lvl="1"/>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a:t>
            </a:r>
            <a:endParaRPr lang="en-US" dirty="0"/>
          </a:p>
        </p:txBody>
      </p:sp>
      <p:sp>
        <p:nvSpPr>
          <p:cNvPr id="3" name="Content Placeholder 2"/>
          <p:cNvSpPr>
            <a:spLocks noGrp="1"/>
          </p:cNvSpPr>
          <p:nvPr>
            <p:ph sz="quarter" idx="1"/>
          </p:nvPr>
        </p:nvSpPr>
        <p:spPr/>
        <p:txBody>
          <a:bodyPr>
            <a:normAutofit fontScale="77500" lnSpcReduction="20000"/>
          </a:bodyPr>
          <a:lstStyle/>
          <a:p>
            <a:r>
              <a:rPr lang="en-US" dirty="0" smtClean="0"/>
              <a:t>Selected four calls for papers:</a:t>
            </a:r>
          </a:p>
          <a:p>
            <a:pPr lvl="1"/>
            <a:r>
              <a:rPr lang="en-US" dirty="0" smtClean="0"/>
              <a:t>Urban Transportation Data and Performance Metrics</a:t>
            </a:r>
          </a:p>
          <a:p>
            <a:pPr lvl="1"/>
            <a:r>
              <a:rPr lang="en-US" dirty="0" smtClean="0"/>
              <a:t>Livable Arterials: An Oxymoron or Urban Elixir?</a:t>
            </a:r>
          </a:p>
          <a:p>
            <a:pPr lvl="2"/>
            <a:r>
              <a:rPr lang="en-US" dirty="0" smtClean="0"/>
              <a:t>Confirmed Co-Sponsors: </a:t>
            </a:r>
          </a:p>
          <a:p>
            <a:pPr lvl="3"/>
            <a:r>
              <a:rPr lang="en-US" dirty="0" smtClean="0"/>
              <a:t>ANF10: Pedestrians</a:t>
            </a:r>
          </a:p>
          <a:p>
            <a:pPr lvl="3"/>
            <a:r>
              <a:rPr lang="en-US" dirty="0" smtClean="0"/>
              <a:t>ANF20: Bicycles</a:t>
            </a:r>
          </a:p>
          <a:p>
            <a:pPr lvl="3"/>
            <a:r>
              <a:rPr lang="en-US" dirty="0" smtClean="0"/>
              <a:t>ANB20: Safety Data, Analysis and Evaluation</a:t>
            </a:r>
          </a:p>
          <a:p>
            <a:pPr lvl="1"/>
            <a:r>
              <a:rPr lang="en-US" dirty="0" smtClean="0"/>
              <a:t>Goods Movement in Active Urban Environments</a:t>
            </a:r>
          </a:p>
          <a:p>
            <a:pPr lvl="2"/>
            <a:r>
              <a:rPr lang="en-US" dirty="0" smtClean="0"/>
              <a:t>Confirmed Co-Sponsors:</a:t>
            </a:r>
          </a:p>
          <a:p>
            <a:pPr lvl="3"/>
            <a:r>
              <a:rPr lang="en-US" dirty="0" smtClean="0"/>
              <a:t>ANF10: Pedestrians</a:t>
            </a:r>
          </a:p>
          <a:p>
            <a:pPr lvl="3"/>
            <a:r>
              <a:rPr lang="en-US" dirty="0" smtClean="0"/>
              <a:t>ANF20: Bicycles</a:t>
            </a:r>
          </a:p>
          <a:p>
            <a:pPr lvl="3"/>
            <a:r>
              <a:rPr lang="en-US" dirty="0" smtClean="0"/>
              <a:t>AT025: Urban Freight Transportation</a:t>
            </a:r>
          </a:p>
          <a:p>
            <a:pPr lvl="1"/>
            <a:r>
              <a:rPr lang="en-US" dirty="0" smtClean="0"/>
              <a:t>Gender Gap in Urban Biking</a:t>
            </a:r>
          </a:p>
          <a:p>
            <a:pPr lvl="2"/>
            <a:r>
              <a:rPr lang="en-US" dirty="0" smtClean="0"/>
              <a:t>Confirmed Co-Sponsors:</a:t>
            </a:r>
          </a:p>
          <a:p>
            <a:pPr lvl="3"/>
            <a:r>
              <a:rPr lang="en-US" dirty="0" smtClean="0"/>
              <a:t>ANF20: Bicycles</a:t>
            </a:r>
          </a:p>
          <a:p>
            <a:pPr lvl="3"/>
            <a:r>
              <a:rPr lang="en-US" dirty="0" smtClean="0"/>
              <a:t>ABE70: Women’s Issues in Transportation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Annual Meeting Organizing</a:t>
            </a:r>
            <a:endParaRPr lang="en-US" dirty="0"/>
          </a:p>
        </p:txBody>
      </p:sp>
      <p:sp>
        <p:nvSpPr>
          <p:cNvPr id="3" name="Content Placeholder 2"/>
          <p:cNvSpPr>
            <a:spLocks noGrp="1"/>
          </p:cNvSpPr>
          <p:nvPr>
            <p:ph sz="quarter" idx="1"/>
          </p:nvPr>
        </p:nvSpPr>
        <p:spPr>
          <a:xfrm>
            <a:off x="612648" y="1600200"/>
            <a:ext cx="8153400" cy="4800600"/>
          </a:xfrm>
        </p:spPr>
        <p:txBody>
          <a:bodyPr>
            <a:normAutofit fontScale="77500" lnSpcReduction="20000"/>
          </a:bodyPr>
          <a:lstStyle/>
          <a:p>
            <a:r>
              <a:rPr lang="en-US" dirty="0" smtClean="0"/>
              <a:t>Received 4 workshop proposals</a:t>
            </a:r>
          </a:p>
          <a:p>
            <a:r>
              <a:rPr lang="en-US" dirty="0" smtClean="0"/>
              <a:t>Selected the following workshop proposal:</a:t>
            </a:r>
          </a:p>
          <a:p>
            <a:pPr lvl="1"/>
            <a:r>
              <a:rPr lang="en-US" dirty="0" smtClean="0"/>
              <a:t>Performance Metrics for Urban Streets</a:t>
            </a:r>
          </a:p>
          <a:p>
            <a:pPr lvl="2"/>
            <a:r>
              <a:rPr lang="en-US" dirty="0" smtClean="0"/>
              <a:t>Co-Sponsors:</a:t>
            </a:r>
          </a:p>
          <a:p>
            <a:pPr lvl="3"/>
            <a:r>
              <a:rPr lang="en-US" dirty="0" smtClean="0"/>
              <a:t>ANB20: Safety Data, Analysis and Evaluation</a:t>
            </a:r>
          </a:p>
          <a:p>
            <a:pPr lvl="3"/>
            <a:r>
              <a:rPr lang="en-US" dirty="0" smtClean="0"/>
              <a:t>ANF10: Pedestrians</a:t>
            </a:r>
          </a:p>
          <a:p>
            <a:pPr lvl="3"/>
            <a:r>
              <a:rPr lang="en-US" dirty="0" smtClean="0"/>
              <a:t>ANF20: Bicycles</a:t>
            </a:r>
          </a:p>
          <a:p>
            <a:r>
              <a:rPr lang="en-US" dirty="0" smtClean="0"/>
              <a:t>Possible podium sessions for Annual Meeting</a:t>
            </a:r>
          </a:p>
          <a:p>
            <a:pPr lvl="1"/>
            <a:r>
              <a:rPr lang="en-US" dirty="0" smtClean="0"/>
              <a:t>First Year on the Job: City Transportation Officials Session</a:t>
            </a:r>
          </a:p>
          <a:p>
            <a:pPr lvl="1"/>
            <a:r>
              <a:rPr lang="en-US" dirty="0" smtClean="0"/>
              <a:t>Climate Resiliency: The Science and Design and Operational Solutions</a:t>
            </a:r>
          </a:p>
          <a:p>
            <a:pPr lvl="1"/>
            <a:r>
              <a:rPr lang="en-US" dirty="0" smtClean="0"/>
              <a:t>State DOT Projects in Urban Areas</a:t>
            </a:r>
          </a:p>
          <a:p>
            <a:r>
              <a:rPr lang="en-US" dirty="0" smtClean="0"/>
              <a:t>Is there another session you want to see?  Submit your ideas by Friday, May 16, to </a:t>
            </a:r>
            <a:r>
              <a:rPr lang="en-US" dirty="0" err="1" smtClean="0"/>
              <a:t>Ema</a:t>
            </a:r>
            <a:r>
              <a:rPr lang="en-US" dirty="0" smtClean="0"/>
              <a:t> at Ema.Yamamoto@phila.gov</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sz="quarter" idx="1"/>
          </p:nvPr>
        </p:nvSpPr>
        <p:spPr/>
        <p:txBody>
          <a:bodyPr/>
          <a:lstStyle/>
          <a:p>
            <a:r>
              <a:rPr lang="en-US" dirty="0" smtClean="0"/>
              <a:t>Blog/newsletter coming</a:t>
            </a:r>
          </a:p>
          <a:p>
            <a:pPr lvl="1"/>
            <a:r>
              <a:rPr lang="en-US" dirty="0" smtClean="0"/>
              <a:t>Setting up a blog to have regular postings on urban transportation research issues/topics</a:t>
            </a:r>
          </a:p>
          <a:p>
            <a:pPr lvl="1"/>
            <a:r>
              <a:rPr lang="en-US" dirty="0" smtClean="0"/>
              <a:t>Monthly update that points you to “best of” the blog</a:t>
            </a:r>
          </a:p>
          <a:p>
            <a:r>
              <a:rPr lang="en-US" dirty="0" smtClean="0"/>
              <a:t>Website updates overall</a:t>
            </a:r>
          </a:p>
          <a:p>
            <a:r>
              <a:rPr lang="en-US" dirty="0" smtClean="0"/>
              <a:t>Logo Contest</a:t>
            </a:r>
          </a:p>
          <a:p>
            <a:pPr lvl="1"/>
            <a:r>
              <a:rPr lang="en-US" dirty="0" smtClean="0"/>
              <a:t>Some examples from other committees:</a:t>
            </a:r>
          </a:p>
          <a:p>
            <a:pPr marL="365760" lvl="1" indent="0">
              <a:buNone/>
            </a:pPr>
            <a:endParaRPr lang="en-US" dirty="0"/>
          </a:p>
          <a:p>
            <a:pPr lvl="1"/>
            <a:endParaRPr lang="en-US" dirty="0" smtClean="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90650" y="5415534"/>
            <a:ext cx="2152650" cy="947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6150374"/>
            <a:ext cx="2286000" cy="523220"/>
          </a:xfrm>
          <a:prstGeom prst="rect">
            <a:avLst/>
          </a:prstGeom>
        </p:spPr>
        <p:txBody>
          <a:bodyPr wrap="square">
            <a:spAutoFit/>
          </a:bodyPr>
          <a:lstStyle/>
          <a:p>
            <a:pPr indent="-91440"/>
            <a:r>
              <a:rPr lang="en-US" sz="1400" dirty="0"/>
              <a:t>Committee on Transportation-Related Noise and Vibration</a:t>
            </a:r>
          </a:p>
        </p:txBody>
      </p:sp>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4300" y="5415534"/>
            <a:ext cx="2738437" cy="102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trblist.org/sites/default/files/trblistlogo_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00900" y="5410200"/>
            <a:ext cx="952500" cy="952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Paper Process 101</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Timeline of Paper Review Process:</a:t>
            </a:r>
          </a:p>
          <a:p>
            <a:pPr lvl="1"/>
            <a:r>
              <a:rPr lang="en-US" b="1" dirty="0" smtClean="0"/>
              <a:t>SPRING</a:t>
            </a:r>
          </a:p>
          <a:p>
            <a:pPr lvl="2"/>
            <a:r>
              <a:rPr lang="en-US" dirty="0" smtClean="0"/>
              <a:t>Committee members submit possible calls for papers, due 3/15</a:t>
            </a:r>
          </a:p>
          <a:p>
            <a:pPr lvl="2"/>
            <a:r>
              <a:rPr lang="en-US" dirty="0" smtClean="0"/>
              <a:t>Research coordinator selects calls for papers and works to find co-sponsors by 4/15</a:t>
            </a:r>
          </a:p>
          <a:p>
            <a:pPr lvl="2"/>
            <a:r>
              <a:rPr lang="en-US" dirty="0" smtClean="0"/>
              <a:t>Research coordinator submits calls for papers to TRB by 5/1</a:t>
            </a:r>
          </a:p>
          <a:p>
            <a:pPr lvl="1"/>
            <a:r>
              <a:rPr lang="en-US" b="1" dirty="0" smtClean="0"/>
              <a:t>SUMMER</a:t>
            </a:r>
          </a:p>
          <a:p>
            <a:pPr lvl="2"/>
            <a:r>
              <a:rPr lang="en-US" dirty="0" smtClean="0"/>
              <a:t>Authors can submit papers 6/1– 8/1</a:t>
            </a:r>
          </a:p>
          <a:p>
            <a:pPr lvl="2"/>
            <a:r>
              <a:rPr lang="en-US" dirty="0" smtClean="0"/>
              <a:t>TRB assigns papers to committees by 8/12</a:t>
            </a:r>
          </a:p>
          <a:p>
            <a:pPr lvl="2"/>
            <a:r>
              <a:rPr lang="en-US" dirty="0" smtClean="0"/>
              <a:t>Paper review coordinators assign papers to committee members by 8/15</a:t>
            </a:r>
          </a:p>
          <a:p>
            <a:pPr lvl="1"/>
            <a:r>
              <a:rPr lang="en-US" b="1" dirty="0" smtClean="0"/>
              <a:t>FALL</a:t>
            </a:r>
          </a:p>
          <a:p>
            <a:pPr lvl="2"/>
            <a:r>
              <a:rPr lang="en-US" dirty="0" smtClean="0"/>
              <a:t>Committee members review papers 8/17 - 9/15</a:t>
            </a:r>
          </a:p>
          <a:p>
            <a:pPr lvl="2"/>
            <a:r>
              <a:rPr lang="en-US" dirty="0" smtClean="0"/>
              <a:t>Paper review coordinators work with Annual Meeting Organizers to assign select papers to Annual Meeting sessions by 10/1</a:t>
            </a:r>
          </a:p>
          <a:p>
            <a:pPr lvl="2"/>
            <a:r>
              <a:rPr lang="en-US" dirty="0" smtClean="0"/>
              <a:t>Paper review coordinators send paper decisions to authors by 10/15</a:t>
            </a:r>
          </a:p>
          <a:p>
            <a:pPr lvl="2"/>
            <a:r>
              <a:rPr lang="en-US" dirty="0" smtClean="0"/>
              <a:t>Authors resubmit papers by 11/15</a:t>
            </a:r>
          </a:p>
          <a:p>
            <a:pPr lvl="1"/>
            <a:r>
              <a:rPr lang="en-US" b="1" dirty="0" smtClean="0"/>
              <a:t>WINTER</a:t>
            </a:r>
          </a:p>
          <a:p>
            <a:pPr lvl="2"/>
            <a:r>
              <a:rPr lang="en-US" dirty="0" smtClean="0"/>
              <a:t>TRB Annual Meeting – 1/11 – 1/15</a:t>
            </a:r>
          </a:p>
          <a:p>
            <a:pPr lvl="2"/>
            <a:r>
              <a:rPr lang="en-US" dirty="0" smtClean="0"/>
              <a:t>Paper review coordinators submit final publication decisions by 2/1</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3E833BB2-D428-44BF-B536-C1A2459C0C2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Median</Template>
  <TotalTime>1507</TotalTime>
  <Words>2476</Words>
  <Application>Microsoft Office PowerPoint</Application>
  <PresentationFormat>On-screen Show (4:3)</PresentationFormat>
  <Paragraphs>320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Median</vt:lpstr>
      <vt:lpstr>TRB ABE30: TRANSPORTATION ISSUES IN MAJOR CITIES MID-YEAR MEETING</vt:lpstr>
      <vt:lpstr>Agenda</vt:lpstr>
      <vt:lpstr>Welcome &amp; Introductions</vt:lpstr>
      <vt:lpstr>Agenda</vt:lpstr>
      <vt:lpstr>Review of Minutes &amp; Survey Results from Annual Meeting</vt:lpstr>
      <vt:lpstr>Research</vt:lpstr>
      <vt:lpstr>Annual Meeting Organizing</vt:lpstr>
      <vt:lpstr>Communications</vt:lpstr>
      <vt:lpstr>Paper Process 101</vt:lpstr>
      <vt:lpstr>Agenda</vt:lpstr>
      <vt:lpstr>Agenda</vt:lpstr>
      <vt:lpstr>Strategic Plan Discussion</vt:lpstr>
      <vt:lpstr>Vision</vt:lpstr>
      <vt:lpstr>Committee Scope</vt:lpstr>
      <vt:lpstr>Future Outlook (Critical Issues)</vt:lpstr>
      <vt:lpstr>Key Research Focus Areas</vt:lpstr>
      <vt:lpstr>Committee Plan</vt:lpstr>
      <vt:lpstr>Membership</vt:lpstr>
      <vt:lpstr>Sub-Committees</vt:lpstr>
      <vt:lpstr>Agenda</vt:lpstr>
      <vt:lpstr>Access To Multimodal Transportation And Traffic Safety: Data From Chicago </vt:lpstr>
      <vt:lpstr>Bikeshare: Rapidly Evolving Field</vt:lpstr>
      <vt:lpstr>Urban Multimodal Trip Generation</vt:lpstr>
      <vt:lpstr>Agenda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ABE30 Strategic Planning Session</dc:title>
  <dc:creator>ema.yamamoto</dc:creator>
  <cp:lastModifiedBy>Stephanie Dock</cp:lastModifiedBy>
  <cp:revision>109</cp:revision>
  <dcterms:created xsi:type="dcterms:W3CDTF">2013-06-06T13:27:59Z</dcterms:created>
  <dcterms:modified xsi:type="dcterms:W3CDTF">2014-04-28T15:39:39Z</dcterms:modified>
</cp:coreProperties>
</file>