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3"/>
  </p:sldMasterIdLst>
  <p:notesMasterIdLst>
    <p:notesMasterId r:id="rId13"/>
  </p:notesMasterIdLst>
  <p:sldIdLst>
    <p:sldId id="256" r:id="rId4"/>
    <p:sldId id="274" r:id="rId5"/>
    <p:sldId id="276" r:id="rId6"/>
    <p:sldId id="261" r:id="rId7"/>
    <p:sldId id="277" r:id="rId8"/>
    <p:sldId id="278" r:id="rId9"/>
    <p:sldId id="279" r:id="rId10"/>
    <p:sldId id="280" r:id="rId11"/>
    <p:sldId id="281"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6514" autoAdjust="0"/>
  </p:normalViewPr>
  <p:slideViewPr>
    <p:cSldViewPr>
      <p:cViewPr varScale="1">
        <p:scale>
          <a:sx n="97" d="100"/>
          <a:sy n="97" d="100"/>
        </p:scale>
        <p:origin x="-1950"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notesMaster" Target="notesMasters/notesMaster1.xml"/><Relationship Id="rId3" Type="http://schemas.openxmlformats.org/officeDocument/2006/relationships/slideMaster" Target="slideMasters/slide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26A05A7-46B8-4CEF-8A65-7DE51C7315F9}" type="datetimeFigureOut">
              <a:rPr lang="en-US" smtClean="0"/>
              <a:pPr/>
              <a:t>4/28/2014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5B14C38-BFBC-4B70-A74E-1EFDAFF70DF7}" type="slidenum">
              <a:rPr lang="en-US" smtClean="0"/>
              <a:pPr/>
              <a:t>‹#›</a:t>
            </a:fld>
            <a:endParaRPr lang="en-US"/>
          </a:p>
        </p:txBody>
      </p:sp>
    </p:spTree>
    <p:extLst>
      <p:ext uri="{BB962C8B-B14F-4D97-AF65-F5344CB8AC3E}">
        <p14:creationId xmlns:p14="http://schemas.microsoft.com/office/powerpoint/2010/main" val="18022632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5B14C38-BFBC-4B70-A74E-1EFDAFF70DF7}"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600" dirty="0"/>
          </a:p>
        </p:txBody>
      </p:sp>
      <p:sp>
        <p:nvSpPr>
          <p:cNvPr id="4" name="Slide Number Placeholder 3"/>
          <p:cNvSpPr>
            <a:spLocks noGrp="1"/>
          </p:cNvSpPr>
          <p:nvPr>
            <p:ph type="sldNum" sz="quarter" idx="10"/>
          </p:nvPr>
        </p:nvSpPr>
        <p:spPr/>
        <p:txBody>
          <a:bodyPr/>
          <a:lstStyle/>
          <a:p>
            <a:fld id="{95B14C38-BFBC-4B70-A74E-1EFDAFF70DF7}"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95B14C38-BFBC-4B70-A74E-1EFDAFF70DF7}"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NOTES FROM MID-YEAR MEETING:</a:t>
            </a:r>
            <a:endParaRPr lang="en-US" dirty="0" smtClean="0"/>
          </a:p>
          <a:p>
            <a:r>
              <a:rPr lang="en-US" dirty="0" smtClean="0"/>
              <a:t>Perhaps include engagement of senior levels of government – looking for interagency</a:t>
            </a:r>
            <a:r>
              <a:rPr lang="en-US" baseline="0" dirty="0" smtClean="0"/>
              <a:t> cooperation</a:t>
            </a:r>
            <a:endParaRPr lang="en-US" dirty="0" smtClean="0"/>
          </a:p>
          <a:p>
            <a:endParaRPr lang="en-US" dirty="0"/>
          </a:p>
        </p:txBody>
      </p:sp>
      <p:sp>
        <p:nvSpPr>
          <p:cNvPr id="4" name="Slide Number Placeholder 3"/>
          <p:cNvSpPr>
            <a:spLocks noGrp="1"/>
          </p:cNvSpPr>
          <p:nvPr>
            <p:ph type="sldNum" sz="quarter" idx="10"/>
          </p:nvPr>
        </p:nvSpPr>
        <p:spPr/>
        <p:txBody>
          <a:bodyPr/>
          <a:lstStyle/>
          <a:p>
            <a:fld id="{95B14C38-BFBC-4B70-A74E-1EFDAFF70DF7}"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NOTES FROM MID-YEAR MEETING:</a:t>
            </a:r>
          </a:p>
          <a:p>
            <a:r>
              <a:rPr lang="en-US" dirty="0" smtClean="0"/>
              <a:t>Incorporate</a:t>
            </a:r>
            <a:r>
              <a:rPr lang="en-US" baseline="0" dirty="0" smtClean="0"/>
              <a:t> social equity (means to access)/immigration/</a:t>
            </a:r>
            <a:r>
              <a:rPr lang="en-US" baseline="0" dirty="0" err="1" smtClean="0"/>
              <a:t>curbspace</a:t>
            </a:r>
            <a:r>
              <a:rPr lang="en-US" baseline="0" dirty="0" smtClean="0"/>
              <a:t>/ROW management into the changing cities</a:t>
            </a:r>
          </a:p>
          <a:p>
            <a:r>
              <a:rPr lang="en-US" baseline="0" dirty="0" smtClean="0"/>
              <a:t>Can we incorporate data capture and integration for suburban cores</a:t>
            </a:r>
            <a:endParaRPr lang="en-US" dirty="0" smtClean="0"/>
          </a:p>
          <a:p>
            <a:r>
              <a:rPr lang="en-US" dirty="0" smtClean="0"/>
              <a:t>We need</a:t>
            </a:r>
            <a:r>
              <a:rPr lang="en-US" baseline="0" dirty="0" smtClean="0"/>
              <a:t> include the need to explore better ways of data communication</a:t>
            </a:r>
          </a:p>
          <a:p>
            <a:r>
              <a:rPr lang="en-US" baseline="0" dirty="0" smtClean="0"/>
              <a:t>Rename number 4 to be “Taking Control of Your City’s Fiscal Future”</a:t>
            </a:r>
            <a:endParaRPr lang="en-US" dirty="0"/>
          </a:p>
        </p:txBody>
      </p:sp>
      <p:sp>
        <p:nvSpPr>
          <p:cNvPr id="4" name="Slide Number Placeholder 3"/>
          <p:cNvSpPr>
            <a:spLocks noGrp="1"/>
          </p:cNvSpPr>
          <p:nvPr>
            <p:ph type="sldNum" sz="quarter" idx="10"/>
          </p:nvPr>
        </p:nvSpPr>
        <p:spPr/>
        <p:txBody>
          <a:bodyPr/>
          <a:lstStyle/>
          <a:p>
            <a:fld id="{95B14C38-BFBC-4B70-A74E-1EFDAFF70DF7}"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NOTES FROM MID-YEAR MEETING:</a:t>
            </a:r>
          </a:p>
          <a:p>
            <a:r>
              <a:rPr lang="en-US" b="0" dirty="0" smtClean="0"/>
              <a:t>Want</a:t>
            </a:r>
            <a:r>
              <a:rPr lang="en-US" b="0" baseline="0" dirty="0" smtClean="0"/>
              <a:t> more specific statements</a:t>
            </a:r>
          </a:p>
          <a:p>
            <a:r>
              <a:rPr lang="en-US" b="0" baseline="0" dirty="0" smtClean="0"/>
              <a:t>Perhaps tie into TRB’s critical issues</a:t>
            </a:r>
            <a:endParaRPr lang="en-US" b="0" dirty="0" smtClean="0"/>
          </a:p>
          <a:p>
            <a:endParaRPr lang="en-US" dirty="0"/>
          </a:p>
        </p:txBody>
      </p:sp>
      <p:sp>
        <p:nvSpPr>
          <p:cNvPr id="4" name="Slide Number Placeholder 3"/>
          <p:cNvSpPr>
            <a:spLocks noGrp="1"/>
          </p:cNvSpPr>
          <p:nvPr>
            <p:ph type="sldNum" sz="quarter" idx="10"/>
          </p:nvPr>
        </p:nvSpPr>
        <p:spPr/>
        <p:txBody>
          <a:bodyPr/>
          <a:lstStyle/>
          <a:p>
            <a:fld id="{95B14C38-BFBC-4B70-A74E-1EFDAFF70DF7}"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NOTES FROM MID-YEAR MEETING:</a:t>
            </a:r>
          </a:p>
          <a:p>
            <a:r>
              <a:rPr lang="en-US" b="0" baseline="0" dirty="0" smtClean="0"/>
              <a:t>Instead of “relationship” with NACTO, use “partnership”</a:t>
            </a:r>
          </a:p>
          <a:p>
            <a:r>
              <a:rPr lang="en-US" b="0" baseline="0" dirty="0" smtClean="0"/>
              <a:t>Introduce what this partnership looks like – dissemination of information</a:t>
            </a:r>
          </a:p>
          <a:p>
            <a:endParaRPr lang="en-US" b="0" baseline="0"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95B14C38-BFBC-4B70-A74E-1EFDAFF70DF7}"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200000"/>
              </a:lnSpc>
            </a:pPr>
            <a:endParaRPr lang="en-US" dirty="0"/>
          </a:p>
        </p:txBody>
      </p:sp>
      <p:sp>
        <p:nvSpPr>
          <p:cNvPr id="4" name="Slide Number Placeholder 3"/>
          <p:cNvSpPr>
            <a:spLocks noGrp="1"/>
          </p:cNvSpPr>
          <p:nvPr>
            <p:ph type="sldNum" sz="quarter" idx="10"/>
          </p:nvPr>
        </p:nvSpPr>
        <p:spPr/>
        <p:txBody>
          <a:bodyPr/>
          <a:lstStyle/>
          <a:p>
            <a:fld id="{95B14C38-BFBC-4B70-A74E-1EFDAFF70DF7}"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a:p>
            <a:endParaRPr lang="en-US" dirty="0"/>
          </a:p>
        </p:txBody>
      </p:sp>
      <p:sp>
        <p:nvSpPr>
          <p:cNvPr id="4" name="Slide Number Placeholder 3"/>
          <p:cNvSpPr>
            <a:spLocks noGrp="1"/>
          </p:cNvSpPr>
          <p:nvPr>
            <p:ph type="sldNum" sz="quarter" idx="10"/>
          </p:nvPr>
        </p:nvSpPr>
        <p:spPr/>
        <p:txBody>
          <a:bodyPr/>
          <a:lstStyle/>
          <a:p>
            <a:fld id="{95B14C38-BFBC-4B70-A74E-1EFDAFF70DF7}"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93A79DEF-84F1-4C51-A58E-6BAABA8D16D1}" type="datetimeFigureOut">
              <a:rPr lang="en-US" smtClean="0"/>
              <a:pPr/>
              <a:t>4/28/2014</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8A64821E-209E-4524-8563-F69A2AB0962E}"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3A79DEF-84F1-4C51-A58E-6BAABA8D16D1}" type="datetimeFigureOut">
              <a:rPr lang="en-US" smtClean="0"/>
              <a:pPr/>
              <a:t>4/28/2014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64821E-209E-4524-8563-F69A2AB0962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93A79DEF-84F1-4C51-A58E-6BAABA8D16D1}" type="datetimeFigureOut">
              <a:rPr lang="en-US" smtClean="0"/>
              <a:pPr/>
              <a:t>4/28/2014</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8A64821E-209E-4524-8563-F69A2AB0962E}"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93A79DEF-84F1-4C51-A58E-6BAABA8D16D1}" type="datetimeFigureOut">
              <a:rPr lang="en-US" smtClean="0"/>
              <a:pPr/>
              <a:t>4/28/2014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8A64821E-209E-4524-8563-F69A2AB0962E}"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93A79DEF-84F1-4C51-A58E-6BAABA8D16D1}" type="datetimeFigureOut">
              <a:rPr lang="en-US" smtClean="0"/>
              <a:pPr/>
              <a:t>4/28/2014</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8A64821E-209E-4524-8563-F69A2AB0962E}"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93A79DEF-84F1-4C51-A58E-6BAABA8D16D1}" type="datetimeFigureOut">
              <a:rPr lang="en-US" smtClean="0"/>
              <a:pPr/>
              <a:t>4/28/2014</a:t>
            </a:fld>
            <a:endParaRPr lang="en-US"/>
          </a:p>
        </p:txBody>
      </p:sp>
      <p:sp>
        <p:nvSpPr>
          <p:cNvPr id="10" name="Slide Number Placeholder 9"/>
          <p:cNvSpPr>
            <a:spLocks noGrp="1"/>
          </p:cNvSpPr>
          <p:nvPr>
            <p:ph type="sldNum" sz="quarter" idx="16"/>
          </p:nvPr>
        </p:nvSpPr>
        <p:spPr/>
        <p:txBody>
          <a:bodyPr rtlCol="0"/>
          <a:lstStyle/>
          <a:p>
            <a:fld id="{8A64821E-209E-4524-8563-F69A2AB0962E}"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93A79DEF-84F1-4C51-A58E-6BAABA8D16D1}" type="datetimeFigureOut">
              <a:rPr lang="en-US" smtClean="0"/>
              <a:pPr/>
              <a:t>4/28/2014</a:t>
            </a:fld>
            <a:endParaRPr lang="en-US"/>
          </a:p>
        </p:txBody>
      </p:sp>
      <p:sp>
        <p:nvSpPr>
          <p:cNvPr id="12" name="Slide Number Placeholder 11"/>
          <p:cNvSpPr>
            <a:spLocks noGrp="1"/>
          </p:cNvSpPr>
          <p:nvPr>
            <p:ph type="sldNum" sz="quarter" idx="16"/>
          </p:nvPr>
        </p:nvSpPr>
        <p:spPr/>
        <p:txBody>
          <a:bodyPr rtlCol="0"/>
          <a:lstStyle/>
          <a:p>
            <a:fld id="{8A64821E-209E-4524-8563-F69A2AB0962E}"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3A79DEF-84F1-4C51-A58E-6BAABA8D16D1}" type="datetimeFigureOut">
              <a:rPr lang="en-US" smtClean="0"/>
              <a:pPr/>
              <a:t>4/28/2014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8A64821E-209E-4524-8563-F69A2AB0962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A79DEF-84F1-4C51-A58E-6BAABA8D16D1}" type="datetimeFigureOut">
              <a:rPr lang="en-US" smtClean="0"/>
              <a:pPr/>
              <a:t>4/28/2014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8A64821E-209E-4524-8563-F69A2AB0962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93A79DEF-84F1-4C51-A58E-6BAABA8D16D1}" type="datetimeFigureOut">
              <a:rPr lang="en-US" smtClean="0"/>
              <a:pPr/>
              <a:t>4/28/2014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8A64821E-209E-4524-8563-F69A2AB0962E}"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93A79DEF-84F1-4C51-A58E-6BAABA8D16D1}" type="datetimeFigureOut">
              <a:rPr lang="en-US" smtClean="0"/>
              <a:pPr/>
              <a:t>4/28/2014</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8A64821E-209E-4524-8563-F69A2AB0962E}"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93A79DEF-84F1-4C51-A58E-6BAABA8D16D1}" type="datetimeFigureOut">
              <a:rPr lang="en-US" smtClean="0"/>
              <a:pPr/>
              <a:t>4/28/2014</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8A64821E-209E-4524-8563-F69A2AB0962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4038600"/>
            <a:ext cx="8610600" cy="1828800"/>
          </a:xfrm>
        </p:spPr>
        <p:txBody>
          <a:bodyPr>
            <a:normAutofit fontScale="90000"/>
          </a:bodyPr>
          <a:lstStyle/>
          <a:p>
            <a:r>
              <a:rPr lang="en-US" dirty="0" smtClean="0"/>
              <a:t>TRB ABE30: TRANSPORTATION ISSUES IN MAJOR CITIES</a:t>
            </a:r>
            <a:br>
              <a:rPr lang="en-US" dirty="0" smtClean="0"/>
            </a:br>
            <a:r>
              <a:rPr lang="en-US" dirty="0" smtClean="0"/>
              <a:t>MID-YEAR MEETING</a:t>
            </a:r>
            <a:endParaRPr lang="en-US" dirty="0"/>
          </a:p>
        </p:txBody>
      </p:sp>
      <p:sp>
        <p:nvSpPr>
          <p:cNvPr id="3" name="Subtitle 2"/>
          <p:cNvSpPr>
            <a:spLocks noGrp="1"/>
          </p:cNvSpPr>
          <p:nvPr>
            <p:ph type="subTitle" idx="1"/>
          </p:nvPr>
        </p:nvSpPr>
        <p:spPr>
          <a:xfrm>
            <a:off x="2667000" y="5486400"/>
            <a:ext cx="7924800" cy="1752600"/>
          </a:xfrm>
        </p:spPr>
        <p:txBody>
          <a:bodyPr/>
          <a:lstStyle/>
          <a:p>
            <a:r>
              <a:rPr lang="en-US" dirty="0" smtClean="0"/>
              <a:t>Committee Chair: Deputy Mayor </a:t>
            </a:r>
            <a:r>
              <a:rPr lang="en-US" dirty="0" err="1" smtClean="0"/>
              <a:t>Rina</a:t>
            </a:r>
            <a:r>
              <a:rPr lang="en-US" dirty="0" smtClean="0"/>
              <a:t> Cutler</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Strategic Plan Discussion</a:t>
            </a:r>
            <a:endParaRPr lang="en-US" dirty="0"/>
          </a:p>
        </p:txBody>
      </p:sp>
      <p:sp>
        <p:nvSpPr>
          <p:cNvPr id="3" name="Content Placeholder 2"/>
          <p:cNvSpPr>
            <a:spLocks noGrp="1"/>
          </p:cNvSpPr>
          <p:nvPr>
            <p:ph sz="quarter" idx="1"/>
          </p:nvPr>
        </p:nvSpPr>
        <p:spPr/>
        <p:txBody>
          <a:bodyPr>
            <a:normAutofit lnSpcReduction="10000"/>
          </a:bodyPr>
          <a:lstStyle/>
          <a:p>
            <a:pPr lvl="0"/>
            <a:r>
              <a:rPr lang="en-US" sz="3200" dirty="0" smtClean="0"/>
              <a:t>Vision</a:t>
            </a:r>
          </a:p>
          <a:p>
            <a:pPr lvl="0"/>
            <a:r>
              <a:rPr lang="en-US" sz="3200" dirty="0" smtClean="0"/>
              <a:t>Committee Scope</a:t>
            </a:r>
          </a:p>
          <a:p>
            <a:pPr lvl="0"/>
            <a:r>
              <a:rPr lang="en-US" sz="3200" dirty="0" smtClean="0"/>
              <a:t>Future Outlook (Critical Issues)</a:t>
            </a:r>
          </a:p>
          <a:p>
            <a:pPr lvl="0"/>
            <a:r>
              <a:rPr lang="en-US" sz="3200" dirty="0" smtClean="0"/>
              <a:t>Key Research Focus Areas</a:t>
            </a:r>
          </a:p>
          <a:p>
            <a:pPr lvl="0"/>
            <a:r>
              <a:rPr lang="en-US" sz="3200" dirty="0" smtClean="0"/>
              <a:t>Committee Plan</a:t>
            </a:r>
          </a:p>
          <a:p>
            <a:pPr lvl="0"/>
            <a:r>
              <a:rPr lang="en-US" sz="3200" dirty="0" smtClean="0"/>
              <a:t>Membership</a:t>
            </a:r>
          </a:p>
          <a:p>
            <a:pPr lvl="0"/>
            <a:r>
              <a:rPr lang="en-US" sz="3200" dirty="0" smtClean="0"/>
              <a:t>Sub-Committees</a:t>
            </a:r>
          </a:p>
          <a:p>
            <a:pPr lvl="0"/>
            <a:r>
              <a:rPr lang="en-US" sz="3200" dirty="0" smtClean="0"/>
              <a:t>Communications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Vision</a:t>
            </a:r>
            <a:endParaRPr lang="en-US" dirty="0"/>
          </a:p>
        </p:txBody>
      </p:sp>
      <p:sp>
        <p:nvSpPr>
          <p:cNvPr id="3" name="Content Placeholder 2"/>
          <p:cNvSpPr>
            <a:spLocks noGrp="1"/>
          </p:cNvSpPr>
          <p:nvPr>
            <p:ph sz="quarter" idx="1"/>
          </p:nvPr>
        </p:nvSpPr>
        <p:spPr/>
        <p:txBody>
          <a:bodyPr>
            <a:normAutofit fontScale="85000" lnSpcReduction="20000"/>
          </a:bodyPr>
          <a:lstStyle/>
          <a:p>
            <a:r>
              <a:rPr lang="en-US" dirty="0" smtClean="0"/>
              <a:t>Cities are where diverse populations, businesses, health and academic institutions and agencies converge, creating a nexus where competing transportation modes and interests must operate in a confined spatial location.  Because of this, major cities are on the forefront of managing change and provide unique leadership in designing and operating intermodal connections, energy efficient and sustainable solutions, and the safe movement of people and goods in the larger region. This committee strives to take advantage of its cross-cutting nature and its ability to collaborate with a variety of practitioners and researchers to provide a forum to share research and exchange lessons learned from those challenges and opportunities.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Committee Scope</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smtClean="0"/>
              <a:t>Urban environments present distinct and complex policy, planning, and operating challenges to meet the needs of large volumes of pedestrians, bicycles, transit trips, private vehicles, and freight movements across a variety of surface transportation assets.  In order to examine and explore transportation issues in major cities and merging cities and urban environments in the United States and other countries and how these issues affect the other urban policies and the larger urban environment. The work of the committee will focus on issues of significant interest to organizations who are planning, constructing, and operating in urban environments.  </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Future Outlook (Critical Issues)</a:t>
            </a:r>
            <a:endParaRPr lang="en-US" dirty="0"/>
          </a:p>
        </p:txBody>
      </p:sp>
      <p:sp>
        <p:nvSpPr>
          <p:cNvPr id="3" name="Content Placeholder 2"/>
          <p:cNvSpPr>
            <a:spLocks noGrp="1"/>
          </p:cNvSpPr>
          <p:nvPr>
            <p:ph sz="quarter" idx="1"/>
          </p:nvPr>
        </p:nvSpPr>
        <p:spPr/>
        <p:txBody>
          <a:bodyPr>
            <a:normAutofit fontScale="55000" lnSpcReduction="20000"/>
          </a:bodyPr>
          <a:lstStyle/>
          <a:p>
            <a:pPr marL="514350" lvl="0" indent="-514350">
              <a:buFont typeface="+mj-lt"/>
              <a:buAutoNum type="arabicPeriod"/>
            </a:pPr>
            <a:r>
              <a:rPr lang="en-US" b="1" dirty="0" smtClean="0"/>
              <a:t>Changing cities - </a:t>
            </a:r>
            <a:r>
              <a:rPr lang="en-US" dirty="0" smtClean="0"/>
              <a:t>Renewed growth in most urban cores, aging “baby boomers”, increased interest in active urban living, decreasing importance of automobiles for the </a:t>
            </a:r>
            <a:r>
              <a:rPr lang="en-US" dirty="0" err="1" smtClean="0"/>
              <a:t>Millenial</a:t>
            </a:r>
            <a:r>
              <a:rPr lang="en-US" dirty="0" smtClean="0"/>
              <a:t> generation, influence of technology on how we travel  </a:t>
            </a:r>
          </a:p>
          <a:p>
            <a:pPr marL="514350" lvl="0" indent="-514350">
              <a:buFont typeface="+mj-lt"/>
              <a:buAutoNum type="arabicPeriod"/>
            </a:pPr>
            <a:r>
              <a:rPr lang="en-US" b="1" dirty="0" smtClean="0"/>
              <a:t>Rapidly improving technology and wealth of “big data”</a:t>
            </a:r>
            <a:r>
              <a:rPr lang="en-US" dirty="0" smtClean="0"/>
              <a:t> will have a profound impact on the planning, operating, maintaining and understanding of multi-modal travel in cities.  Systems are emerging capable of collecting, analyzing data and predicting issues so that we can properly respond, monitor and evaluate actions, and communicate information. including transit fare, autonomous vehicle, and communications including social media/ crowd based and smart system technology.      </a:t>
            </a:r>
          </a:p>
          <a:p>
            <a:pPr marL="514350" lvl="0" indent="-514350">
              <a:buFont typeface="+mj-lt"/>
              <a:buAutoNum type="arabicPeriod"/>
            </a:pPr>
            <a:r>
              <a:rPr lang="en-US" b="1" dirty="0" smtClean="0"/>
              <a:t>Greater openness to grass-roots innovation and experimentation</a:t>
            </a:r>
            <a:r>
              <a:rPr lang="en-US" dirty="0" smtClean="0"/>
              <a:t> to advance new design standards, techniques and practices, particularly in urban centers. Pilots, </a:t>
            </a:r>
            <a:r>
              <a:rPr lang="en-US" dirty="0" err="1" smtClean="0"/>
              <a:t>parklets</a:t>
            </a:r>
            <a:r>
              <a:rPr lang="en-US" dirty="0" smtClean="0"/>
              <a:t> and “pop ups” are increasingly used for rapid implementation and/or to test concepts.  </a:t>
            </a:r>
          </a:p>
          <a:p>
            <a:pPr marL="514350" lvl="0" indent="-514350">
              <a:buFont typeface="+mj-lt"/>
              <a:buAutoNum type="arabicPeriod"/>
            </a:pPr>
            <a:r>
              <a:rPr lang="en-US" b="1" dirty="0" smtClean="0"/>
              <a:t>Uncertainty about the future of the Highway Trust Fund and Federal Transportation bill(s) </a:t>
            </a:r>
            <a:r>
              <a:rPr lang="en-US" dirty="0" smtClean="0"/>
              <a:t> means that responsibility for visionary planning and funding will increasingly fall to states and regions making it more important than ever that cities, regions, stations and transit authorities work collaboratively and productively.</a:t>
            </a:r>
          </a:p>
          <a:p>
            <a:pPr marL="514350" lvl="0" indent="-514350">
              <a:buFont typeface="+mj-lt"/>
              <a:buAutoNum type="arabicPeriod"/>
            </a:pPr>
            <a:r>
              <a:rPr lang="en-US" b="1" dirty="0" smtClean="0"/>
              <a:t>Increase conversation between Federal DOT, State DOT’s, Local DOT’s, and MPO’s </a:t>
            </a:r>
            <a:r>
              <a:rPr lang="en-US" dirty="0" smtClean="0"/>
              <a:t>in order to create collaborative, unified, and place specific urban transportation agendas.   </a:t>
            </a:r>
          </a:p>
          <a:p>
            <a:pPr marL="514350" lvl="0" indent="-514350">
              <a:buFont typeface="+mj-lt"/>
              <a:buAutoNum type="arabicPeriod"/>
            </a:pPr>
            <a:r>
              <a:rPr lang="en-US" b="1" dirty="0" err="1" smtClean="0"/>
              <a:t>Curbspace</a:t>
            </a:r>
            <a:r>
              <a:rPr lang="en-US" b="1" dirty="0" smtClean="0"/>
              <a:t> and ROW Management</a:t>
            </a:r>
            <a:r>
              <a:rPr lang="en-US" dirty="0" smtClean="0"/>
              <a:t> – manage the increasingly competitive desire for </a:t>
            </a:r>
            <a:r>
              <a:rPr lang="en-US" dirty="0" err="1" smtClean="0"/>
              <a:t>curbspace</a:t>
            </a:r>
            <a:r>
              <a:rPr lang="en-US" dirty="0" smtClean="0"/>
              <a:t> and space in our rights of way. </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Research Focus Areas</a:t>
            </a:r>
            <a:endParaRPr lang="en-US" dirty="0"/>
          </a:p>
        </p:txBody>
      </p:sp>
      <p:sp>
        <p:nvSpPr>
          <p:cNvPr id="3" name="Content Placeholder 2"/>
          <p:cNvSpPr>
            <a:spLocks noGrp="1"/>
          </p:cNvSpPr>
          <p:nvPr>
            <p:ph sz="quarter" idx="1"/>
          </p:nvPr>
        </p:nvSpPr>
        <p:spPr/>
        <p:txBody>
          <a:bodyPr>
            <a:normAutofit fontScale="62500" lnSpcReduction="20000"/>
          </a:bodyPr>
          <a:lstStyle/>
          <a:p>
            <a:pPr lvl="0"/>
            <a:r>
              <a:rPr lang="en-US" dirty="0" smtClean="0"/>
              <a:t>Designing cities for changing population</a:t>
            </a:r>
          </a:p>
          <a:p>
            <a:pPr lvl="0"/>
            <a:r>
              <a:rPr lang="en-US" dirty="0" smtClean="0"/>
              <a:t>Multimodal safety </a:t>
            </a:r>
          </a:p>
          <a:p>
            <a:pPr lvl="0"/>
            <a:r>
              <a:rPr lang="en-US" dirty="0" smtClean="0"/>
              <a:t>Urban congestion and reliability</a:t>
            </a:r>
          </a:p>
          <a:p>
            <a:pPr lvl="0"/>
            <a:r>
              <a:rPr lang="en-US" dirty="0" smtClean="0"/>
              <a:t>Opportunities through technology </a:t>
            </a:r>
          </a:p>
          <a:p>
            <a:pPr lvl="0"/>
            <a:r>
              <a:rPr lang="en-US" dirty="0" smtClean="0"/>
              <a:t>Urban performance measures</a:t>
            </a:r>
          </a:p>
          <a:p>
            <a:pPr lvl="0"/>
            <a:r>
              <a:rPr lang="en-US" dirty="0" smtClean="0"/>
              <a:t>Improving relationships partners, including MPOs, State DOTs, and federal agencies</a:t>
            </a:r>
          </a:p>
          <a:p>
            <a:pPr lvl="0"/>
            <a:r>
              <a:rPr lang="en-US" dirty="0" smtClean="0"/>
              <a:t>Balancing competing demands on the streets, including parking &amp; freight</a:t>
            </a:r>
          </a:p>
          <a:p>
            <a:pPr lvl="0"/>
            <a:r>
              <a:rPr lang="en-US" dirty="0" smtClean="0"/>
              <a:t>Finance and economic development  </a:t>
            </a:r>
          </a:p>
          <a:p>
            <a:pPr lvl="0"/>
            <a:r>
              <a:rPr lang="en-US" dirty="0" smtClean="0"/>
              <a:t>Climate adaptation and mitigation  </a:t>
            </a:r>
          </a:p>
          <a:p>
            <a:pPr lvl="0"/>
            <a:r>
              <a:rPr lang="en-US" dirty="0" smtClean="0"/>
              <a:t>Equity: equal access to mobility for all users</a:t>
            </a:r>
          </a:p>
          <a:p>
            <a:pPr lvl="0"/>
            <a:r>
              <a:rPr lang="en-US" dirty="0" smtClean="0"/>
              <a:t>Innovative Sustainable Design: Partially housed under climate adaptation/ mitigation. Also includes water resource management and urban habitat. </a:t>
            </a:r>
          </a:p>
          <a:p>
            <a:pPr lvl="0"/>
            <a:r>
              <a:rPr lang="en-US" dirty="0" smtClean="0"/>
              <a:t>Agency and stakeholder collaboration</a:t>
            </a:r>
          </a:p>
          <a:p>
            <a:pPr lvl="0"/>
            <a:r>
              <a:rPr lang="en-US" dirty="0" smtClean="0"/>
              <a:t>Major event management</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Committee Plan</a:t>
            </a:r>
            <a:endParaRPr lang="en-US" dirty="0"/>
          </a:p>
        </p:txBody>
      </p:sp>
      <p:sp>
        <p:nvSpPr>
          <p:cNvPr id="3" name="Content Placeholder 2"/>
          <p:cNvSpPr>
            <a:spLocks noGrp="1"/>
          </p:cNvSpPr>
          <p:nvPr>
            <p:ph sz="quarter" idx="1"/>
          </p:nvPr>
        </p:nvSpPr>
        <p:spPr>
          <a:xfrm>
            <a:off x="612648" y="1600200"/>
            <a:ext cx="8153400" cy="4724400"/>
          </a:xfrm>
        </p:spPr>
        <p:txBody>
          <a:bodyPr>
            <a:normAutofit fontScale="47500" lnSpcReduction="20000"/>
          </a:bodyPr>
          <a:lstStyle/>
          <a:p>
            <a:pPr lvl="0"/>
            <a:r>
              <a:rPr lang="en-US" b="1" dirty="0" smtClean="0"/>
              <a:t>Develop a high-quality Annual Meeting program:</a:t>
            </a:r>
            <a:r>
              <a:rPr lang="en-US" dirty="0" smtClean="0"/>
              <a:t> Deliver high-quality technical information through Sunday/Thursday workshops, podium presentations, poster presentations, and a committee meeting. Expand to cities, not just large cities, and incorporate more international practices.</a:t>
            </a:r>
          </a:p>
          <a:p>
            <a:pPr lvl="0"/>
            <a:r>
              <a:rPr lang="en-US" b="1" dirty="0" smtClean="0"/>
              <a:t>Strengthen partnering opportunities with other Committees (Improve connections): </a:t>
            </a:r>
            <a:r>
              <a:rPr lang="en-US" dirty="0" smtClean="0"/>
              <a:t>Cities have always been the forum for synthesis and integration. They are the place where pedestrians, parking, transit and technology converge and aggregate. The Large Cities Committee will expand collaboration with a broad array of topically focused Committees to expand their research and thinking to incorporate the practical daily applications and interactions of our large urbanized centers.</a:t>
            </a:r>
          </a:p>
          <a:p>
            <a:pPr lvl="0"/>
            <a:r>
              <a:rPr lang="en-US" b="1" dirty="0" smtClean="0"/>
              <a:t>Increased publishing of case studies in practice and peer exchanges</a:t>
            </a:r>
            <a:r>
              <a:rPr lang="en-US" dirty="0" smtClean="0"/>
              <a:t>: Cities across North America are facing similar issues in real time with one another. Cities are frequently so busy focusing on the issue of the moment that it is easy to miss that a peer city has already devised solutions worth noting. Because of the increasing pace of change, peer information sharing is vital. While deep academic research and analysis is vital, empirical data and practical examples are equally valuable to cities. The Large Cities Committee will seek out more practical examples and reporting, with the goal of bringing more technical work for presentation at the Annual Meeting and subsequent publication in the </a:t>
            </a:r>
            <a:r>
              <a:rPr lang="en-US" i="1" dirty="0" smtClean="0"/>
              <a:t>Transportation Research Record</a:t>
            </a:r>
            <a:r>
              <a:rPr lang="en-US" dirty="0" smtClean="0"/>
              <a:t>. </a:t>
            </a:r>
          </a:p>
          <a:p>
            <a:pPr lvl="0"/>
            <a:r>
              <a:rPr lang="en-US" b="1" dirty="0" smtClean="0"/>
              <a:t>Continue to monitor and maintain research needs statements</a:t>
            </a:r>
            <a:r>
              <a:rPr lang="en-US" dirty="0" smtClean="0"/>
              <a:t> Research problem statements will be prioritized on a periodic basis using researcher, practitioner, and public agency input. The top 5-10 research statements will be the focus of efforts to identify and market to likely funding agencies.  This should include a list of potential funders.  </a:t>
            </a:r>
          </a:p>
          <a:p>
            <a:pPr lvl="0"/>
            <a:r>
              <a:rPr lang="en-US" b="1" dirty="0" smtClean="0"/>
              <a:t>Create formalized relationship with NACTO </a:t>
            </a:r>
            <a:r>
              <a:rPr lang="en-US" dirty="0" smtClean="0"/>
              <a:t>in the form of a liaison and possible conference activities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Membership</a:t>
            </a:r>
            <a:endParaRPr lang="en-US" dirty="0"/>
          </a:p>
        </p:txBody>
      </p:sp>
      <p:sp>
        <p:nvSpPr>
          <p:cNvPr id="3" name="Content Placeholder 2"/>
          <p:cNvSpPr>
            <a:spLocks noGrp="1"/>
          </p:cNvSpPr>
          <p:nvPr>
            <p:ph sz="quarter" idx="1"/>
          </p:nvPr>
        </p:nvSpPr>
        <p:spPr/>
        <p:txBody>
          <a:bodyPr>
            <a:normAutofit lnSpcReduction="10000"/>
          </a:bodyPr>
          <a:lstStyle/>
          <a:p>
            <a:pPr lvl="0">
              <a:buNone/>
            </a:pPr>
            <a:r>
              <a:rPr lang="en-US" sz="3200" dirty="0" smtClean="0"/>
              <a:t>Criteria for membership will include, but not limited to:</a:t>
            </a:r>
          </a:p>
          <a:p>
            <a:pPr lvl="0"/>
            <a:r>
              <a:rPr lang="en-US" sz="3200" dirty="0" smtClean="0"/>
              <a:t>Active participation in meetings and/or conference calls</a:t>
            </a:r>
            <a:endParaRPr lang="en-US" sz="2800" dirty="0" smtClean="0"/>
          </a:p>
          <a:p>
            <a:pPr lvl="0"/>
            <a:r>
              <a:rPr lang="en-US" sz="3200" dirty="0" smtClean="0"/>
              <a:t>Contributions of individuals by submitting:</a:t>
            </a:r>
            <a:endParaRPr lang="en-US" sz="2800" dirty="0" smtClean="0"/>
          </a:p>
          <a:p>
            <a:pPr lvl="1"/>
            <a:r>
              <a:rPr lang="en-US" sz="2800" dirty="0" smtClean="0"/>
              <a:t>Calls for papers</a:t>
            </a:r>
            <a:endParaRPr lang="en-US" sz="2400" dirty="0" smtClean="0"/>
          </a:p>
          <a:p>
            <a:pPr lvl="1"/>
            <a:r>
              <a:rPr lang="en-US" sz="2800" dirty="0" smtClean="0"/>
              <a:t>Reviewing papers</a:t>
            </a:r>
            <a:endParaRPr lang="en-US" sz="2400" dirty="0" smtClean="0"/>
          </a:p>
          <a:p>
            <a:pPr lvl="1"/>
            <a:r>
              <a:rPr lang="en-US" sz="2800" dirty="0" smtClean="0"/>
              <a:t>Submitting research needs statements</a:t>
            </a:r>
            <a:endParaRPr lang="en-US" sz="2400" dirty="0" smtClean="0"/>
          </a:p>
          <a:p>
            <a:pPr lvl="0"/>
            <a:r>
              <a:rPr lang="en-US" sz="3200" dirty="0" smtClean="0"/>
              <a:t>Participation in a Sub-Committee</a:t>
            </a:r>
            <a:endParaRPr lang="en-US" sz="2800"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Sub-Committees</a:t>
            </a:r>
            <a:endParaRPr lang="en-US" dirty="0"/>
          </a:p>
        </p:txBody>
      </p:sp>
      <p:sp>
        <p:nvSpPr>
          <p:cNvPr id="3" name="Content Placeholder 2"/>
          <p:cNvSpPr>
            <a:spLocks noGrp="1"/>
          </p:cNvSpPr>
          <p:nvPr>
            <p:ph sz="quarter" idx="1"/>
          </p:nvPr>
        </p:nvSpPr>
        <p:spPr/>
        <p:txBody>
          <a:bodyPr>
            <a:normAutofit fontScale="70000" lnSpcReduction="20000"/>
          </a:bodyPr>
          <a:lstStyle/>
          <a:p>
            <a:pPr lvl="0"/>
            <a:r>
              <a:rPr lang="en-US" b="1" dirty="0" smtClean="0"/>
              <a:t>Annual Meeting Session Organizing Sub-Committee:</a:t>
            </a:r>
            <a:r>
              <a:rPr lang="en-US" dirty="0" smtClean="0"/>
              <a:t> Organize the Major Cities Committees presence at the Annual Meeting.</a:t>
            </a:r>
          </a:p>
          <a:p>
            <a:pPr lvl="0"/>
            <a:r>
              <a:rPr lang="en-US" b="1" dirty="0" smtClean="0"/>
              <a:t>Research Needs Sub-Committee:</a:t>
            </a:r>
            <a:r>
              <a:rPr lang="en-US" dirty="0" smtClean="0"/>
              <a:t> Identify major city research needs/topics and develop research needs statements; locate organizations to fund and conduct urban research; and track previous, ongoing, and upcoming research.</a:t>
            </a:r>
          </a:p>
          <a:p>
            <a:pPr lvl="0"/>
            <a:r>
              <a:rPr lang="en-US" b="1" dirty="0" smtClean="0"/>
              <a:t>Paper Review Sub-Committee</a:t>
            </a:r>
            <a:r>
              <a:rPr lang="en-US" dirty="0" smtClean="0"/>
              <a:t>: Lead the paper review process.  Identify papers worthy of special recognition at the Committee level and at the Group level.  Identify Practice Ready papers.</a:t>
            </a:r>
          </a:p>
          <a:p>
            <a:pPr lvl="0"/>
            <a:r>
              <a:rPr lang="en-US" b="1" dirty="0" smtClean="0"/>
              <a:t>Communications/Website Sub-Committee</a:t>
            </a:r>
            <a:r>
              <a:rPr lang="en-US" dirty="0" smtClean="0"/>
              <a:t> </a:t>
            </a:r>
            <a:r>
              <a:rPr lang="en-US" b="1" dirty="0" smtClean="0"/>
              <a:t>:  </a:t>
            </a:r>
            <a:r>
              <a:rPr lang="en-US" dirty="0" smtClean="0"/>
              <a:t>Communicate committee business to members and friends in regular intervals.</a:t>
            </a:r>
          </a:p>
          <a:p>
            <a:pPr lvl="0"/>
            <a:r>
              <a:rPr lang="en-US" b="1" dirty="0" smtClean="0"/>
              <a:t>Strategic Plan/Vision Sub-Committee:  </a:t>
            </a:r>
            <a:r>
              <a:rPr lang="en-US" dirty="0" smtClean="0"/>
              <a:t>Write and update the Major Cities Committee’s triennial plan.  Participate in committee meetings to ensure the implementation of the strategic plan and vision.</a:t>
            </a:r>
          </a:p>
          <a:p>
            <a:pPr lvl="0"/>
            <a:r>
              <a:rPr lang="en-US" b="1" dirty="0" smtClean="0"/>
              <a:t>Subject based sub-committees?</a:t>
            </a:r>
          </a:p>
          <a:p>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EsriMapsInfo xmlns="ESRI.ArcGIS.Mapping.OfficeIntegration.PowerPointInfo">
  <Version>Version1</Version>
  <RequiresSignIn>False</RequiresSignIn>
</EsriMapsInfo>
</file>

<file path=customXml/item2.xml><?xml version="1.0" encoding="utf-8"?>
<EsriMapsInfo xmlns="ESRI.ArcGIS.Mapping.OfficeIntegration.PowerPointInfo">
  <Version>Version1</Version>
  <RequiresSignIn>False</RequiresSignIn>
</EsriMapsInfo>
</file>

<file path=customXml/itemProps1.xml><?xml version="1.0" encoding="utf-8"?>
<ds:datastoreItem xmlns:ds="http://schemas.openxmlformats.org/officeDocument/2006/customXml" ds:itemID="{3E833BB2-D428-44BF-B536-C1A2459C0C2F}">
  <ds:schemaRefs>
    <ds:schemaRef ds:uri="ESRI.ArcGIS.Mapping.OfficeIntegration.PowerPointInfo"/>
  </ds:schemaRefs>
</ds:datastoreItem>
</file>

<file path=customXml/itemProps2.xml><?xml version="1.0" encoding="utf-8"?>
<ds:datastoreItem xmlns:ds="http://schemas.openxmlformats.org/officeDocument/2006/customXml" ds:itemID="{A3A8F98A-E602-4B74-A37C-11F80CF70F49}">
  <ds:schemaRefs>
    <ds:schemaRef ds:uri="ESRI.ArcGIS.Mapping.OfficeIntegration.PowerPointInfo"/>
  </ds:schemaRefs>
</ds:datastoreItem>
</file>

<file path=docProps/app.xml><?xml version="1.0" encoding="utf-8"?>
<Properties xmlns="http://schemas.openxmlformats.org/officeDocument/2006/extended-properties" xmlns:vt="http://schemas.openxmlformats.org/officeDocument/2006/docPropsVTypes">
  <Template>Median</Template>
  <TotalTime>1865</TotalTime>
  <Words>913</Words>
  <Application>Microsoft Office PowerPoint</Application>
  <PresentationFormat>On-screen Show (4:3)</PresentationFormat>
  <Paragraphs>81</Paragraphs>
  <Slides>9</Slides>
  <Notes>9</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Median</vt:lpstr>
      <vt:lpstr>TRB ABE30: TRANSPORTATION ISSUES IN MAJOR CITIES MID-YEAR MEETING</vt:lpstr>
      <vt:lpstr>Strategic Plan Discussion</vt:lpstr>
      <vt:lpstr>Vision</vt:lpstr>
      <vt:lpstr>Committee Scope</vt:lpstr>
      <vt:lpstr>Future Outlook (Critical Issues)</vt:lpstr>
      <vt:lpstr>Key Research Focus Areas</vt:lpstr>
      <vt:lpstr>Committee Plan</vt:lpstr>
      <vt:lpstr>Membership</vt:lpstr>
      <vt:lpstr>Sub-Committees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ABE30 Strategic Planning Session</dc:title>
  <dc:creator>ema.yamamoto</dc:creator>
  <cp:lastModifiedBy>Stephanie Dock</cp:lastModifiedBy>
  <cp:revision>111</cp:revision>
  <dcterms:created xsi:type="dcterms:W3CDTF">2013-06-06T13:27:59Z</dcterms:created>
  <dcterms:modified xsi:type="dcterms:W3CDTF">2014-04-28T21:38:06Z</dcterms:modified>
</cp:coreProperties>
</file>