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3.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 If Tufts is reluctant to act unless other schools do we are acting like followers, not leaders.  We were leaders with Apartheid and with the Talloires Declaration we should be out front on this issues.  This is a way for Tufts to distinguish itself from our competitor schools – giving us good publicity and a giving us a leg up on students and faculty.  It could also spur new individual and institutional investments in Tufts.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rgbClr val="000000"/>
              </a:buClr>
              <a:buSzPct val="100000"/>
              <a:buFont typeface="Arial"/>
              <a:buNone/>
            </a:pPr>
            <a:r>
              <a:rPr lang="en"/>
              <a:t>To begin,  And no matter how much money they may be making today, fossil fuel companies are bad bets.  </a:t>
            </a:r>
          </a:p>
          <a:p>
            <a:pPr rtl="0" lvl="0">
              <a:spcBef>
                <a:spcPts val="600"/>
              </a:spcBef>
              <a:buClr>
                <a:srgbClr val="000000"/>
              </a:buClr>
              <a:buSzPct val="100000"/>
              <a:buFont typeface="Arial"/>
              <a:buNone/>
            </a:pPr>
            <a:r>
              <a:rPr lang="en"/>
              <a:t>·</a:t>
            </a:r>
            <a:r>
              <a:rPr sz="700" lang="en">
                <a:latin typeface="Times New Roman"/>
                <a:ea typeface="Times New Roman"/>
                <a:cs typeface="Times New Roman"/>
                <a:sym typeface="Times New Roman"/>
              </a:rPr>
              <a:t>      </a:t>
            </a:r>
            <a:r>
              <a:rPr lang="en"/>
              <a:t>When and if the government decides to create an actual </a:t>
            </a:r>
            <a:r>
              <a:rPr b="1" lang="en"/>
              <a:t>price for carbon pollution</a:t>
            </a:r>
            <a:r>
              <a:rPr lang="en"/>
              <a:t>, the companies will face a severe financial reckoning for the damage that they are causing to the planet.   </a:t>
            </a:r>
          </a:p>
          <a:p>
            <a:r>
              <a:t/>
            </a:r>
          </a:p>
          <a:p>
            <a: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higher education teaches us to think in rational, synthetic and ethical ways that have led to modern life.  For Tufts not to base its decision-making on the overwhelming evidence produced by the world's finest scientists (who primarily come from higher education) is to repudiate the entire model for learning and good citizenship that it purports to impress upon its graduates for the sake of a thriving civilized society.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we should delete this. See agenda.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We know people come to you often making demands of the endowment. And so we are grateful to be able to present to you today, and are honored to present. We want to stress that this campaign is national, strong, and growing. This is not like any previous divestment request. This campaign has gotten incredibly big very fast, and pressure will only continue to grow, both at the national level and on campus. </a:t>
            </a:r>
          </a:p>
          <a:p>
            <a:pPr>
              <a:buNone/>
            </a:pPr>
            <a:r>
              <a:rPr lang="en"/>
              <a:t> climate disruption is different than any other past or foreseen issue because  it threatens to undercut the habitability of the planet for a thriving civilization.  What higher education exists for will not likely be possible if we continue on the current path.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rgbClr val="000000"/>
              </a:buClr>
              <a:buSzPct val="110000"/>
              <a:buFont typeface="Arial"/>
              <a:buNone/>
            </a:pPr>
            <a:r>
              <a:rPr sz="1000" lang="en">
                <a:solidFill>
                  <a:schemeClr val="dk1"/>
                </a:solidFill>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p:nvPr/>
        </p:nvSpPr>
        <p:spPr>
          <a:xfrm>
            <a:off y="0" x="0"/>
            <a:ext cy="4691399" cx="9144000"/>
          </a:xfrm>
          <a:prstGeom prst="rect">
            <a:avLst/>
          </a:prstGeom>
          <a:solidFill>
            <a:schemeClr val="dk2"/>
          </a:solidFill>
          <a:ln>
            <a:noFill/>
          </a:ln>
        </p:spPr>
        <p:txBody>
          <a:bodyPr bIns="45700" rIns="91425" lIns="91425" tIns="45700" anchor="ctr" anchorCtr="0">
            <a:noAutofit/>
          </a:bodyPr>
          <a:lstStyle/>
          <a:p/>
        </p:txBody>
      </p:sp>
      <p:cxnSp>
        <p:nvCxnSpPr>
          <p:cNvPr id="9" name="Shape 9"/>
          <p:cNvCxnSpPr/>
          <p:nvPr/>
        </p:nvCxnSpPr>
        <p:spPr>
          <a:xfrm>
            <a:off y="4662139"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2490375" x="685800"/>
            <a:ext cy="2198400" cx="7772400"/>
          </a:xfrm>
          <a:prstGeom prst="rect">
            <a:avLst/>
          </a:prstGeom>
          <a:noFill/>
          <a:ln>
            <a:noFill/>
          </a:ln>
        </p:spPr>
        <p:txBody>
          <a:bodyPr bIns="91425" rIns="91425" lIns="91425" tIns="91425" anchor="b" anchorCtr="0"/>
          <a:lstStyle>
            <a:lvl1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1pPr>
            <a:lvl2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2pPr>
            <a:lvl3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3pPr>
            <a:lvl4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4pPr>
            <a:lvl5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5pPr>
            <a:lvl6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6pPr>
            <a:lvl7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7pPr>
            <a:lvl8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8pPr>
            <a:lvl9pPr algn="l" rtl="0" indent="457200" mar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9pPr>
          </a:lstStyle>
          <a:p/>
        </p:txBody>
      </p:sp>
      <p:sp>
        <p:nvSpPr>
          <p:cNvPr id="11" name="Shape 11"/>
          <p:cNvSpPr txBox="1"/>
          <p:nvPr>
            <p:ph idx="1" type="subTitle"/>
          </p:nvPr>
        </p:nvSpPr>
        <p:spPr>
          <a:xfrm>
            <a:off y="4836035" x="685800"/>
            <a:ext cy="1032599" cx="7772400"/>
          </a:xfrm>
          <a:prstGeom prst="rect">
            <a:avLst/>
          </a:prstGeom>
          <a:noFill/>
          <a:ln>
            <a:noFill/>
          </a:ln>
        </p:spPr>
        <p:txBody>
          <a:bodyPr bIns="91425" rIns="91425" lIns="91425" tIns="91425" anchor="t" anchorCtr="0"/>
          <a:lstStyle>
            <a:lvl1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l" rtl="0" indent="190500" mar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12" name="Shape 12"/>
        <p:cNvGrpSpPr/>
        <p:nvPr/>
      </p:nvGrpSpPr>
      <p:grpSpPr>
        <a:xfrm>
          <a:off y="0" x="0"/>
          <a:ext cy="0" cx="0"/>
          <a:chOff y="0" x="0"/>
          <a:chExt cy="0" cx="0"/>
        </a:xfrm>
      </p:grpSpPr>
      <p:sp>
        <p:nvSpPr>
          <p:cNvPr id="13" name="Shape 13"/>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14" name="Shape 14"/>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p:txBody>
      </p:sp>
      <p:sp>
        <p:nvSpPr>
          <p:cNvPr id="16" name="Shape 1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7" name="Shape 17"/>
        <p:cNvGrpSpPr/>
        <p:nvPr/>
      </p:nvGrpSpPr>
      <p:grpSpPr>
        <a:xfrm>
          <a:off y="0" x="0"/>
          <a:ext cy="0" cx="0"/>
          <a:chOff y="0" x="0"/>
          <a:chExt cy="0" cx="0"/>
        </a:xfrm>
      </p:grpSpPr>
      <p:sp>
        <p:nvSpPr>
          <p:cNvPr id="18" name="Shape 18"/>
          <p:cNvSpPr/>
          <p:nvPr/>
        </p:nvSpPr>
        <p:spPr>
          <a:xfrm>
            <a:off y="0" x="0"/>
            <a:ext cy="1532999" cx="9144000"/>
          </a:xfrm>
          <a:prstGeom prst="rect">
            <a:avLst/>
          </a:prstGeom>
          <a:solidFill>
            <a:schemeClr val="dk2"/>
          </a:solidFill>
          <a:ln>
            <a:noFill/>
          </a:ln>
        </p:spPr>
        <p:txBody>
          <a:bodyPr bIns="45700" rIns="91425" lIns="91425" tIns="45700" anchor="ctr" anchorCtr="0">
            <a:noAutofit/>
          </a:bodyPr>
          <a:lstStyle/>
          <a:p/>
        </p:txBody>
      </p:sp>
      <p:cxnSp>
        <p:nvCxnSpPr>
          <p:cNvPr id="19" name="Shape 19"/>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21" name="Shape 21"/>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22" name="Shape 22"/>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23" name="Shape 23"/>
        <p:cNvGrpSpPr/>
        <p:nvPr/>
      </p:nvGrpSpPr>
      <p:grpSpPr>
        <a:xfrm>
          <a:off y="0" x="0"/>
          <a:ext cy="0" cx="0"/>
          <a:chOff y="0" x="0"/>
          <a:chExt cy="0" cx="0"/>
        </a:xfrm>
      </p:grpSpPr>
      <p:sp>
        <p:nvSpPr>
          <p:cNvPr id="24" name="Shape 24"/>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p:txBody>
      </p:sp>
      <p:cxnSp>
        <p:nvCxnSpPr>
          <p:cNvPr id="25" name="Shape 25"/>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27" name="Shape 27"/>
        <p:cNvGrpSpPr/>
        <p:nvPr/>
      </p:nvGrpSpPr>
      <p:grpSpPr>
        <a:xfrm>
          <a:off y="0" x="0"/>
          <a:ext cy="0" cx="0"/>
          <a:chOff y="0" x="0"/>
          <a:chExt cy="0" cx="0"/>
        </a:xfrm>
      </p:grpSpPr>
      <p:sp>
        <p:nvSpPr>
          <p:cNvPr id="28" name="Shape 28"/>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1pPr>
            <a:lvl2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2pPr>
            <a:lvl3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3pPr>
            <a:lvl4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4pPr>
            <a:lvl5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5pPr>
            <a:lvl6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6pPr>
            <a:lvl7pPr algn="l" rtl="0" indent="-285750" marL="285750">
              <a:lnSpc>
                <a:spcPct val="100000"/>
              </a:lnSpc>
              <a:spcBef>
                <a:spcPts val="0"/>
              </a:spcBef>
              <a:spcAft>
                <a:spcPts val="0"/>
              </a:spcAft>
              <a:buClr>
                <a:schemeClr val="dk2"/>
              </a:buClr>
              <a:buSzPct val="166666"/>
              <a:buFont typeface="Arial"/>
              <a:buChar char="•"/>
              <a:defRPr b="0" sz="1800">
                <a:solidFill>
                  <a:schemeClr val="dk2"/>
                </a:solidFill>
              </a:defRPr>
            </a:lvl7pPr>
            <a:lvl8pPr algn="l" rtl="0" indent="-285750" marL="285750">
              <a:lnSpc>
                <a:spcPct val="100000"/>
              </a:lnSpc>
              <a:spcBef>
                <a:spcPts val="0"/>
              </a:spcBef>
              <a:spcAft>
                <a:spcPts val="0"/>
              </a:spcAft>
              <a:buClr>
                <a:schemeClr val="dk2"/>
              </a:buClr>
              <a:buSzPct val="100000"/>
              <a:buFont typeface="Courier New"/>
              <a:buChar char="o"/>
              <a:defRPr b="0" sz="1800">
                <a:solidFill>
                  <a:schemeClr val="dk2"/>
                </a:solidFill>
              </a:defRPr>
            </a:lvl8pPr>
            <a:lvl9pPr algn="l" rtl="0" indent="-285750" marL="285750">
              <a:lnSpc>
                <a:spcPct val="100000"/>
              </a:lnSpc>
              <a:spcBef>
                <a:spcPts val="0"/>
              </a:spcBef>
              <a:spcAft>
                <a:spcPts val="0"/>
              </a:spcAft>
              <a:buClr>
                <a:schemeClr val="dk2"/>
              </a:buClr>
              <a:buSzPct val="100000"/>
              <a:buFont typeface="Wingdings"/>
              <a:buChar char="§"/>
              <a:defRPr b="0" sz="1800">
                <a:solidFill>
                  <a:schemeClr val="dk2"/>
                </a:solidFill>
              </a:defRPr>
            </a:lvl9pPr>
          </a:lstStyle>
          <a:p/>
        </p:txBody>
      </p:sp>
      <p:sp>
        <p:nvSpPr>
          <p:cNvPr id="29" name="Shape 29"/>
          <p:cNvSpPr/>
          <p:nvPr/>
        </p:nvSpPr>
        <p:spPr>
          <a:xfrm>
            <a:off y="0" x="4274"/>
            <a:ext cy="5875200" cx="9144000"/>
          </a:xfrm>
          <a:prstGeom prst="rect">
            <a:avLst/>
          </a:prstGeom>
          <a:solidFill>
            <a:srgbClr val="2388DB"/>
          </a:solidFill>
          <a:ln>
            <a:noFill/>
          </a:ln>
        </p:spPr>
        <p:txBody>
          <a:bodyPr bIns="45700" rIns="91425" lIns="91425" tIns="45700" anchor="ctr" anchorCtr="0">
            <a:noAutofit/>
          </a:bodyPr>
          <a:lstStyle/>
          <a:p/>
        </p:txBody>
      </p:sp>
      <p:cxnSp>
        <p:nvCxnSpPr>
          <p:cNvPr id="30" name="Shape 30"/>
          <p:cNvCxnSpPr/>
          <p:nvPr/>
        </p:nvCxnSpPr>
        <p:spPr>
          <a:xfrm>
            <a:off y="5845828"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indent="228600" mar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http://www.yellowcabnyc.com/blog/hurricane-sandy-alert-stay-safe" Type="http://schemas.openxmlformats.org/officeDocument/2006/relationships/hyperlink" TargetMode="External"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6.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1663873" x="685800"/>
            <a:ext cy="1546500" cx="7772400"/>
          </a:xfrm>
          <a:prstGeom prst="rect">
            <a:avLst/>
          </a:prstGeom>
        </p:spPr>
        <p:txBody>
          <a:bodyPr bIns="91425" rIns="91425" lIns="91425" tIns="91425" anchor="b" anchorCtr="0">
            <a:noAutofit/>
          </a:bodyPr>
          <a:lstStyle/>
          <a:p>
            <a:pPr>
              <a:buNone/>
            </a:pPr>
            <a:r>
              <a:rPr b="0" lang="en">
                <a:latin typeface="Times New Roman"/>
                <a:ea typeface="Times New Roman"/>
                <a:cs typeface="Times New Roman"/>
                <a:sym typeface="Times New Roman"/>
              </a:rPr>
              <a:t>Tufts Divestment Proposal</a:t>
            </a:r>
          </a:p>
        </p:txBody>
      </p:sp>
      <p:sp>
        <p:nvSpPr>
          <p:cNvPr id="34" name="Shape 34"/>
          <p:cNvSpPr txBox="1"/>
          <p:nvPr>
            <p:ph idx="1" type="subTitle"/>
          </p:nvPr>
        </p:nvSpPr>
        <p:spPr>
          <a:xfrm>
            <a:off y="4798960" x="556050"/>
            <a:ext cy="1032599" cx="8439599"/>
          </a:xfrm>
          <a:prstGeom prst="rect">
            <a:avLst/>
          </a:prstGeom>
        </p:spPr>
        <p:txBody>
          <a:bodyPr bIns="91425" rIns="91425" lIns="91425" tIns="91425" anchor="t" anchorCtr="0">
            <a:noAutofit/>
          </a:bodyPr>
          <a:lstStyle/>
          <a:p>
            <a:pPr rtl="0" lvl="0">
              <a:buNone/>
            </a:pPr>
            <a:r>
              <a:rPr lang="en">
                <a:latin typeface="Times New Roman"/>
                <a:ea typeface="Times New Roman"/>
                <a:cs typeface="Times New Roman"/>
                <a:sym typeface="Times New Roman"/>
              </a:rPr>
              <a:t>1/24/13</a:t>
            </a:r>
          </a:p>
          <a:p>
            <a:pPr rtl="0" lvl="0">
              <a:buNone/>
            </a:pPr>
            <a:r>
              <a:rPr lang="en">
                <a:latin typeface="Times New Roman"/>
                <a:ea typeface="Times New Roman"/>
                <a:cs typeface="Times New Roman"/>
                <a:sym typeface="Times New Roman"/>
              </a:rPr>
              <a:t>Board of Trustees Investment Committee Meeting</a:t>
            </a:r>
          </a:p>
          <a:p>
            <a: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latin typeface="Times New Roman"/>
                <a:ea typeface="Times New Roman"/>
                <a:cs typeface="Times New Roman"/>
                <a:sym typeface="Times New Roman"/>
              </a:rPr>
              <a:t>Divestment: An Effective Strategy for Social Change</a:t>
            </a:r>
          </a:p>
        </p:txBody>
      </p:sp>
      <p:sp>
        <p:nvSpPr>
          <p:cNvPr id="93" name="Shape 9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sz="1400" lang="en">
                <a:solidFill>
                  <a:srgbClr val="000000"/>
                </a:solidFill>
                <a:latin typeface="Times New Roman"/>
                <a:ea typeface="Times New Roman"/>
                <a:cs typeface="Times New Roman"/>
                <a:sym typeface="Times New Roman"/>
              </a:rPr>
              <a:t>
</a:t>
            </a:r>
          </a:p>
          <a:p>
            <a:pPr rtl="0" lvl="0">
              <a:spcBef>
                <a:spcPts val="0"/>
              </a:spcBef>
              <a:buNone/>
            </a:pPr>
            <a:r>
              <a:rPr sz="1800" lang="en" i="1">
                <a:solidFill>
                  <a:srgbClr val="000000"/>
                </a:solidFill>
                <a:latin typeface="Times New Roman"/>
                <a:ea typeface="Times New Roman"/>
                <a:cs typeface="Times New Roman"/>
                <a:sym typeface="Times New Roman"/>
              </a:rPr>
              <a:t>“Divestment from select fossil fuel producers would send a powerful message to the energy industry and the nation. It would signal that America’s universities take the climate-energy challenge seriously.”</a:t>
            </a:r>
          </a:p>
          <a:p>
            <a:pPr rtl="0" lvl="0">
              <a:spcBef>
                <a:spcPts val="0"/>
              </a:spcBef>
              <a:buNone/>
            </a:pPr>
            <a:r>
              <a:rPr sz="1800" lang="en">
                <a:solidFill>
                  <a:srgbClr val="000000"/>
                </a:solidFill>
              </a:rPr>
              <a:t>								</a:t>
            </a:r>
            <a:r>
              <a:rPr sz="1800" lang="en">
                <a:solidFill>
                  <a:srgbClr val="000000"/>
                </a:solidFill>
                <a:latin typeface="Times New Roman"/>
                <a:ea typeface="Times New Roman"/>
                <a:cs typeface="Times New Roman"/>
                <a:sym typeface="Times New Roman"/>
              </a:rPr>
              <a:t>-2012 study by the Harvard Institute of Politics</a:t>
            </a:r>
          </a:p>
          <a:p>
            <a:r>
              <a:t/>
            </a:r>
          </a:p>
          <a:p>
            <a:r>
              <a:t/>
            </a:r>
          </a:p>
          <a:p>
            <a:pPr rtl="0" lvl="0">
              <a:spcBef>
                <a:spcPts val="0"/>
              </a:spcBef>
              <a:buClr>
                <a:srgbClr val="000000"/>
              </a:buClr>
              <a:buSzPct val="61111"/>
              <a:buFont typeface="Arial"/>
              <a:buNone/>
            </a:pPr>
            <a:r>
              <a:rPr sz="1800" lang="en">
                <a:solidFill>
                  <a:srgbClr val="000000"/>
                </a:solidFill>
                <a:latin typeface="Times New Roman"/>
                <a:ea typeface="Times New Roman"/>
                <a:cs typeface="Times New Roman"/>
                <a:sym typeface="Times New Roman"/>
              </a:rPr>
              <a:t>Both the South African Apartheid and Darfur Divestment movements led to legislation in Congress</a:t>
            </a:r>
          </a:p>
          <a:p>
            <a:r>
              <a:t/>
            </a:r>
          </a:p>
          <a:p>
            <a:pPr rtl="0" lvl="0">
              <a:spcBef>
                <a:spcPts val="0"/>
              </a:spcBef>
              <a:buClr>
                <a:srgbClr val="000000"/>
              </a:buClr>
              <a:buSzPct val="61111"/>
              <a:buFont typeface="Arial"/>
              <a:buNone/>
            </a:pPr>
            <a:r>
              <a:rPr sz="1800" lang="en">
                <a:solidFill>
                  <a:srgbClr val="000000"/>
                </a:solidFill>
                <a:latin typeface="Times New Roman"/>
                <a:ea typeface="Times New Roman"/>
                <a:cs typeface="Times New Roman"/>
                <a:sym typeface="Times New Roman"/>
              </a:rPr>
              <a:t>-1986: The Comprehensive Anti-Apartheid Act</a:t>
            </a:r>
          </a:p>
          <a:p>
            <a:pPr rtl="0" lvl="0">
              <a:spcBef>
                <a:spcPts val="0"/>
              </a:spcBef>
              <a:buClr>
                <a:srgbClr val="000000"/>
              </a:buClr>
              <a:buSzPct val="61111"/>
              <a:buFont typeface="Arial"/>
              <a:buNone/>
            </a:pPr>
            <a:r>
              <a:rPr sz="1800" lang="en">
                <a:solidFill>
                  <a:srgbClr val="000000"/>
                </a:solidFill>
                <a:latin typeface="Times New Roman"/>
                <a:ea typeface="Times New Roman"/>
                <a:cs typeface="Times New Roman"/>
                <a:sym typeface="Times New Roman"/>
              </a:rPr>
              <a:t>-2007: The Sudan Accountability and Divestment Act</a:t>
            </a:r>
          </a:p>
          <a:p>
            <a:r>
              <a:t/>
            </a:r>
          </a:p>
          <a:p>
            <a:pPr rtl="0" lvl="0">
              <a:spcBef>
                <a:spcPts val="0"/>
              </a:spcBef>
              <a:buNone/>
            </a:pPr>
            <a:r>
              <a:rPr sz="1100" lang="en">
                <a:solidFill>
                  <a:srgbClr val="000000"/>
                </a:solidFill>
              </a:rPr>
              <a:t>				</a:t>
            </a:r>
          </a:p>
          <a:p>
            <a:pPr rtl="0" lvl="0">
              <a:spcBef>
                <a:spcPts val="0"/>
              </a:spcBef>
              <a:buNone/>
            </a:pPr>
            <a:r>
              <a:rPr sz="1100" lang="en">
                <a:solidFill>
                  <a:srgbClr val="000000"/>
                </a:solidFill>
              </a:rPr>
              <a:t>			</a:t>
            </a:r>
          </a:p>
          <a:p>
            <a:pPr rtl="0" lvl="0">
              <a:spcBef>
                <a:spcPts val="0"/>
              </a:spcBef>
              <a:buNone/>
            </a:pPr>
            <a:r>
              <a:rPr sz="1100" lang="en">
                <a:solidFill>
                  <a:srgbClr val="000000"/>
                </a:solidFill>
              </a:rPr>
              <a:t>		</a:t>
            </a:r>
          </a:p>
          <a:p>
            <a:pPr rtl="0" lvl="0">
              <a:spcBef>
                <a:spcPts val="0"/>
              </a:spcBef>
              <a:buNone/>
            </a:pPr>
            <a:r>
              <a:rPr sz="1100" lang="en">
                <a:solidFill>
                  <a:srgbClr val="000000"/>
                </a:solidFill>
              </a:rPr>
              <a:t>				</a:t>
            </a:r>
            <a:r>
              <a:rPr sz="1800" lang="en">
                <a:solidFill>
                  <a:srgbClr val="000000"/>
                </a:solidFill>
                <a:latin typeface="Times New Roman"/>
                <a:ea typeface="Times New Roman"/>
                <a:cs typeface="Times New Roman"/>
                <a:sym typeface="Times New Roman"/>
              </a:rPr>
              <a:t> </a:t>
            </a:r>
          </a:p>
          <a:p>
            <a:r>
              <a:t/>
            </a:r>
          </a:p>
          <a:p>
            <a:pPr rtl="0" lvl="0">
              <a:spcBef>
                <a:spcPts val="0"/>
              </a:spcBef>
              <a:buNone/>
            </a:pPr>
            <a:r>
              <a:rPr sz="1100" lang="en">
                <a:solidFill>
                  <a:srgbClr val="000000"/>
                </a:solidFill>
              </a:rPr>
              <a:t>				</a:t>
            </a:r>
          </a:p>
          <a:p>
            <a:pPr rtl="0" lvl="0">
              <a:spcBef>
                <a:spcPts val="0"/>
              </a:spcBef>
              <a:buNone/>
            </a:pPr>
            <a:r>
              <a:rPr sz="1100" lang="en">
                <a:solidFill>
                  <a:srgbClr val="000000"/>
                </a:solidFill>
              </a:rPr>
              <a:t>			</a:t>
            </a:r>
          </a:p>
          <a:p>
            <a:pPr rtl="0" lvl="0">
              <a:spcBef>
                <a:spcPts val="0"/>
              </a:spcBef>
              <a:buNone/>
            </a:pPr>
            <a:r>
              <a:rPr sz="1100" lang="en">
                <a:solidFill>
                  <a:srgbClr val="000000"/>
                </a:solidFill>
              </a:rPr>
              <a:t>		</a:t>
            </a:r>
          </a:p>
          <a:p>
            <a:r>
              <a:t/>
            </a:r>
          </a:p>
          <a:p>
            <a:r>
              <a:t/>
            </a:r>
          </a:p>
          <a:p>
            <a:r>
              <a:t/>
            </a:r>
          </a:p>
          <a:p>
            <a:r>
              <a:t/>
            </a:r>
          </a:p>
          <a:p>
            <a:r>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latin typeface="Times New Roman"/>
                <a:ea typeface="Times New Roman"/>
                <a:cs typeface="Times New Roman"/>
                <a:sym typeface="Times New Roman"/>
              </a:rPr>
              <a:t>Precedent for Divestment at Tufts</a:t>
            </a:r>
          </a:p>
        </p:txBody>
      </p:sp>
      <p:sp>
        <p:nvSpPr>
          <p:cNvPr id="99" name="Shape 9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Clr>
                <a:srgbClr val="000000"/>
              </a:buClr>
              <a:buSzPct val="137500"/>
              <a:buFont typeface="Arial"/>
              <a:buNone/>
            </a:pPr>
            <a:r>
              <a:rPr sz="800" lang="en">
                <a:solidFill>
                  <a:srgbClr val="000000"/>
                </a:solidFill>
              </a:rPr>
              <a:t>
</a:t>
            </a:r>
            <a:r>
              <a:rPr sz="1100" lang="en">
                <a:solidFill>
                  <a:srgbClr val="000000"/>
                </a:solidFill>
              </a:rPr>
              <a:t>				</a:t>
            </a:r>
            <a:r>
              <a:rPr sz="1800" lang="en">
                <a:solidFill>
                  <a:srgbClr val="000000"/>
                </a:solidFill>
                <a:latin typeface="Times New Roman"/>
                <a:ea typeface="Times New Roman"/>
                <a:cs typeface="Times New Roman"/>
                <a:sym typeface="Times New Roman"/>
              </a:rPr>
              <a:t> </a:t>
            </a:r>
          </a:p>
          <a:p>
            <a:r>
              <a:t/>
            </a:r>
          </a:p>
          <a:p>
            <a:pPr rtl="0" lvl="0">
              <a:buNone/>
            </a:pPr>
            <a:r>
              <a:rPr sz="1100" lang="en">
                <a:solidFill>
                  <a:srgbClr val="000000"/>
                </a:solidFill>
              </a:rPr>
              <a:t>				</a:t>
            </a:r>
          </a:p>
          <a:p>
            <a:pPr rtl="0" lvl="0">
              <a:buNone/>
            </a:pPr>
            <a:r>
              <a:rPr sz="1100" lang="en">
                <a:solidFill>
                  <a:srgbClr val="000000"/>
                </a:solidFill>
              </a:rPr>
              <a:t>			</a:t>
            </a:r>
          </a:p>
          <a:p>
            <a:pPr rtl="0" lvl="0">
              <a:buNone/>
            </a:pPr>
            <a:r>
              <a:rPr sz="1100" lang="en">
                <a:solidFill>
                  <a:srgbClr val="000000"/>
                </a:solidFill>
              </a:rPr>
              <a:t>		</a:t>
            </a:r>
          </a:p>
          <a:p>
            <a:r>
              <a:t/>
            </a:r>
          </a:p>
        </p:txBody>
      </p:sp>
      <p:sp>
        <p:nvSpPr>
          <p:cNvPr id="100" name="Shape 100"/>
          <p:cNvSpPr/>
          <p:nvPr/>
        </p:nvSpPr>
        <p:spPr>
          <a:xfrm>
            <a:off y="1615516" x="457200"/>
            <a:ext cy="4937066" cx="4226902"/>
          </a:xfrm>
          <a:prstGeom prst="rect">
            <a:avLst/>
          </a:prstGeom>
          <a:blipFill>
            <a:blip r:embed="rId3"/>
            <a:stretch>
              <a:fillRect/>
            </a:stretch>
          </a:blipFill>
        </p:spPr>
      </p:sp>
      <p:sp>
        <p:nvSpPr>
          <p:cNvPr id="101" name="Shape 101"/>
          <p:cNvSpPr txBox="1"/>
          <p:nvPr/>
        </p:nvSpPr>
        <p:spPr>
          <a:xfrm>
            <a:off y="2345625" x="4923175"/>
            <a:ext cy="3000000" cx="3000000"/>
          </a:xfrm>
          <a:prstGeom prst="rect">
            <a:avLst/>
          </a:prstGeom>
        </p:spPr>
        <p:txBody>
          <a:bodyPr bIns="91425" rIns="91425" lIns="91425" tIns="91425" anchor="ctr" anchorCtr="0">
            <a:noAutofit/>
          </a:bodyPr>
          <a:lstStyle/>
          <a:p>
            <a:pPr rtl="0" lvl="0">
              <a:buNone/>
            </a:pPr>
            <a:r>
              <a:rPr sz="1800" lang="en" i="1">
                <a:latin typeface="Times New Roman"/>
                <a:ea typeface="Times New Roman"/>
                <a:cs typeface="Times New Roman"/>
                <a:sym typeface="Times New Roman"/>
              </a:rPr>
              <a:t>"This is a symbolic act in many ways...it nevertheless is an important statement about what we believe about equality and civil rights"</a:t>
            </a:r>
          </a:p>
          <a:p>
            <a:r>
              <a:t/>
            </a:r>
          </a:p>
          <a:p>
            <a:pPr rtl="0" lvl="0">
              <a:buNone/>
            </a:pPr>
            <a:r>
              <a:rPr sz="1800" lang="en">
                <a:latin typeface="Times New Roman"/>
                <a:ea typeface="Times New Roman"/>
                <a:cs typeface="Times New Roman"/>
                <a:sym typeface="Times New Roman"/>
              </a:rPr>
              <a:t>William Meserve, 1988, on Apartheid Divestment, Head of Tufts Board of Trustees Financial Committee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Aligning Tufts Core Values with its Investments</a:t>
            </a:r>
          </a:p>
        </p:txBody>
      </p:sp>
      <p:sp>
        <p:nvSpPr>
          <p:cNvPr id="107" name="Shape 10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sz="1400" lang="en">
                <a:solidFill>
                  <a:srgbClr val="000000"/>
                </a:solidFill>
                <a:latin typeface="Times New Roman"/>
                <a:ea typeface="Times New Roman"/>
                <a:cs typeface="Times New Roman"/>
                <a:sym typeface="Times New Roman"/>
              </a:rPr>
              <a:t>
</a:t>
            </a:r>
          </a:p>
          <a:p>
            <a:pPr rtl="0" lvl="0">
              <a:buNone/>
            </a:pPr>
            <a:r>
              <a:rPr sz="1800" lang="en" i="1">
                <a:solidFill>
                  <a:srgbClr val="000000"/>
                </a:solidFill>
                <a:latin typeface="Times New Roman"/>
                <a:ea typeface="Times New Roman"/>
                <a:cs typeface="Times New Roman"/>
                <a:sym typeface="Times New Roman"/>
              </a:rPr>
              <a:t>“We are deeply concerned about the unprecedented scale and speed of environmental degradation, the integrity of the earth and its biodiversity, the security of nations, and the heritage of future generations...University heads must provide the leadership and support to mobilize internal and external resources so that their institutions respond to this urgent challenge.” </a:t>
            </a:r>
          </a:p>
          <a:p>
            <a:pPr>
              <a:buNone/>
            </a:pPr>
            <a:r>
              <a:rPr sz="1800" lang="en" i="1">
                <a:latin typeface="Times New Roman"/>
                <a:ea typeface="Times New Roman"/>
                <a:cs typeface="Times New Roman"/>
                <a:sym typeface="Times New Roman"/>
              </a:rPr>
              <a:t>										</a:t>
            </a:r>
            <a:r>
              <a:rPr sz="1800" lang="en">
                <a:latin typeface="Times New Roman"/>
                <a:ea typeface="Times New Roman"/>
                <a:cs typeface="Times New Roman"/>
                <a:sym typeface="Times New Roman"/>
              </a:rPr>
              <a:t>-Talloires Declaration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Divestment is Financially Feasible</a:t>
            </a:r>
          </a:p>
        </p:txBody>
      </p:sp>
      <p:sp>
        <p:nvSpPr>
          <p:cNvPr id="113" name="Shape 11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sz="1400" lang="en" i="1">
                <a:latin typeface="Times New Roman"/>
                <a:ea typeface="Times New Roman"/>
                <a:cs typeface="Times New Roman"/>
                <a:sym typeface="Times New Roman"/>
              </a:rPr>
              <a:t>"With respect to fiscal responsibility for the College...</a:t>
            </a:r>
            <a:r>
              <a:rPr b="1" sz="1400" lang="en" i="1">
                <a:latin typeface="Times New Roman"/>
                <a:ea typeface="Times New Roman"/>
                <a:cs typeface="Times New Roman"/>
                <a:sym typeface="Times New Roman"/>
              </a:rPr>
              <a:t>our estimates show that divesting is consistent with maintaining a return that will continue to beat the market averages under current prices</a:t>
            </a:r>
            <a:r>
              <a:rPr sz="1400" lang="en" i="1">
                <a:latin typeface="Times New Roman"/>
                <a:ea typeface="Times New Roman"/>
                <a:cs typeface="Times New Roman"/>
                <a:sym typeface="Times New Roman"/>
              </a:rPr>
              <a:t>. Thus, we feel this is a win- win approach for the College and for the planet. When fossil fuel prices rise, which they will, we should then loudly reject the notion that a divested portfolio is ‘underperforming.'" </a:t>
            </a:r>
            <a:r>
              <a:rPr sz="1400" lang="en">
                <a:latin typeface="Times New Roman"/>
                <a:ea typeface="Times New Roman"/>
                <a:cs typeface="Times New Roman"/>
                <a:sym typeface="Times New Roman"/>
              </a:rPr>
              <a:t>Stephen Mulkey, President of Unity College</a:t>
            </a:r>
          </a:p>
          <a:p>
            <a:r>
              <a:t/>
            </a:r>
          </a:p>
          <a:p>
            <a:pPr rtl="0" lvl="0" indent="-342900" marL="457200">
              <a:buClr>
                <a:schemeClr val="dk1"/>
              </a:buClr>
              <a:buSzPct val="166666"/>
              <a:buFont typeface="Arial"/>
              <a:buChar char="•"/>
            </a:pPr>
            <a:r>
              <a:rPr sz="1800" lang="en">
                <a:solidFill>
                  <a:srgbClr val="000000"/>
                </a:solidFill>
                <a:latin typeface="Times New Roman"/>
                <a:ea typeface="Times New Roman"/>
                <a:cs typeface="Times New Roman"/>
                <a:sym typeface="Times New Roman"/>
              </a:rPr>
              <a:t>Carbon Tracker - strong risk of stranded assets in the fossil fuel industry, since only 20% of the world’s fossil fuel reserves can be burned. We are living in an age of a carbon bubble, where fossil fuel markets are overcapitalized. </a:t>
            </a:r>
          </a:p>
          <a:p>
            <a:r>
              <a:t/>
            </a:r>
          </a:p>
          <a:p>
            <a:pPr rtl="0" lvl="0" indent="-342900" marL="457200">
              <a:buClr>
                <a:schemeClr val="dk1"/>
              </a:buClr>
              <a:buSzPct val="166666"/>
              <a:buFont typeface="Arial"/>
              <a:buChar char="•"/>
            </a:pPr>
            <a:r>
              <a:rPr sz="1800" lang="en">
                <a:latin typeface="Times New Roman"/>
                <a:ea typeface="Times New Roman"/>
                <a:cs typeface="Times New Roman"/>
                <a:sym typeface="Times New Roman"/>
              </a:rPr>
              <a:t>Divestment is feasible, as demonstrated by the divestiture of Seattle, Hampshire College, and Unity College, and other Foundation Endowments. </a:t>
            </a:r>
          </a:p>
          <a:p>
            <a:r>
              <a:t/>
            </a:r>
          </a:p>
          <a:p>
            <a:pPr rtl="0" lvl="0" indent="-342900" marL="457200">
              <a:buClr>
                <a:schemeClr val="dk1"/>
              </a:buClr>
              <a:buSzPct val="166666"/>
              <a:buFont typeface="Arial"/>
              <a:buChar char="•"/>
            </a:pPr>
            <a:r>
              <a:rPr sz="1800" lang="en">
                <a:latin typeface="Times New Roman"/>
                <a:ea typeface="Times New Roman"/>
                <a:cs typeface="Times New Roman"/>
                <a:sym typeface="Times New Roman"/>
              </a:rPr>
              <a:t>Divestment does not contradict legal fiduciary duty. Fiduciary duty </a:t>
            </a:r>
            <a:r>
              <a:rPr sz="1800" lang="en">
                <a:solidFill>
                  <a:srgbClr val="000000"/>
                </a:solidFill>
                <a:latin typeface="Times New Roman"/>
                <a:ea typeface="Times New Roman"/>
                <a:cs typeface="Times New Roman"/>
                <a:sym typeface="Times New Roman"/>
              </a:rPr>
              <a:t>does </a:t>
            </a:r>
            <a:r>
              <a:rPr u="sng" sz="1800" lang="en">
                <a:solidFill>
                  <a:srgbClr val="000000"/>
                </a:solidFill>
                <a:latin typeface="Times New Roman"/>
                <a:ea typeface="Times New Roman"/>
                <a:cs typeface="Times New Roman"/>
                <a:sym typeface="Times New Roman"/>
              </a:rPr>
              <a:t>not</a:t>
            </a:r>
            <a:r>
              <a:rPr sz="1800" lang="en">
                <a:solidFill>
                  <a:srgbClr val="000000"/>
                </a:solidFill>
                <a:latin typeface="Times New Roman"/>
                <a:ea typeface="Times New Roman"/>
                <a:cs typeface="Times New Roman"/>
                <a:sym typeface="Times New Roman"/>
              </a:rPr>
              <a:t> require any institution to hold stock in a company with a broken business model.  </a:t>
            </a:r>
          </a:p>
          <a:p>
            <a:r>
              <a:t/>
            </a:r>
          </a:p>
          <a:p>
            <a:pPr rtl="0" lvl="0">
              <a:buNone/>
            </a:pPr>
            <a:r>
              <a:rPr sz="1400" lang="en">
                <a:latin typeface="Times New Roman"/>
                <a:ea typeface="Times New Roman"/>
                <a:cs typeface="Times New Roman"/>
                <a:sym typeface="Times New Roman"/>
              </a:rPr>
              <a:t>				</a:t>
            </a:r>
          </a:p>
          <a:p>
            <a:pPr rtl="0" lvl="0">
              <a:buNone/>
            </a:pPr>
            <a:r>
              <a:rPr sz="1400" lang="en">
                <a:latin typeface="Times New Roman"/>
                <a:ea typeface="Times New Roman"/>
                <a:cs typeface="Times New Roman"/>
                <a:sym typeface="Times New Roman"/>
              </a:rPr>
              <a:t>			</a:t>
            </a:r>
          </a:p>
          <a:p>
            <a:pPr rtl="0" lvl="0">
              <a:buNone/>
            </a:pPr>
            <a:r>
              <a:rPr sz="1400" lang="en">
                <a:latin typeface="Times New Roman"/>
                <a:ea typeface="Times New Roman"/>
                <a:cs typeface="Times New Roman"/>
                <a:sym typeface="Times New Roman"/>
              </a:rPr>
              <a:t>		</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Conclusion</a:t>
            </a:r>
          </a:p>
        </p:txBody>
      </p:sp>
      <p:sp>
        <p:nvSpPr>
          <p:cNvPr id="119" name="Shape 119"/>
          <p:cNvSpPr txBox="1"/>
          <p:nvPr>
            <p:ph idx="1" type="body"/>
          </p:nvPr>
        </p:nvSpPr>
        <p:spPr>
          <a:xfrm>
            <a:off y="1417637" x="574425"/>
            <a:ext cy="4967700" cx="8229600"/>
          </a:xfrm>
          <a:prstGeom prst="rect">
            <a:avLst/>
          </a:prstGeom>
        </p:spPr>
        <p:txBody>
          <a:bodyPr bIns="91425" rIns="91425" lIns="91425" tIns="91425" anchor="t" anchorCtr="0">
            <a:noAutofit/>
          </a:bodyPr>
          <a:lstStyle/>
          <a:p>
            <a:pPr rtl="0" lvl="0">
              <a:buNone/>
            </a:pPr>
            <a:r>
              <a:rPr lang="en"/>
              <a:t>-reiterate moral argument</a:t>
            </a:r>
          </a:p>
          <a:p>
            <a:pPr rtl="0" lvl="0">
              <a:buNone/>
            </a:pPr>
            <a:r>
              <a:rPr lang="en"/>
              <a:t>-official ask</a:t>
            </a:r>
          </a:p>
          <a:p>
            <a:pPr>
              <a:buNone/>
            </a:pPr>
            <a:r>
              <a:rPr lang="en"/>
              <a:t>-set date for next meeting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Citations</a:t>
            </a:r>
          </a:p>
        </p:txBody>
      </p:sp>
      <p:sp>
        <p:nvSpPr>
          <p:cNvPr id="125" name="Shape 12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sz="2400" lang="en"/>
              <a:t>http://www.theblaze.com/stories/2012/06/24/thousands-evacuated-as-colorado-wildfires-close-in-on-tourist-destinations/ </a:t>
            </a:r>
          </a:p>
          <a:p>
            <a:pPr rtl="0" lvl="0">
              <a:buNone/>
            </a:pPr>
            <a:r>
              <a:rPr u="sng" sz="2400" lang="en">
                <a:solidFill>
                  <a:schemeClr val="hlink"/>
                </a:solidFill>
                <a:hlinkClick r:id="rId3"/>
              </a:rPr>
              <a:t>http://www.yellowcabnyc.com/blog/hurricane-sandy-alert-stay-safe</a:t>
            </a:r>
          </a:p>
          <a:p>
            <a:pPr rtl="0" lvl="0">
              <a:buNone/>
            </a:pPr>
            <a:r>
              <a:rPr sz="1200" lang="en"/>
              <a:t> </a:t>
            </a:r>
          </a:p>
          <a:p>
            <a:pPr rtl="0" lvl="0">
              <a:buNone/>
            </a:pPr>
            <a:r>
              <a:rPr sz="1200" lang="en"/>
              <a:t>http://eternian.wordpress.com/2010/08/12/russian-heat-wave-2010/</a:t>
            </a:r>
          </a:p>
          <a:p>
            <a:pPr rtl="0" lvl="0">
              <a:buNone/>
            </a:pPr>
            <a:r>
              <a:rPr sz="1200" lang="en"/>
              <a:t>http://www.telegraph.co.uk/news/worldnews/europe/russia/7931206/Russian-heatwave-kills-5000-as-fires-rage-out-of-control.html</a:t>
            </a:r>
          </a:p>
          <a:p>
            <a:pPr>
              <a:buNone/>
            </a:pPr>
            <a:r>
              <a:rPr sz="1200" lang="en"/>
              <a:t>http://www.usnews.com/news/articles/2012/07/19/us-drought-a-boon-for-foreign-farmers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74637" x="457200"/>
            <a:ext cy="1143000" cx="8229600"/>
          </a:xfrm>
          <a:prstGeom prst="rect">
            <a:avLst/>
          </a:prstGeom>
        </p:spPr>
        <p:txBody>
          <a:bodyPr bIns="91425" rIns="91425" lIns="91425" tIns="91425" anchor="b" anchorCtr="0">
            <a:noAutofit/>
          </a:bodyPr>
          <a:lstStyle/>
          <a:p/>
        </p:txBody>
      </p:sp>
      <p:sp>
        <p:nvSpPr>
          <p:cNvPr id="40" name="Shape 4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sz="1800" lang="en"/>
              <a:t>Student Power why we are here (Dan)</a:t>
            </a:r>
          </a:p>
          <a:p>
            <a:pPr rtl="0" lvl="0">
              <a:buNone/>
            </a:pPr>
            <a:r>
              <a:rPr sz="1800" lang="en"/>
              <a:t>Urgency of Climate Change - one anecdote (Anna)</a:t>
            </a:r>
          </a:p>
          <a:p>
            <a:pPr rtl="0" lvl="0">
              <a:buNone/>
            </a:pPr>
            <a:r>
              <a:rPr sz="1800" lang="en"/>
              <a:t>Political Need for Divestment - lobbying #s (Nate)</a:t>
            </a:r>
          </a:p>
          <a:p>
            <a:pPr rtl="0" lvl="0">
              <a:buNone/>
            </a:pPr>
            <a:r>
              <a:rPr sz="1800" lang="en"/>
              <a:t>Precedent for Divestment - hydro-quebec, mandela story, talloire declaration, vision statement, green initiatives (Emily)</a:t>
            </a:r>
          </a:p>
          <a:p>
            <a:pPr rtl="0" lvl="0">
              <a:buNone/>
            </a:pPr>
            <a:r>
              <a:rPr sz="1800" lang="en"/>
              <a:t>Divestment Financially Feasible - mulkey quotes (Dan)</a:t>
            </a:r>
          </a:p>
          <a:p>
            <a:pPr rtl="0" lvl="0">
              <a:buNone/>
            </a:pPr>
            <a:r>
              <a:rPr sz="1800" lang="en"/>
              <a:t>Conclusion - next date to meet, clear response by March 1 (Nate)</a:t>
            </a:r>
          </a:p>
          <a:p>
            <a:r>
              <a:t/>
            </a:r>
          </a:p>
          <a:p>
            <a:r>
              <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latin typeface="Times New Roman"/>
                <a:ea typeface="Times New Roman"/>
                <a:cs typeface="Times New Roman"/>
                <a:sym typeface="Times New Roman"/>
              </a:rPr>
              <a:t>Tufts Alumni Support Divestment</a:t>
            </a:r>
          </a:p>
        </p:txBody>
      </p:sp>
      <p:sp>
        <p:nvSpPr>
          <p:cNvPr id="46" name="Shape 4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sz="1800" lang="en">
                <a:latin typeface="Times New Roman"/>
                <a:ea typeface="Times New Roman"/>
                <a:cs typeface="Times New Roman"/>
                <a:sym typeface="Times New Roman"/>
              </a:rPr>
              <a:t>"</a:t>
            </a:r>
            <a:r>
              <a:rPr sz="1800" lang="en" i="1">
                <a:solidFill>
                  <a:srgbClr val="000000"/>
                </a:solidFill>
                <a:latin typeface="Times New Roman"/>
                <a:ea typeface="Times New Roman"/>
                <a:cs typeface="Times New Roman"/>
                <a:sym typeface="Times New Roman"/>
              </a:rPr>
              <a:t>I pledge to withhold donations to Tufts until the University divests, and I’m sure there are other alumni like me who are not willing to support Tufts financially as long as it fails to make its investments transparent or ignore important ethical, social, and ecological issues with its endowment. ... Alumni want Tufts to be a true “Light on the Hill” and not exploit people or the planet to fund its important mission of educating students.</a:t>
            </a:r>
            <a:r>
              <a:rPr sz="1800" lang="en">
                <a:solidFill>
                  <a:srgbClr val="000000"/>
                </a:solidFill>
                <a:latin typeface="Times New Roman"/>
                <a:ea typeface="Times New Roman"/>
                <a:cs typeface="Times New Roman"/>
                <a:sym typeface="Times New Roman"/>
              </a:rPr>
              <a:t> </a:t>
            </a:r>
            <a:r>
              <a:rPr sz="1800" lang="en">
                <a:latin typeface="Times New Roman"/>
                <a:ea typeface="Times New Roman"/>
                <a:cs typeface="Times New Roman"/>
                <a:sym typeface="Times New Roman"/>
              </a:rPr>
              <a:t>" -Michael Kramer (A'88) Managing Partner and Director of Social Research, Natural Investments.</a:t>
            </a:r>
          </a:p>
          <a:p>
            <a:pPr rtl="0" lvl="0" indent="-419100" marL="457200">
              <a:buClr>
                <a:schemeClr val="dk1"/>
              </a:buClr>
              <a:buSzPct val="277777"/>
              <a:buFont typeface="Arial"/>
              <a:buChar char="•"/>
            </a:pPr>
            <a:r>
              <a:rPr sz="1800" lang="en">
                <a:latin typeface="Times New Roman"/>
                <a:ea typeface="Times New Roman"/>
                <a:cs typeface="Times New Roman"/>
                <a:sym typeface="Times New Roman"/>
              </a:rPr>
              <a:t>1,100 Tufts student signatures</a:t>
            </a:r>
          </a:p>
          <a:p>
            <a:pPr rtl="0" lvl="0" indent="-419100" marL="457200">
              <a:buClr>
                <a:schemeClr val="dk1"/>
              </a:buClr>
              <a:buSzPct val="277777"/>
              <a:buFont typeface="Arial"/>
              <a:buChar char="•"/>
            </a:pPr>
            <a:r>
              <a:rPr sz="1800" lang="en">
                <a:latin typeface="Times New Roman"/>
                <a:ea typeface="Times New Roman"/>
                <a:cs typeface="Times New Roman"/>
                <a:sym typeface="Times New Roman"/>
              </a:rPr>
              <a:t>200 Tufts alumni signatures</a:t>
            </a:r>
          </a:p>
          <a:p>
            <a:pPr rtl="0" lvl="0" indent="-419100" marL="457200">
              <a:buClr>
                <a:schemeClr val="dk1"/>
              </a:buClr>
              <a:buSzPct val="277777"/>
              <a:buFont typeface="Arial"/>
              <a:buChar char="•"/>
            </a:pPr>
            <a:r>
              <a:rPr sz="1800" lang="en">
                <a:latin typeface="Times New Roman"/>
                <a:ea typeface="Times New Roman"/>
                <a:cs typeface="Times New Roman"/>
                <a:sym typeface="Times New Roman"/>
              </a:rPr>
              <a:t>200+ Universities nationwide</a:t>
            </a:r>
          </a:p>
          <a:p>
            <a:pPr rtl="0" lvl="0" indent="-419100" marL="457200">
              <a:buClr>
                <a:schemeClr val="dk1"/>
              </a:buClr>
              <a:buSzPct val="277777"/>
              <a:buFont typeface="Arial"/>
              <a:buChar char="•"/>
            </a:pPr>
            <a:r>
              <a:rPr sz="1800" lang="en">
                <a:latin typeface="Times New Roman"/>
                <a:ea typeface="Times New Roman"/>
                <a:cs typeface="Times New Roman"/>
                <a:sym typeface="Times New Roman"/>
              </a:rPr>
              <a:t>Seattle, Hampshire College, Unity College, and several Foundations have divested</a:t>
            </a:r>
          </a:p>
          <a:p>
            <a:pPr rtl="0" lvl="0" indent="-419100" marL="457200">
              <a:buClr>
                <a:schemeClr val="dk1"/>
              </a:buClr>
              <a:buSzPct val="277777"/>
              <a:buFont typeface="Arial"/>
              <a:buChar char="•"/>
            </a:pPr>
            <a:r>
              <a:rPr sz="1800" lang="en">
                <a:latin typeface="Times New Roman"/>
                <a:ea typeface="Times New Roman"/>
                <a:cs typeface="Times New Roman"/>
                <a:sym typeface="Times New Roman"/>
              </a:rPr>
              <a:t>largest divestment movement since Apartheid</a:t>
            </a:r>
          </a:p>
          <a:p>
            <a:r>
              <a:t/>
            </a:r>
          </a:p>
          <a:p>
            <a:r>
              <a:t/>
            </a:r>
          </a:p>
          <a:p>
            <a:r>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txBox="1"/>
          <p:nvPr>
            <p:ph type="title"/>
          </p:nvPr>
        </p:nvSpPr>
        <p:spPr>
          <a:xfrm>
            <a:off y="457200" x="457200"/>
            <a:ext cy="1143000" cx="8229600"/>
          </a:xfrm>
          <a:prstGeom prst="rect">
            <a:avLst/>
          </a:prstGeom>
        </p:spPr>
        <p:txBody>
          <a:bodyPr bIns="91425" rIns="91425" lIns="91425" tIns="91425" anchor="b" anchorCtr="0">
            <a:noAutofit/>
          </a:bodyPr>
          <a:lstStyle/>
          <a:p>
            <a:pPr algn="ctr">
              <a:buNone/>
            </a:pPr>
            <a:r>
              <a:rPr lang="en">
                <a:latin typeface="Times New Roman"/>
                <a:ea typeface="Times New Roman"/>
                <a:cs typeface="Times New Roman"/>
                <a:sym typeface="Times New Roman"/>
              </a:rPr>
              <a:t>"The greatest humanitarian crisis of our time"</a:t>
            </a:r>
          </a:p>
        </p:txBody>
      </p:sp>
      <p:sp>
        <p:nvSpPr>
          <p:cNvPr id="52" name="Shape 52"/>
          <p:cNvSpPr/>
          <p:nvPr/>
        </p:nvSpPr>
        <p:spPr>
          <a:xfrm>
            <a:off y="1876724" x="1318046"/>
            <a:ext cy="4691175" cx="6507907"/>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y="0" x="0"/>
          <a:ext cy="0" cx="0"/>
          <a:chOff y="0" x="0"/>
          <a:chExt cy="0" cx="0"/>
        </a:xfrm>
      </p:grpSpPr>
      <p:sp>
        <p:nvSpPr>
          <p:cNvPr id="57" name="Shape 57"/>
          <p:cNvSpPr txBox="1"/>
          <p:nvPr>
            <p:ph idx="1" type="body"/>
          </p:nvPr>
        </p:nvSpPr>
        <p:spPr>
          <a:xfrm>
            <a:off y="1600200" x="457200"/>
            <a:ext cy="4967700" cx="8229600"/>
          </a:xfrm>
          <a:prstGeom prst="rect">
            <a:avLst/>
          </a:prstGeom>
        </p:spPr>
        <p:txBody>
          <a:bodyPr bIns="91425" rIns="91425" lIns="91425" tIns="91425" anchor="t" anchorCtr="0">
            <a:noAutofit/>
          </a:bodyPr>
          <a:lstStyle/>
          <a:p>
            <a:pPr>
              <a:buNone/>
            </a:pPr>
            <a:r>
              <a:rPr lang="en"/>
              <a:t>M</a:t>
            </a:r>
          </a:p>
        </p:txBody>
      </p:sp>
      <p:sp>
        <p:nvSpPr>
          <p:cNvPr id="58" name="Shape 58"/>
          <p:cNvSpPr/>
          <p:nvPr/>
        </p:nvSpPr>
        <p:spPr>
          <a:xfrm>
            <a:off y="585060" x="197277"/>
            <a:ext cy="5236121" cx="8749446"/>
          </a:xfrm>
          <a:prstGeom prst="rect">
            <a:avLst/>
          </a:prstGeom>
          <a:blipFill>
            <a:blip r:embed="rId3"/>
            <a:stretch>
              <a:fillRect/>
            </a:stretch>
          </a:blipFill>
        </p:spPr>
      </p:sp>
      <p:sp>
        <p:nvSpPr>
          <p:cNvPr id="59" name="Shape 59"/>
          <p:cNvSpPr txBox="1"/>
          <p:nvPr/>
        </p:nvSpPr>
        <p:spPr>
          <a:xfrm>
            <a:off y="5908800" x="197277"/>
            <a:ext cy="949199" cx="8266500"/>
          </a:xfrm>
          <a:prstGeom prst="rect">
            <a:avLst/>
          </a:prstGeom>
          <a:noFill/>
        </p:spPr>
        <p:txBody>
          <a:bodyPr bIns="91425" rIns="91425" lIns="91425" tIns="91425" anchor="t" anchorCtr="0">
            <a:noAutofit/>
          </a:bodyPr>
          <a:lstStyle/>
          <a:p>
            <a:pPr>
              <a:buNone/>
            </a:pPr>
            <a:r>
              <a:rPr sz="3000" lang="en">
                <a:latin typeface="Times New Roman"/>
                <a:ea typeface="Times New Roman"/>
                <a:cs typeface="Times New Roman"/>
                <a:sym typeface="Times New Roman"/>
              </a:rPr>
              <a:t>Moscow heat wave, summer 2010</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p:nvPr/>
        </p:nvSpPr>
        <p:spPr>
          <a:xfrm>
            <a:off y="3548750" x="347245"/>
            <a:ext cy="2996959" cx="5417071"/>
          </a:xfrm>
          <a:prstGeom prst="rect">
            <a:avLst/>
          </a:prstGeom>
          <a:blipFill>
            <a:blip r:embed="rId3"/>
            <a:stretch>
              <a:fillRect/>
            </a:stretch>
          </a:blipFill>
        </p:spPr>
      </p:sp>
      <p:sp>
        <p:nvSpPr>
          <p:cNvPr id="65" name="Shape 65"/>
          <p:cNvSpPr txBox="1"/>
          <p:nvPr/>
        </p:nvSpPr>
        <p:spPr>
          <a:xfrm>
            <a:off y="1604719" x="6298350"/>
            <a:ext cy="2219100" cx="2558099"/>
          </a:xfrm>
          <a:prstGeom prst="rect">
            <a:avLst/>
          </a:prstGeom>
          <a:noFill/>
        </p:spPr>
        <p:txBody>
          <a:bodyPr bIns="91425" rIns="91425" lIns="91425" tIns="91425" anchor="t" anchorCtr="0">
            <a:noAutofit/>
          </a:bodyPr>
          <a:lstStyle/>
          <a:p>
            <a:pPr>
              <a:buNone/>
            </a:pPr>
            <a:r>
              <a:rPr sz="3000" lang="en">
                <a:latin typeface="Times New Roman"/>
                <a:ea typeface="Times New Roman"/>
                <a:cs typeface="Times New Roman"/>
                <a:sym typeface="Times New Roman"/>
              </a:rPr>
              <a:t>Drought in U.S. affected corn yield, 2012</a:t>
            </a:r>
          </a:p>
        </p:txBody>
      </p:sp>
      <p:sp>
        <p:nvSpPr>
          <p:cNvPr id="66" name="Shape 66"/>
          <p:cNvSpPr txBox="1"/>
          <p:nvPr/>
        </p:nvSpPr>
        <p:spPr>
          <a:xfrm>
            <a:off y="3823819" x="6306900"/>
            <a:ext cy="2877899" cx="2541000"/>
          </a:xfrm>
          <a:prstGeom prst="rect">
            <a:avLst/>
          </a:prstGeom>
          <a:noFill/>
        </p:spPr>
        <p:txBody>
          <a:bodyPr bIns="91425" rIns="91425" lIns="91425" tIns="91425" anchor="t" anchorCtr="0">
            <a:noAutofit/>
          </a:bodyPr>
          <a:lstStyle/>
          <a:p>
            <a:pPr>
              <a:buNone/>
            </a:pPr>
            <a:r>
              <a:rPr sz="3000" lang="en">
                <a:latin typeface="Times New Roman"/>
                <a:ea typeface="Times New Roman"/>
                <a:cs typeface="Times New Roman"/>
                <a:sym typeface="Times New Roman"/>
              </a:rPr>
              <a:t>Hotel scorched by Colorado wildfires, June 2012 </a:t>
            </a:r>
          </a:p>
        </p:txBody>
      </p:sp>
      <p:sp>
        <p:nvSpPr>
          <p:cNvPr id="67" name="Shape 67"/>
          <p:cNvSpPr/>
          <p:nvPr/>
        </p:nvSpPr>
        <p:spPr>
          <a:xfrm>
            <a:off y="257605" x="352499"/>
            <a:ext cy="3343789" cx="5406564"/>
          </a:xfrm>
          <a:prstGeom prst="rect">
            <a:avLst/>
          </a:prstGeom>
          <a:blipFill>
            <a:blip r:embed="rId4"/>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73" name="Shape 73"/>
          <p:cNvSpPr/>
          <p:nvPr/>
        </p:nvSpPr>
        <p:spPr>
          <a:xfrm>
            <a:off y="230300" x="570147"/>
            <a:ext cy="4682586" cx="8003705"/>
          </a:xfrm>
          <a:prstGeom prst="rect">
            <a:avLst/>
          </a:prstGeom>
          <a:blipFill>
            <a:blip r:embed="rId3"/>
            <a:stretch>
              <a:fillRect/>
            </a:stretch>
          </a:blipFill>
        </p:spPr>
      </p:sp>
      <p:sp>
        <p:nvSpPr>
          <p:cNvPr id="74" name="Shape 74"/>
          <p:cNvSpPr txBox="1"/>
          <p:nvPr/>
        </p:nvSpPr>
        <p:spPr>
          <a:xfrm>
            <a:off y="5106750" x="673550"/>
            <a:ext cy="1316400" cx="7684500"/>
          </a:xfrm>
          <a:prstGeom prst="rect">
            <a:avLst/>
          </a:prstGeom>
          <a:noFill/>
        </p:spPr>
        <p:txBody>
          <a:bodyPr bIns="91425" rIns="91425" lIns="91425" tIns="91425" anchor="t" anchorCtr="0">
            <a:noAutofit/>
          </a:bodyPr>
          <a:lstStyle/>
          <a:p>
            <a:pPr>
              <a:buNone/>
            </a:pPr>
            <a:r>
              <a:rPr sz="3000" lang="en"/>
              <a:t>Queens, New York City after Hurricane Sandy, October 2012</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title"/>
          </p:nvPr>
        </p:nvSpPr>
        <p:spPr>
          <a:xfrm>
            <a:off y="149937" x="457200"/>
            <a:ext cy="1143000" cx="8229600"/>
          </a:xfrm>
          <a:prstGeom prst="rect">
            <a:avLst/>
          </a:prstGeom>
        </p:spPr>
        <p:txBody>
          <a:bodyPr bIns="91425" rIns="91425" lIns="91425" tIns="91425" anchor="b" anchorCtr="0">
            <a:noAutofit/>
          </a:bodyPr>
          <a:lstStyle/>
          <a:p>
            <a:pPr algn="ctr">
              <a:buNone/>
            </a:pPr>
            <a:r>
              <a:rPr lang="en"/>
              <a:t>"The greatest humanitarian crisis of our time"</a:t>
            </a:r>
          </a:p>
        </p:txBody>
      </p:sp>
      <p:sp>
        <p:nvSpPr>
          <p:cNvPr id="80" name="Shape 8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
</a:t>
            </a:r>
            <a:r>
              <a:rPr lang="en"/>
              <a:t>	   </a:t>
            </a:r>
          </a:p>
          <a:p>
            <a:r>
              <a:t/>
            </a:r>
          </a:p>
        </p:txBody>
      </p:sp>
      <p:sp>
        <p:nvSpPr>
          <p:cNvPr id="81" name="Shape 81"/>
          <p:cNvSpPr/>
          <p:nvPr/>
        </p:nvSpPr>
        <p:spPr>
          <a:xfrm>
            <a:off y="1546263" x="1000674"/>
            <a:ext cy="5075572" cx="7142651"/>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title"/>
          </p:nvPr>
        </p:nvSpPr>
        <p:spPr>
          <a:xfrm>
            <a:off y="274612" x="786900"/>
            <a:ext cy="1143000" cx="7570200"/>
          </a:xfrm>
          <a:prstGeom prst="rect">
            <a:avLst/>
          </a:prstGeom>
        </p:spPr>
        <p:txBody>
          <a:bodyPr bIns="91425" rIns="91425" lIns="91425" tIns="91425" anchor="b" anchorCtr="0">
            <a:noAutofit/>
          </a:bodyPr>
          <a:lstStyle/>
          <a:p>
            <a:pPr>
              <a:buNone/>
            </a:pPr>
            <a:r>
              <a:rPr lang="en">
                <a:latin typeface="Times New Roman"/>
                <a:ea typeface="Times New Roman"/>
                <a:cs typeface="Times New Roman"/>
                <a:sym typeface="Times New Roman"/>
              </a:rPr>
              <a:t>Ineffectiveness of Political Action</a:t>
            </a:r>
          </a:p>
        </p:txBody>
      </p:sp>
      <p:sp>
        <p:nvSpPr>
          <p:cNvPr id="87" name="Shape 87"/>
          <p:cNvSpPr/>
          <p:nvPr/>
        </p:nvSpPr>
        <p:spPr>
          <a:xfrm>
            <a:off y="1670525" x="1658447"/>
            <a:ext cy="4877230" cx="5827105"/>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