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422" r:id="rId1"/>
  </p:sldMasterIdLst>
  <p:notesMasterIdLst>
    <p:notesMasterId r:id="rId24"/>
  </p:notesMasterIdLst>
  <p:handoutMasterIdLst>
    <p:handoutMasterId r:id="rId25"/>
  </p:handoutMasterIdLst>
  <p:sldIdLst>
    <p:sldId id="882" r:id="rId2"/>
    <p:sldId id="913" r:id="rId3"/>
    <p:sldId id="909" r:id="rId4"/>
    <p:sldId id="910" r:id="rId5"/>
    <p:sldId id="911" r:id="rId6"/>
    <p:sldId id="912" r:id="rId7"/>
    <p:sldId id="885" r:id="rId8"/>
    <p:sldId id="898" r:id="rId9"/>
    <p:sldId id="888" r:id="rId10"/>
    <p:sldId id="889" r:id="rId11"/>
    <p:sldId id="894" r:id="rId12"/>
    <p:sldId id="905" r:id="rId13"/>
    <p:sldId id="895" r:id="rId14"/>
    <p:sldId id="897" r:id="rId15"/>
    <p:sldId id="899" r:id="rId16"/>
    <p:sldId id="907" r:id="rId17"/>
    <p:sldId id="906" r:id="rId18"/>
    <p:sldId id="900" r:id="rId19"/>
    <p:sldId id="908" r:id="rId20"/>
    <p:sldId id="915" r:id="rId21"/>
    <p:sldId id="901" r:id="rId22"/>
    <p:sldId id="914" r:id="rId23"/>
  </p:sldIdLst>
  <p:sldSz cx="9144000" cy="6858000" type="screen4x3"/>
  <p:notesSz cx="6997700" cy="9271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FF66"/>
    <a:srgbClr val="66FFCC"/>
    <a:srgbClr val="66FFFF"/>
    <a:srgbClr val="66CCFF"/>
    <a:srgbClr val="FFCCFF"/>
    <a:srgbClr val="CCECFF"/>
    <a:srgbClr val="9999FF"/>
    <a:srgbClr val="99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0" autoAdjust="0"/>
    <p:restoredTop sz="90155" autoAdjust="0"/>
  </p:normalViewPr>
  <p:slideViewPr>
    <p:cSldViewPr snapToGrid="0">
      <p:cViewPr varScale="1">
        <p:scale>
          <a:sx n="122" d="100"/>
          <a:sy n="122" d="100"/>
        </p:scale>
        <p:origin x="-236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8468AE1C-7FBD-4B86-86A1-F7A1A0095D35}" type="datetimeFigureOut">
              <a:rPr lang="en-US" smtClean="0"/>
              <a:pPr/>
              <a:t>7/11/15</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7A9D235D-280C-4B1F-8BA1-B27B56400BAF}" type="slidenum">
              <a:rPr lang="en-US" smtClean="0"/>
              <a:pPr/>
              <a:t>‹#›</a:t>
            </a:fld>
            <a:endParaRPr lang="en-US"/>
          </a:p>
        </p:txBody>
      </p:sp>
    </p:spTree>
    <p:extLst>
      <p:ext uri="{BB962C8B-B14F-4D97-AF65-F5344CB8AC3E}">
        <p14:creationId xmlns:p14="http://schemas.microsoft.com/office/powerpoint/2010/main" val="1875866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2337"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defRPr sz="1200">
                <a:latin typeface="Arial" charset="0"/>
                <a:ea typeface="ＭＳ Ｐゴシック" pitchFamily="64" charset="-128"/>
              </a:defRPr>
            </a:lvl1pPr>
          </a:lstStyle>
          <a:p>
            <a:pPr>
              <a:defRPr/>
            </a:pPr>
            <a:endParaRPr lang="en-US" dirty="0"/>
          </a:p>
        </p:txBody>
      </p:sp>
      <p:sp>
        <p:nvSpPr>
          <p:cNvPr id="6147" name="Rectangle 3"/>
          <p:cNvSpPr>
            <a:spLocks noGrp="1" noChangeArrowheads="1"/>
          </p:cNvSpPr>
          <p:nvPr>
            <p:ph type="dt" idx="1"/>
          </p:nvPr>
        </p:nvSpPr>
        <p:spPr bwMode="auto">
          <a:xfrm>
            <a:off x="3965363" y="0"/>
            <a:ext cx="3032337"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a:defRPr sz="1200">
                <a:latin typeface="Arial" charset="0"/>
                <a:ea typeface="ＭＳ Ｐゴシック" pitchFamily="64" charset="-128"/>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027" y="4403725"/>
            <a:ext cx="5131647" cy="41719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32337"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defRPr sz="1200">
                <a:latin typeface="Arial" charset="0"/>
                <a:ea typeface="ＭＳ Ｐゴシック" pitchFamily="64"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65363" y="8807450"/>
            <a:ext cx="3032337"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a:defRPr sz="1200">
                <a:latin typeface="Arial" charset="0"/>
                <a:ea typeface="ＭＳ Ｐゴシック" pitchFamily="64" charset="-128"/>
              </a:defRPr>
            </a:lvl1pPr>
          </a:lstStyle>
          <a:p>
            <a:pPr>
              <a:defRPr/>
            </a:pPr>
            <a:fld id="{252481BB-2CAC-4964-AC53-4D31CB859518}" type="slidenum">
              <a:rPr lang="en-US"/>
              <a:pPr>
                <a:defRPr/>
              </a:pPr>
              <a:t>‹#›</a:t>
            </a:fld>
            <a:endParaRPr lang="en-US" dirty="0"/>
          </a:p>
        </p:txBody>
      </p:sp>
    </p:spTree>
    <p:extLst>
      <p:ext uri="{BB962C8B-B14F-4D97-AF65-F5344CB8AC3E}">
        <p14:creationId xmlns:p14="http://schemas.microsoft.com/office/powerpoint/2010/main" val="718344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9288CB-1E74-406E-82B3-808CCDB1061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smtClean="0">
                <a:solidFill>
                  <a:schemeClr val="tx1"/>
                </a:solidFill>
                <a:latin typeface="Arial" charset="0"/>
                <a:ea typeface="ＭＳ Ｐゴシック" pitchFamily="64" charset="-128"/>
                <a:cs typeface="+mn-cs"/>
              </a:rPr>
              <a:t>Opposite of complex is not</a:t>
            </a:r>
            <a:r>
              <a:rPr lang="en-US" sz="2000" b="1" kern="1200" baseline="0" dirty="0" smtClean="0">
                <a:solidFill>
                  <a:schemeClr val="tx1"/>
                </a:solidFill>
                <a:latin typeface="Arial" charset="0"/>
                <a:ea typeface="ＭＳ Ｐゴシック" pitchFamily="64" charset="-128"/>
                <a:cs typeface="+mn-cs"/>
              </a:rPr>
              <a:t> “simple”; opposite of complex is </a:t>
            </a:r>
            <a:r>
              <a:rPr lang="en-US" sz="2000" b="1" kern="1200" baseline="0" dirty="0" err="1" smtClean="0">
                <a:solidFill>
                  <a:schemeClr val="tx1"/>
                </a:solidFill>
                <a:latin typeface="Arial" charset="0"/>
                <a:ea typeface="ＭＳ Ｐゴシック" pitchFamily="64" charset="-128"/>
                <a:cs typeface="+mn-cs"/>
              </a:rPr>
              <a:t>decomposeable</a:t>
            </a:r>
            <a:endParaRPr lang="en-US" dirty="0"/>
          </a:p>
        </p:txBody>
      </p:sp>
      <p:sp>
        <p:nvSpPr>
          <p:cNvPr id="4" name="Slide Number Placeholder 3"/>
          <p:cNvSpPr>
            <a:spLocks noGrp="1"/>
          </p:cNvSpPr>
          <p:nvPr>
            <p:ph type="sldNum" sz="quarter" idx="10"/>
          </p:nvPr>
        </p:nvSpPr>
        <p:spPr/>
        <p:txBody>
          <a:bodyPr/>
          <a:lstStyle/>
          <a:p>
            <a:pPr>
              <a:defRPr/>
            </a:pPr>
            <a:fld id="{252481BB-2CAC-4964-AC53-4D31CB859518}" type="slidenum">
              <a:rPr lang="en-US" smtClean="0"/>
              <a:pPr>
                <a:defRPr/>
              </a:pPr>
              <a:t>9</a:t>
            </a:fld>
            <a:endParaRPr lang="en-US" dirty="0"/>
          </a:p>
        </p:txBody>
      </p:sp>
    </p:spTree>
    <p:extLst>
      <p:ext uri="{BB962C8B-B14F-4D97-AF65-F5344CB8AC3E}">
        <p14:creationId xmlns:p14="http://schemas.microsoft.com/office/powerpoint/2010/main" val="265021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"Essentially, the left are system properties that contribute to complexity, and on the right are the results of complexity on the human.“</a:t>
            </a:r>
          </a:p>
          <a:p>
            <a:pPr eaLnBrk="1" hangingPunct="1"/>
            <a:endParaRPr lang="en-US" smtClean="0">
              <a:ea typeface="ＭＳ Ｐゴシック" pitchFamily="34" charset="-128"/>
            </a:endParaRPr>
          </a:p>
          <a:p>
            <a:pPr eaLnBrk="1" hangingPunct="1"/>
            <a:r>
              <a:rPr lang="en-US" smtClean="0">
                <a:ea typeface="ＭＳ Ｐゴシック" pitchFamily="34" charset="-128"/>
              </a:rPr>
              <a:t>(Hillary Sillitto and Scott Jackson of INCOSE have referred to "objective" and "subjective" complexity. They are both interested in what is "objectively complex" about our systems. John Warfield and Heydari seem to be interested in the "subjectively complex." Warfield was exclusively and passionately interested in the subjectively complex.)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out:</a:t>
            </a:r>
          </a:p>
          <a:p>
            <a:r>
              <a:rPr lang="en-US" dirty="0" smtClean="0"/>
              <a:t>Meta</a:t>
            </a:r>
            <a:r>
              <a:rPr lang="en-US" baseline="0" dirty="0" smtClean="0"/>
              <a:t> cognition</a:t>
            </a:r>
          </a:p>
          <a:p>
            <a:r>
              <a:rPr lang="en-US" baseline="0" dirty="0" smtClean="0"/>
              <a:t>Learn from problems</a:t>
            </a:r>
          </a:p>
          <a:p>
            <a:r>
              <a:rPr lang="en-US" baseline="0" dirty="0" smtClean="0"/>
              <a:t>Focus on desired regions rather than specific outcomes</a:t>
            </a:r>
            <a:endParaRPr lang="en-US" dirty="0"/>
          </a:p>
        </p:txBody>
      </p:sp>
      <p:sp>
        <p:nvSpPr>
          <p:cNvPr id="4" name="Slide Number Placeholder 3"/>
          <p:cNvSpPr>
            <a:spLocks noGrp="1"/>
          </p:cNvSpPr>
          <p:nvPr>
            <p:ph type="sldNum" sz="quarter" idx="10"/>
          </p:nvPr>
        </p:nvSpPr>
        <p:spPr/>
        <p:txBody>
          <a:bodyPr/>
          <a:lstStyle/>
          <a:p>
            <a:pPr>
              <a:defRPr/>
            </a:pPr>
            <a:fld id="{252481BB-2CAC-4964-AC53-4D31CB859518}" type="slidenum">
              <a:rPr lang="en-US" smtClean="0"/>
              <a:pPr>
                <a:defRPr/>
              </a:pPr>
              <a:t>17</a:t>
            </a:fld>
            <a:endParaRPr lang="en-US" dirty="0"/>
          </a:p>
        </p:txBody>
      </p:sp>
    </p:spTree>
    <p:extLst>
      <p:ext uri="{BB962C8B-B14F-4D97-AF65-F5344CB8AC3E}">
        <p14:creationId xmlns:p14="http://schemas.microsoft.com/office/powerpoint/2010/main" val="106121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29225"/>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a:off x="336550" y="0"/>
            <a:ext cx="153988" cy="5334000"/>
            <a:chOff x="216" y="0"/>
            <a:chExt cx="93" cy="3244"/>
          </a:xfrm>
        </p:grpSpPr>
        <p:sp>
          <p:nvSpPr>
            <p:cNvPr id="6" name="Line 9"/>
            <p:cNvSpPr>
              <a:spLocks noChangeShapeType="1"/>
            </p:cNvSpPr>
            <p:nvPr userDrawn="1"/>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0"/>
            <p:cNvSpPr>
              <a:spLocks noChangeShapeType="1"/>
            </p:cNvSpPr>
            <p:nvPr userDrawn="1"/>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1"/>
            <p:cNvSpPr>
              <a:spLocks noChangeShapeType="1"/>
            </p:cNvSpPr>
            <p:nvPr userDrawn="1"/>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2"/>
          <p:cNvGrpSpPr>
            <a:grpSpLocks/>
          </p:cNvGrpSpPr>
          <p:nvPr/>
        </p:nvGrpSpPr>
        <p:grpSpPr bwMode="auto">
          <a:xfrm>
            <a:off x="2622550" y="6400800"/>
            <a:ext cx="6521450" cy="127000"/>
            <a:chOff x="1652" y="4032"/>
            <a:chExt cx="4108" cy="80"/>
          </a:xfrm>
        </p:grpSpPr>
        <p:sp>
          <p:nvSpPr>
            <p:cNvPr id="10" name="Line 13"/>
            <p:cNvSpPr>
              <a:spLocks noChangeShapeType="1"/>
            </p:cNvSpPr>
            <p:nvPr userDrawn="1"/>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4"/>
            <p:cNvSpPr>
              <a:spLocks noChangeShapeType="1"/>
            </p:cNvSpPr>
            <p:nvPr userDrawn="1"/>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5"/>
            <p:cNvSpPr>
              <a:spLocks noChangeShapeType="1"/>
            </p:cNvSpPr>
            <p:nvPr userDrawn="1"/>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Rectangle 16"/>
          <p:cNvSpPr>
            <a:spLocks noChangeArrowheads="1"/>
          </p:cNvSpPr>
          <p:nvPr/>
        </p:nvSpPr>
        <p:spPr bwMode="auto">
          <a:xfrm rot="5400000">
            <a:off x="52347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smtClean="0">
              <a:cs typeface="+mn-cs"/>
            </a:endParaRPr>
          </a:p>
        </p:txBody>
      </p:sp>
      <p:sp>
        <p:nvSpPr>
          <p:cNvPr id="14" name="Rectangle 17"/>
          <p:cNvSpPr>
            <a:spLocks noChangeArrowheads="1"/>
          </p:cNvSpPr>
          <p:nvPr/>
        </p:nvSpPr>
        <p:spPr bwMode="auto">
          <a:xfrm>
            <a:off x="0" y="401638"/>
            <a:ext cx="9156700" cy="93662"/>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smtClean="0">
              <a:cs typeface="+mn-cs"/>
            </a:endParaRPr>
          </a:p>
        </p:txBody>
      </p:sp>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150384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3031C3C-0E0E-432B-8698-0740A528FC51}" type="slidenum">
              <a:rPr lang="en-US" smtClean="0"/>
              <a:pPr>
                <a:defRPr/>
              </a:pPr>
              <a:t>‹#›</a:t>
            </a:fld>
            <a:endParaRPr lang="en-US" dirty="0"/>
          </a:p>
        </p:txBody>
      </p:sp>
    </p:spTree>
    <p:extLst>
      <p:ext uri="{BB962C8B-B14F-4D97-AF65-F5344CB8AC3E}">
        <p14:creationId xmlns:p14="http://schemas.microsoft.com/office/powerpoint/2010/main" val="21380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1BDD61-6B8D-49BB-8B4B-36D3AC3CE09F}" type="slidenum">
              <a:rPr lang="en-US" smtClean="0"/>
              <a:pPr>
                <a:defRPr/>
              </a:pPr>
              <a:t>‹#›</a:t>
            </a:fld>
            <a:endParaRPr lang="en-US" dirty="0"/>
          </a:p>
        </p:txBody>
      </p:sp>
    </p:spTree>
    <p:extLst>
      <p:ext uri="{BB962C8B-B14F-4D97-AF65-F5344CB8AC3E}">
        <p14:creationId xmlns:p14="http://schemas.microsoft.com/office/powerpoint/2010/main" val="139973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DAB9D3-9F5B-410A-8366-9BC12FB17D50}" type="slidenum">
              <a:rPr lang="en-US" smtClean="0"/>
              <a:pPr>
                <a:defRPr/>
              </a:pPr>
              <a:t>‹#›</a:t>
            </a:fld>
            <a:endParaRPr lang="en-US" dirty="0"/>
          </a:p>
        </p:txBody>
      </p:sp>
    </p:spTree>
    <p:extLst>
      <p:ext uri="{BB962C8B-B14F-4D97-AF65-F5344CB8AC3E}">
        <p14:creationId xmlns:p14="http://schemas.microsoft.com/office/powerpoint/2010/main" val="35188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dirty="0" smtClean="0"/>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fld id="{429DB573-45B9-400D-B92B-2E12CACCA54A}" type="slidenum">
              <a:rPr lang="en-US" smtClean="0"/>
              <a:pPr>
                <a:defRPr/>
              </a:pPr>
              <a:t>‹#›</a:t>
            </a:fld>
            <a:endParaRPr lang="en-US" dirty="0"/>
          </a:p>
        </p:txBody>
      </p:sp>
    </p:spTree>
    <p:extLst>
      <p:ext uri="{BB962C8B-B14F-4D97-AF65-F5344CB8AC3E}">
        <p14:creationId xmlns:p14="http://schemas.microsoft.com/office/powerpoint/2010/main" val="14697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F32F6D-014F-477A-A6E6-2974D56685E4}" type="slidenum">
              <a:rPr lang="en-US" smtClean="0"/>
              <a:pPr>
                <a:defRPr/>
              </a:pPr>
              <a:t>‹#›</a:t>
            </a:fld>
            <a:endParaRPr lang="en-US" dirty="0"/>
          </a:p>
        </p:txBody>
      </p:sp>
    </p:spTree>
    <p:extLst>
      <p:ext uri="{BB962C8B-B14F-4D97-AF65-F5344CB8AC3E}">
        <p14:creationId xmlns:p14="http://schemas.microsoft.com/office/powerpoint/2010/main" val="411560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4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1BF6B01-6604-46B5-8AC5-537F9A3568AA}" type="slidenum">
              <a:rPr lang="en-US" smtClean="0"/>
              <a:pPr>
                <a:defRPr/>
              </a:pPr>
              <a:t>‹#›</a:t>
            </a:fld>
            <a:endParaRPr lang="en-US" dirty="0"/>
          </a:p>
        </p:txBody>
      </p:sp>
    </p:spTree>
    <p:extLst>
      <p:ext uri="{BB962C8B-B14F-4D97-AF65-F5344CB8AC3E}">
        <p14:creationId xmlns:p14="http://schemas.microsoft.com/office/powerpoint/2010/main" val="369924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5DF14F4-182F-4103-B4EC-D7F83A53760A}" type="slidenum">
              <a:rPr lang="en-US" smtClean="0"/>
              <a:pPr>
                <a:defRPr/>
              </a:pPr>
              <a:t>‹#›</a:t>
            </a:fld>
            <a:endParaRPr lang="en-US" dirty="0"/>
          </a:p>
        </p:txBody>
      </p:sp>
    </p:spTree>
    <p:extLst>
      <p:ext uri="{BB962C8B-B14F-4D97-AF65-F5344CB8AC3E}">
        <p14:creationId xmlns:p14="http://schemas.microsoft.com/office/powerpoint/2010/main" val="182870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5CF2BA7-4007-4C63-84C5-5A184B86FC50}" type="slidenum">
              <a:rPr lang="en-US" smtClean="0"/>
              <a:pPr>
                <a:defRPr/>
              </a:pPr>
              <a:t>‹#›</a:t>
            </a:fld>
            <a:endParaRPr lang="en-US" dirty="0"/>
          </a:p>
        </p:txBody>
      </p:sp>
    </p:spTree>
    <p:extLst>
      <p:ext uri="{BB962C8B-B14F-4D97-AF65-F5344CB8AC3E}">
        <p14:creationId xmlns:p14="http://schemas.microsoft.com/office/powerpoint/2010/main" val="242932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576"/>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29895"/>
            <a:ext cx="5111750" cy="48962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2947"/>
            <a:ext cx="3008313" cy="37332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A2A746D-DC97-44E7-9025-4D965D89BB9B}" type="slidenum">
              <a:rPr lang="en-US" smtClean="0"/>
              <a:pPr>
                <a:defRPr/>
              </a:pPr>
              <a:t>‹#›</a:t>
            </a:fld>
            <a:endParaRPr lang="en-US" dirty="0"/>
          </a:p>
        </p:txBody>
      </p:sp>
    </p:spTree>
    <p:extLst>
      <p:ext uri="{BB962C8B-B14F-4D97-AF65-F5344CB8AC3E}">
        <p14:creationId xmlns:p14="http://schemas.microsoft.com/office/powerpoint/2010/main" val="17934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614745-B84A-4E13-B3A4-C65A988E20FB}" type="slidenum">
              <a:rPr lang="en-US" smtClean="0"/>
              <a:pPr>
                <a:defRPr/>
              </a:pPr>
              <a:t>‹#›</a:t>
            </a:fld>
            <a:endParaRPr lang="en-US" dirty="0"/>
          </a:p>
        </p:txBody>
      </p:sp>
    </p:spTree>
    <p:extLst>
      <p:ext uri="{BB962C8B-B14F-4D97-AF65-F5344CB8AC3E}">
        <p14:creationId xmlns:p14="http://schemas.microsoft.com/office/powerpoint/2010/main" val="11406002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94381" y="107872"/>
            <a:ext cx="8404597" cy="977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smtClean="0"/>
          </a:p>
        </p:txBody>
      </p:sp>
      <p:sp>
        <p:nvSpPr>
          <p:cNvPr id="1028" name="Rectangle 3"/>
          <p:cNvSpPr>
            <a:spLocks noGrp="1" noChangeArrowheads="1"/>
          </p:cNvSpPr>
          <p:nvPr>
            <p:ph type="body" idx="1"/>
          </p:nvPr>
        </p:nvSpPr>
        <p:spPr bwMode="auto">
          <a:xfrm>
            <a:off x="685800" y="1187094"/>
            <a:ext cx="8229600" cy="493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2"/>
          </p:nvPr>
        </p:nvSpPr>
        <p:spPr bwMode="auto">
          <a:xfrm>
            <a:off x="1343588" y="6550012"/>
            <a:ext cx="1704411" cy="3299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Calibri"/>
                <a:ea typeface="+mn-ea"/>
                <a:cs typeface="Calibri"/>
              </a:defRPr>
            </a:lvl1pPr>
          </a:lstStyle>
          <a:p>
            <a:pPr>
              <a:defRPr/>
            </a:pPr>
            <a:endParaRPr lang="en-US" dirty="0"/>
          </a:p>
        </p:txBody>
      </p:sp>
      <p:sp>
        <p:nvSpPr>
          <p:cNvPr id="1029" name="Rectangle 5"/>
          <p:cNvSpPr>
            <a:spLocks noGrp="1" noChangeArrowheads="1"/>
          </p:cNvSpPr>
          <p:nvPr>
            <p:ph type="ftr" sz="quarter" idx="3"/>
          </p:nvPr>
        </p:nvSpPr>
        <p:spPr bwMode="auto">
          <a:xfrm>
            <a:off x="3429000" y="6552027"/>
            <a:ext cx="3200400" cy="327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a:ea typeface="+mn-ea"/>
                <a:cs typeface="Calibri"/>
              </a:defRPr>
            </a:lvl1pPr>
          </a:lstStyle>
          <a:p>
            <a:pPr>
              <a:defRPr/>
            </a:pPr>
            <a:endParaRPr lang="en-US" dirty="0"/>
          </a:p>
        </p:txBody>
      </p:sp>
      <p:sp>
        <p:nvSpPr>
          <p:cNvPr id="1030" name="Rectangle 6"/>
          <p:cNvSpPr>
            <a:spLocks noGrp="1" noChangeArrowheads="1"/>
          </p:cNvSpPr>
          <p:nvPr>
            <p:ph type="sldNum" sz="quarter" idx="4"/>
          </p:nvPr>
        </p:nvSpPr>
        <p:spPr bwMode="auto">
          <a:xfrm>
            <a:off x="7010400" y="6550773"/>
            <a:ext cx="2133600" cy="329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00" smtClean="0">
                <a:latin typeface="Calibri"/>
                <a:cs typeface="Calibri"/>
              </a:defRPr>
            </a:lvl1pPr>
          </a:lstStyle>
          <a:p>
            <a:pPr>
              <a:defRPr/>
            </a:pPr>
            <a:fld id="{81D5A4B7-8B20-4BF6-B842-CC0EED9E149D}" type="slidenum">
              <a:rPr lang="en-US" smtClean="0"/>
              <a:pPr>
                <a:defRPr/>
              </a:pPr>
              <a:t>‹#›</a:t>
            </a:fld>
            <a:endParaRPr lang="en-US" dirty="0"/>
          </a:p>
        </p:txBody>
      </p:sp>
      <p:grpSp>
        <p:nvGrpSpPr>
          <p:cNvPr id="1032" name="Group 7"/>
          <p:cNvGrpSpPr>
            <a:grpSpLocks/>
          </p:cNvGrpSpPr>
          <p:nvPr/>
        </p:nvGrpSpPr>
        <p:grpSpPr bwMode="auto">
          <a:xfrm>
            <a:off x="342899" y="-1"/>
            <a:ext cx="158905" cy="5984489"/>
            <a:chOff x="216" y="0"/>
            <a:chExt cx="93" cy="3648"/>
          </a:xfrm>
        </p:grpSpPr>
        <p:sp>
          <p:nvSpPr>
            <p:cNvPr id="1038" name="Line 8"/>
            <p:cNvSpPr>
              <a:spLocks noChangeShapeType="1"/>
            </p:cNvSpPr>
            <p:nvPr/>
          </p:nvSpPr>
          <p:spPr bwMode="auto">
            <a:xfrm>
              <a:off x="216"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039" name="Line 9"/>
            <p:cNvSpPr>
              <a:spLocks noChangeShapeType="1"/>
            </p:cNvSpPr>
            <p:nvPr/>
          </p:nvSpPr>
          <p:spPr bwMode="auto">
            <a:xfrm>
              <a:off x="309"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040" name="Line 10"/>
            <p:cNvSpPr>
              <a:spLocks noChangeShapeType="1"/>
            </p:cNvSpPr>
            <p:nvPr/>
          </p:nvSpPr>
          <p:spPr bwMode="auto">
            <a:xfrm>
              <a:off x="262" y="0"/>
              <a:ext cx="0" cy="3648"/>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grpSp>
        <p:nvGrpSpPr>
          <p:cNvPr id="1033" name="Group 11"/>
          <p:cNvGrpSpPr>
            <a:grpSpLocks/>
          </p:cNvGrpSpPr>
          <p:nvPr/>
        </p:nvGrpSpPr>
        <p:grpSpPr bwMode="auto">
          <a:xfrm>
            <a:off x="1447800" y="6508640"/>
            <a:ext cx="7670800" cy="127000"/>
            <a:chOff x="928" y="4032"/>
            <a:chExt cx="4832" cy="80"/>
          </a:xfrm>
        </p:grpSpPr>
        <p:sp>
          <p:nvSpPr>
            <p:cNvPr id="1035" name="Line 12"/>
            <p:cNvSpPr>
              <a:spLocks noChangeShapeType="1"/>
            </p:cNvSpPr>
            <p:nvPr/>
          </p:nvSpPr>
          <p:spPr bwMode="auto">
            <a:xfrm flipH="1">
              <a:off x="928" y="411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036" name="Line 13"/>
            <p:cNvSpPr>
              <a:spLocks noChangeShapeType="1"/>
            </p:cNvSpPr>
            <p:nvPr/>
          </p:nvSpPr>
          <p:spPr bwMode="auto">
            <a:xfrm flipH="1">
              <a:off x="928" y="4072"/>
              <a:ext cx="4832"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037" name="Line 14"/>
            <p:cNvSpPr>
              <a:spLocks noChangeShapeType="1"/>
            </p:cNvSpPr>
            <p:nvPr/>
          </p:nvSpPr>
          <p:spPr bwMode="auto">
            <a:xfrm flipH="1">
              <a:off x="928" y="403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pic>
        <p:nvPicPr>
          <p:cNvPr id="1034" name="Picture 15" descr="INCOSELogo_transparent"/>
          <p:cNvPicPr>
            <a:picLocks noChangeAspect="1" noChangeArrowheads="1"/>
          </p:cNvPicPr>
          <p:nvPr/>
        </p:nvPicPr>
        <p:blipFill>
          <a:blip r:embed="rId13">
            <a:lum bright="20000" contrast="-20000"/>
            <a:extLst>
              <a:ext uri="{28A0092B-C50C-407E-A947-70E740481C1C}">
                <a14:useLocalDpi xmlns:a14="http://schemas.microsoft.com/office/drawing/2010/main" val="0"/>
              </a:ext>
            </a:extLst>
          </a:blip>
          <a:srcRect/>
          <a:stretch>
            <a:fillRect/>
          </a:stretch>
        </p:blipFill>
        <p:spPr bwMode="auto">
          <a:xfrm>
            <a:off x="76200" y="6051440"/>
            <a:ext cx="12382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p:hf hdr="0" ftr="0" dt="0"/>
  <p:txStyles>
    <p:titleStyle>
      <a:lvl1pPr algn="ctr" rtl="0" eaLnBrk="1" fontAlgn="base" hangingPunct="1">
        <a:spcBef>
          <a:spcPct val="0"/>
        </a:spcBef>
        <a:spcAft>
          <a:spcPct val="0"/>
        </a:spcAft>
        <a:defRPr sz="3200">
          <a:solidFill>
            <a:srgbClr val="000000"/>
          </a:solidFill>
          <a:effectLst>
            <a:outerShdw blurRad="38100" dist="38100" dir="2700000" algn="tl">
              <a:srgbClr val="FFFFFF"/>
            </a:outerShdw>
          </a:effectLst>
          <a:latin typeface="Calibri"/>
          <a:ea typeface="ＭＳ Ｐゴシック" charset="0"/>
          <a:cs typeface="Calibri"/>
        </a:defRPr>
      </a:lvl1pPr>
      <a:lvl2pPr algn="ctr" rtl="0" eaLnBrk="1" fontAlgn="base" hangingPunct="1">
        <a:spcBef>
          <a:spcPct val="0"/>
        </a:spcBef>
        <a:spcAft>
          <a:spcPct val="0"/>
        </a:spcAft>
        <a:defRPr sz="4400">
          <a:solidFill>
            <a:srgbClr val="000000"/>
          </a:solidFill>
          <a:effectLst>
            <a:outerShdw blurRad="38100" dist="38100" dir="2700000" algn="tl">
              <a:srgbClr val="FFFFFF"/>
            </a:outerShdw>
          </a:effectLst>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rgbClr val="000000"/>
          </a:solidFill>
          <a:effectLst>
            <a:outerShdw blurRad="38100" dist="38100" dir="2700000" algn="tl">
              <a:srgbClr val="FFFFFF"/>
            </a:outerShdw>
          </a:effectLst>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rgbClr val="000000"/>
          </a:solidFill>
          <a:effectLst>
            <a:outerShdw blurRad="38100" dist="38100" dir="2700000" algn="tl">
              <a:srgbClr val="FFFFFF"/>
            </a:outerShdw>
          </a:effectLst>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rgbClr val="000000"/>
          </a:solidFill>
          <a:effectLst>
            <a:outerShdw blurRad="38100" dist="38100" dir="2700000" algn="tl">
              <a:srgbClr val="FFFFFF"/>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rgbClr val="000000"/>
          </a:solidFill>
          <a:effectLst>
            <a:outerShdw blurRad="38100" dist="38100" dir="2700000" algn="tl">
              <a:srgbClr val="FFFFFF"/>
            </a:outerShdw>
          </a:effectLst>
          <a:latin typeface="Arial" charset="0"/>
        </a:defRPr>
      </a:lvl6pPr>
      <a:lvl7pPr marL="914400" algn="ctr" rtl="0" eaLnBrk="1" fontAlgn="base" hangingPunct="1">
        <a:spcBef>
          <a:spcPct val="0"/>
        </a:spcBef>
        <a:spcAft>
          <a:spcPct val="0"/>
        </a:spcAft>
        <a:defRPr sz="4400">
          <a:solidFill>
            <a:srgbClr val="000000"/>
          </a:solidFill>
          <a:effectLst>
            <a:outerShdw blurRad="38100" dist="38100" dir="2700000" algn="tl">
              <a:srgbClr val="FFFFFF"/>
            </a:outerShdw>
          </a:effectLst>
          <a:latin typeface="Arial" charset="0"/>
        </a:defRPr>
      </a:lvl7pPr>
      <a:lvl8pPr marL="1371600" algn="ctr" rtl="0" eaLnBrk="1" fontAlgn="base" hangingPunct="1">
        <a:spcBef>
          <a:spcPct val="0"/>
        </a:spcBef>
        <a:spcAft>
          <a:spcPct val="0"/>
        </a:spcAft>
        <a:defRPr sz="4400">
          <a:solidFill>
            <a:srgbClr val="000000"/>
          </a:solidFill>
          <a:effectLst>
            <a:outerShdw blurRad="38100" dist="38100" dir="2700000" algn="tl">
              <a:srgbClr val="FFFFFF"/>
            </a:outerShdw>
          </a:effectLst>
          <a:latin typeface="Arial" charset="0"/>
        </a:defRPr>
      </a:lvl8pPr>
      <a:lvl9pPr marL="1828800" algn="ctr" rtl="0" eaLnBrk="1" fontAlgn="base" hangingPunct="1">
        <a:spcBef>
          <a:spcPct val="0"/>
        </a:spcBef>
        <a:spcAft>
          <a:spcPct val="0"/>
        </a:spcAft>
        <a:defRPr sz="4400">
          <a:solidFill>
            <a:srgbClr val="000000"/>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Calibri"/>
          <a:ea typeface="ＭＳ Ｐゴシック" charset="0"/>
          <a:cs typeface="Calibri"/>
        </a:defRPr>
      </a:lvl1pPr>
      <a:lvl2pPr marL="742950" indent="-285750" algn="l" rtl="0" eaLnBrk="1" fontAlgn="base" hangingPunct="1">
        <a:spcBef>
          <a:spcPct val="20000"/>
        </a:spcBef>
        <a:spcAft>
          <a:spcPct val="0"/>
        </a:spcAft>
        <a:buChar char="–"/>
        <a:defRPr sz="2000">
          <a:solidFill>
            <a:schemeClr val="tx1"/>
          </a:solidFill>
          <a:latin typeface="Calibri"/>
          <a:ea typeface="ＭＳ Ｐゴシック" charset="0"/>
          <a:cs typeface="Calibri"/>
        </a:defRPr>
      </a:lvl2pPr>
      <a:lvl3pPr marL="1143000" indent="-228600" algn="l" rtl="0" eaLnBrk="1" fontAlgn="base" hangingPunct="1">
        <a:spcBef>
          <a:spcPct val="20000"/>
        </a:spcBef>
        <a:spcAft>
          <a:spcPct val="0"/>
        </a:spcAft>
        <a:buChar char="•"/>
        <a:defRPr sz="2000">
          <a:solidFill>
            <a:schemeClr val="tx1"/>
          </a:solidFill>
          <a:latin typeface="Calibri"/>
          <a:ea typeface="ＭＳ Ｐゴシック" charset="0"/>
          <a:cs typeface="Calibri"/>
        </a:defRPr>
      </a:lvl3pPr>
      <a:lvl4pPr marL="1600200" indent="-228600" algn="l" rtl="0" eaLnBrk="1" fontAlgn="base" hangingPunct="1">
        <a:spcBef>
          <a:spcPct val="20000"/>
        </a:spcBef>
        <a:spcAft>
          <a:spcPct val="0"/>
        </a:spcAft>
        <a:buChar char="–"/>
        <a:defRPr sz="2000">
          <a:solidFill>
            <a:schemeClr val="tx1"/>
          </a:solidFill>
          <a:latin typeface="Calibri"/>
          <a:ea typeface="ＭＳ Ｐゴシック" charset="0"/>
          <a:cs typeface="Calibri"/>
        </a:defRPr>
      </a:lvl4pPr>
      <a:lvl5pPr marL="2057400" indent="-228600" algn="l" rtl="0" eaLnBrk="1" fontAlgn="base" hangingPunct="1">
        <a:spcBef>
          <a:spcPct val="20000"/>
        </a:spcBef>
        <a:spcAft>
          <a:spcPct val="0"/>
        </a:spcAft>
        <a:buChar char="»"/>
        <a:defRPr sz="2000">
          <a:solidFill>
            <a:schemeClr val="tx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Complexity Primer for Systems </a:t>
            </a:r>
            <a:r>
              <a:rPr lang="en-US" dirty="0" smtClean="0"/>
              <a:t>Engineers</a:t>
            </a:r>
            <a:br>
              <a:rPr lang="en-US" dirty="0" smtClean="0"/>
            </a:br>
            <a:r>
              <a:rPr lang="en-US" dirty="0"/>
              <a:t/>
            </a:r>
            <a:br>
              <a:rPr lang="en-US" dirty="0"/>
            </a:br>
            <a:r>
              <a:rPr lang="en-US" dirty="0" smtClean="0"/>
              <a:t/>
            </a:r>
            <a:br>
              <a:rPr lang="en-US" dirty="0" smtClean="0"/>
            </a:br>
            <a:r>
              <a:rPr lang="en-US" sz="2400" dirty="0" smtClean="0"/>
              <a:t>July 2015</a:t>
            </a:r>
            <a:endParaRPr lang="en-US" dirty="0"/>
          </a:p>
        </p:txBody>
      </p:sp>
      <p:sp>
        <p:nvSpPr>
          <p:cNvPr id="3" name="Subtitle 2"/>
          <p:cNvSpPr>
            <a:spLocks noGrp="1"/>
          </p:cNvSpPr>
          <p:nvPr>
            <p:ph type="subTitle" idx="1"/>
          </p:nvPr>
        </p:nvSpPr>
        <p:spPr>
          <a:xfrm>
            <a:off x="2256239" y="4713420"/>
            <a:ext cx="6400800" cy="1606100"/>
          </a:xfrm>
        </p:spPr>
        <p:txBody>
          <a:bodyPr anchor="b"/>
          <a:lstStyle/>
          <a:p>
            <a:pPr algn="r"/>
            <a:r>
              <a:rPr lang="en-US" sz="2000" dirty="0" smtClean="0"/>
              <a:t>Dr. Jimmie </a:t>
            </a:r>
            <a:r>
              <a:rPr lang="en-US" sz="2000" dirty="0" smtClean="0"/>
              <a:t>McEver, JHU APL</a:t>
            </a:r>
          </a:p>
          <a:p>
            <a:pPr algn="r"/>
            <a:r>
              <a:rPr lang="en-US" sz="2000" dirty="0" smtClean="0"/>
              <a:t>Dr. Michael Watson, NASA-Marshall</a:t>
            </a:r>
            <a:endParaRPr lang="en-US" sz="2000" dirty="0" smtClean="0"/>
          </a:p>
          <a:p>
            <a:pPr algn="r"/>
            <a:r>
              <a:rPr lang="en-US" sz="2000" dirty="0" smtClean="0"/>
              <a:t>Complex </a:t>
            </a:r>
            <a:r>
              <a:rPr lang="en-US" sz="2000" dirty="0" smtClean="0"/>
              <a:t>Systems Working </a:t>
            </a:r>
            <a:r>
              <a:rPr lang="en-US" sz="2000" dirty="0" smtClean="0"/>
              <a:t>Group</a:t>
            </a:r>
            <a:endParaRPr lang="en-US" sz="2000" dirty="0" smtClean="0"/>
          </a:p>
        </p:txBody>
      </p:sp>
      <p:sp>
        <p:nvSpPr>
          <p:cNvPr id="4" name="Slide Number Placeholder 3"/>
          <p:cNvSpPr txBox="1">
            <a:spLocks/>
          </p:cNvSpPr>
          <p:nvPr/>
        </p:nvSpPr>
        <p:spPr>
          <a:xfrm>
            <a:off x="7239000" y="6522720"/>
            <a:ext cx="1905000" cy="33528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Arial" pitchFamily="34"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smtClean="0">
              <a:ln>
                <a:noFill/>
              </a:ln>
              <a:solidFill>
                <a:schemeClr val="tx1"/>
              </a:solidFill>
              <a:effectLst/>
              <a:uLnTx/>
              <a:uFillTx/>
              <a:latin typeface="Arial" pitchFamily="34" charset="0"/>
              <a:ea typeface="ＭＳ Ｐゴシック"/>
              <a:cs typeface="ＭＳ Ｐゴシック"/>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F1D2fOx1e7c/T4BDN0CVU3I/AAAAAAAAA44/CfGLc6QDw64/s1600/traffic-j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441" y="1678556"/>
            <a:ext cx="2616125" cy="17440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Complex </a:t>
            </a:r>
            <a:r>
              <a:rPr lang="en-US" dirty="0" err="1" smtClean="0"/>
              <a:t>vs</a:t>
            </a:r>
            <a:r>
              <a:rPr lang="en-US" dirty="0" smtClean="0"/>
              <a:t> Complicated</a:t>
            </a:r>
            <a:endParaRPr lang="en-US" dirty="0"/>
          </a:p>
        </p:txBody>
      </p:sp>
      <p:sp>
        <p:nvSpPr>
          <p:cNvPr id="5" name="TextBox 4"/>
          <p:cNvSpPr txBox="1"/>
          <p:nvPr/>
        </p:nvSpPr>
        <p:spPr>
          <a:xfrm>
            <a:off x="477520" y="3507716"/>
            <a:ext cx="4106025" cy="2554545"/>
          </a:xfrm>
          <a:prstGeom prst="rect">
            <a:avLst/>
          </a:prstGeom>
          <a:noFill/>
        </p:spPr>
        <p:txBody>
          <a:bodyPr wrap="square" rtlCol="0">
            <a:spAutoFit/>
          </a:bodyPr>
          <a:lstStyle/>
          <a:p>
            <a:pPr algn="l"/>
            <a:r>
              <a:rPr lang="en-US" sz="1600" dirty="0" smtClean="0"/>
              <a:t>Traffic jams exhibit:</a:t>
            </a:r>
          </a:p>
          <a:p>
            <a:pPr marL="230188" indent="-230188" algn="l">
              <a:buFont typeface="Arial" pitchFamily="34" charset="0"/>
              <a:buChar char="•"/>
            </a:pPr>
            <a:r>
              <a:rPr lang="en-US" sz="1600" b="1" dirty="0" smtClean="0"/>
              <a:t>Self-organization</a:t>
            </a:r>
            <a:r>
              <a:rPr lang="en-US" sz="1600" dirty="0" smtClean="0"/>
              <a:t> and </a:t>
            </a:r>
            <a:r>
              <a:rPr lang="en-US" sz="1600" b="1" dirty="0" smtClean="0"/>
              <a:t>Emergence</a:t>
            </a:r>
            <a:r>
              <a:rPr lang="en-US" sz="1600" dirty="0" smtClean="0"/>
              <a:t> –</a:t>
            </a:r>
            <a:br>
              <a:rPr lang="en-US" sz="1600" dirty="0" smtClean="0"/>
            </a:br>
            <a:r>
              <a:rPr lang="en-US" sz="1600" dirty="0" smtClean="0"/>
              <a:t>local actors and decisions interact to create larger patterns</a:t>
            </a:r>
          </a:p>
          <a:p>
            <a:pPr marL="230188" indent="-230188" algn="l">
              <a:buFont typeface="Arial" pitchFamily="34" charset="0"/>
              <a:buChar char="•"/>
            </a:pPr>
            <a:r>
              <a:rPr lang="en-US" sz="1600" b="1" dirty="0" smtClean="0"/>
              <a:t>Memory</a:t>
            </a:r>
            <a:r>
              <a:rPr lang="en-US" sz="1600" dirty="0" smtClean="0"/>
              <a:t> – even after an obstacle is removed the jam can persist for hours</a:t>
            </a:r>
          </a:p>
          <a:p>
            <a:pPr marL="230188" indent="-230188" algn="l">
              <a:buFont typeface="Arial" pitchFamily="34" charset="0"/>
              <a:buChar char="•"/>
            </a:pPr>
            <a:r>
              <a:rPr lang="en-US" sz="1600" b="1" dirty="0" smtClean="0"/>
              <a:t>Counter-intuitive outcomes </a:t>
            </a:r>
            <a:r>
              <a:rPr lang="en-US" sz="1600" dirty="0" smtClean="0"/>
              <a:t>– e.g., </a:t>
            </a:r>
            <a:r>
              <a:rPr lang="en-US" sz="1600" dirty="0" err="1" smtClean="0"/>
              <a:t>Braess</a:t>
            </a:r>
            <a:r>
              <a:rPr lang="en-US" sz="1600" dirty="0" smtClean="0"/>
              <a:t>’ Paradox</a:t>
            </a:r>
            <a:r>
              <a:rPr lang="en-US" sz="1600" dirty="0"/>
              <a:t> </a:t>
            </a:r>
            <a:r>
              <a:rPr lang="en-US" sz="1600" dirty="0" smtClean="0"/>
              <a:t>– adding capacity to the network can degrade network performance</a:t>
            </a:r>
            <a:endParaRPr lang="en-US" sz="1600" dirty="0"/>
          </a:p>
        </p:txBody>
      </p:sp>
      <p:sp>
        <p:nvSpPr>
          <p:cNvPr id="7" name="TextBox 6"/>
          <p:cNvSpPr txBox="1"/>
          <p:nvPr/>
        </p:nvSpPr>
        <p:spPr>
          <a:xfrm>
            <a:off x="944023" y="1194358"/>
            <a:ext cx="2600432" cy="461665"/>
          </a:xfrm>
          <a:prstGeom prst="rect">
            <a:avLst/>
          </a:prstGeom>
          <a:noFill/>
        </p:spPr>
        <p:txBody>
          <a:bodyPr wrap="square" rtlCol="0">
            <a:spAutoFit/>
          </a:bodyPr>
          <a:lstStyle/>
          <a:p>
            <a:r>
              <a:rPr lang="en-US" b="1" dirty="0" smtClean="0"/>
              <a:t>Complex system</a:t>
            </a:r>
            <a:endParaRPr lang="en-US" b="1" dirty="0"/>
          </a:p>
        </p:txBody>
      </p:sp>
      <p:sp>
        <p:nvSpPr>
          <p:cNvPr id="8" name="Slide Number Placeholder 3"/>
          <p:cNvSpPr txBox="1">
            <a:spLocks/>
          </p:cNvSpPr>
          <p:nvPr/>
        </p:nvSpPr>
        <p:spPr>
          <a:xfrm>
            <a:off x="7239000" y="6400800"/>
            <a:ext cx="1905000" cy="45720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400" b="0" i="0" u="none" strike="noStrike" kern="1200" cap="none" spc="0" normalizeH="0" baseline="0" noProof="0" smtClean="0">
                <a:ln>
                  <a:noFill/>
                </a:ln>
                <a:solidFill>
                  <a:schemeClr val="tx1"/>
                </a:solidFill>
                <a:effectLst/>
                <a:uLnTx/>
                <a:uFillTx/>
                <a:latin typeface="Arial" pitchFamily="34"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ＭＳ Ｐゴシック"/>
            </a:endParaRPr>
          </a:p>
        </p:txBody>
      </p:sp>
      <p:sp>
        <p:nvSpPr>
          <p:cNvPr id="3" name="TextBox 2"/>
          <p:cNvSpPr txBox="1"/>
          <p:nvPr/>
        </p:nvSpPr>
        <p:spPr>
          <a:xfrm>
            <a:off x="6881091" y="6550223"/>
            <a:ext cx="1661633" cy="307777"/>
          </a:xfrm>
          <a:prstGeom prst="rect">
            <a:avLst/>
          </a:prstGeom>
          <a:noFill/>
        </p:spPr>
        <p:txBody>
          <a:bodyPr wrap="none" rtlCol="0">
            <a:spAutoFit/>
          </a:bodyPr>
          <a:lstStyle/>
          <a:p>
            <a:r>
              <a:rPr lang="en-US" sz="1400" dirty="0" smtClean="0"/>
              <a:t>Source: Alex Ryan</a:t>
            </a:r>
            <a:endParaRPr lang="en-US" sz="1400" dirty="0"/>
          </a:p>
        </p:txBody>
      </p:sp>
      <p:pic>
        <p:nvPicPr>
          <p:cNvPr id="11" name="Picture 6" descr="http://www.ctfastrak.com/phocadownload/Busway_example2.jpg"/>
          <p:cNvPicPr>
            <a:picLocks noChangeAspect="1" noChangeArrowheads="1"/>
          </p:cNvPicPr>
          <p:nvPr/>
        </p:nvPicPr>
        <p:blipFill>
          <a:blip r:embed="rId3" cstate="print">
            <a:clrChange>
              <a:clrFrom>
                <a:srgbClr val="FAFDF9"/>
              </a:clrFrom>
              <a:clrTo>
                <a:srgbClr val="FAFDF9">
                  <a:alpha val="0"/>
                </a:srgbClr>
              </a:clrTo>
            </a:clrChange>
            <a:extLst>
              <a:ext uri="{28A0092B-C50C-407E-A947-70E740481C1C}">
                <a14:useLocalDpi xmlns:a14="http://schemas.microsoft.com/office/drawing/2010/main" val="0"/>
              </a:ext>
            </a:extLst>
          </a:blip>
          <a:srcRect/>
          <a:stretch>
            <a:fillRect/>
          </a:stretch>
        </p:blipFill>
        <p:spPr bwMode="auto">
          <a:xfrm>
            <a:off x="5431238" y="1717041"/>
            <a:ext cx="2513317" cy="17616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97589" y="1194358"/>
            <a:ext cx="3180501" cy="461665"/>
          </a:xfrm>
          <a:prstGeom prst="rect">
            <a:avLst/>
          </a:prstGeom>
          <a:noFill/>
        </p:spPr>
        <p:txBody>
          <a:bodyPr wrap="square" rtlCol="0">
            <a:spAutoFit/>
          </a:bodyPr>
          <a:lstStyle/>
          <a:p>
            <a:r>
              <a:rPr lang="en-US" b="1" dirty="0" smtClean="0"/>
              <a:t>Complicated system</a:t>
            </a:r>
            <a:endParaRPr lang="en-US" b="1" dirty="0"/>
          </a:p>
        </p:txBody>
      </p:sp>
      <p:sp>
        <p:nvSpPr>
          <p:cNvPr id="13" name="TextBox 12"/>
          <p:cNvSpPr txBox="1"/>
          <p:nvPr/>
        </p:nvSpPr>
        <p:spPr>
          <a:xfrm>
            <a:off x="4745183" y="3507716"/>
            <a:ext cx="4144818" cy="2308324"/>
          </a:xfrm>
          <a:prstGeom prst="rect">
            <a:avLst/>
          </a:prstGeom>
          <a:noFill/>
        </p:spPr>
        <p:txBody>
          <a:bodyPr wrap="square" rtlCol="0">
            <a:spAutoFit/>
          </a:bodyPr>
          <a:lstStyle/>
          <a:p>
            <a:pPr algn="l"/>
            <a:r>
              <a:rPr lang="en-US" sz="1600" dirty="0" smtClean="0"/>
              <a:t>Modern transit vehicles exhibit:</a:t>
            </a:r>
          </a:p>
          <a:p>
            <a:pPr marL="285750" indent="-285750" algn="l">
              <a:buFont typeface="Arial" pitchFamily="34" charset="0"/>
              <a:buChar char="•"/>
            </a:pPr>
            <a:r>
              <a:rPr lang="en-US" sz="1600" b="1" dirty="0" smtClean="0"/>
              <a:t>Large numbers of interacting systems</a:t>
            </a:r>
            <a:r>
              <a:rPr lang="en-US" sz="1600" dirty="0" smtClean="0"/>
              <a:t> – fuel, electrical, engine, transmission, safety, etc.</a:t>
            </a:r>
          </a:p>
          <a:p>
            <a:pPr marL="285750" indent="-285750" algn="l">
              <a:buFont typeface="Arial" pitchFamily="34" charset="0"/>
              <a:buChar char="•"/>
            </a:pPr>
            <a:r>
              <a:rPr lang="en-US" sz="1600" b="1" dirty="0" smtClean="0"/>
              <a:t>Aggregate </a:t>
            </a:r>
            <a:r>
              <a:rPr lang="en-US" sz="1600" dirty="0" smtClean="0"/>
              <a:t>properties, but not emergence – e.g., range, top speed…</a:t>
            </a:r>
          </a:p>
          <a:p>
            <a:pPr marL="285750" indent="-285750" algn="l">
              <a:buFont typeface="Arial" pitchFamily="34" charset="0"/>
              <a:buChar char="•"/>
            </a:pPr>
            <a:r>
              <a:rPr lang="en-US" sz="1600" dirty="0" smtClean="0"/>
              <a:t>Unexpected outcomes still possible, but origin is different</a:t>
            </a:r>
          </a:p>
          <a:p>
            <a:pPr marL="285750" indent="-285750" algn="l">
              <a:buFont typeface="Arial" pitchFamily="34" charset="0"/>
              <a:buChar char="•"/>
            </a:pPr>
            <a:r>
              <a:rPr lang="en-US" sz="1600" dirty="0" smtClean="0"/>
              <a:t>Transit </a:t>
            </a:r>
            <a:r>
              <a:rPr lang="en-US" sz="1600" i="1" dirty="0" smtClean="0"/>
              <a:t>systems</a:t>
            </a:r>
            <a:r>
              <a:rPr lang="en-US" sz="1600" dirty="0" smtClean="0"/>
              <a:t> may be complex</a:t>
            </a:r>
            <a:endParaRPr lang="en-US" sz="1600" dirty="0"/>
          </a:p>
        </p:txBody>
      </p:sp>
      <p:sp>
        <p:nvSpPr>
          <p:cNvPr id="18" name="TextBox 17"/>
          <p:cNvSpPr txBox="1"/>
          <p:nvPr/>
        </p:nvSpPr>
        <p:spPr>
          <a:xfrm>
            <a:off x="1564640" y="6083018"/>
            <a:ext cx="6807801" cy="366889"/>
          </a:xfrm>
          <a:prstGeom prst="rect">
            <a:avLst/>
          </a:prstGeom>
          <a:solidFill>
            <a:srgbClr val="FFFF66"/>
          </a:solidFill>
          <a:ln w="6350" cmpd="sng">
            <a:solidFill>
              <a:srgbClr val="7F7F7F"/>
            </a:solidFill>
          </a:ln>
          <a:effectLst>
            <a:outerShdw blurRad="50800" dist="38100" dir="2700000" algn="tl" rotWithShape="0">
              <a:srgbClr val="000000">
                <a:alpha val="43000"/>
              </a:srgbClr>
            </a:outerShdw>
          </a:effectLst>
        </p:spPr>
        <p:txBody>
          <a:bodyPr wrap="square" rtlCol="0" anchor="ctr">
            <a:noAutofit/>
          </a:bodyPr>
          <a:lstStyle/>
          <a:p>
            <a:pPr algn="ctr"/>
            <a:r>
              <a:rPr lang="en-US" sz="1800" dirty="0" smtClean="0"/>
              <a:t>The opposite of “complex” is </a:t>
            </a:r>
            <a:r>
              <a:rPr lang="en-US" sz="1800" dirty="0" smtClean="0"/>
              <a:t>“decomposable”</a:t>
            </a:r>
            <a:r>
              <a:rPr lang="en-US" sz="1800" dirty="0" smtClean="0"/>
              <a:t>, not “simple”</a:t>
            </a:r>
            <a:endParaRPr lang="en-US" sz="1800" dirty="0"/>
          </a:p>
        </p:txBody>
      </p:sp>
    </p:spTree>
    <p:extLst>
      <p:ext uri="{BB962C8B-B14F-4D97-AF65-F5344CB8AC3E}">
        <p14:creationId xmlns:p14="http://schemas.microsoft.com/office/powerpoint/2010/main" val="32419049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smtClean="0"/>
              <a:t>Hallmarks and Implications of Complexity</a:t>
            </a:r>
            <a:endParaRPr lang="en-AU" dirty="0"/>
          </a:p>
        </p:txBody>
      </p:sp>
      <p:graphicFrame>
        <p:nvGraphicFramePr>
          <p:cNvPr id="456750" name="Group 46"/>
          <p:cNvGraphicFramePr>
            <a:graphicFrameLocks noGrp="1"/>
          </p:cNvGraphicFramePr>
          <p:nvPr>
            <p:ph idx="1"/>
            <p:extLst>
              <p:ext uri="{D42A27DB-BD31-4B8C-83A1-F6EECF244321}">
                <p14:modId xmlns:p14="http://schemas.microsoft.com/office/powerpoint/2010/main" val="3381421393"/>
              </p:ext>
            </p:extLst>
          </p:nvPr>
        </p:nvGraphicFramePr>
        <p:xfrm>
          <a:off x="685800" y="1502410"/>
          <a:ext cx="8234363" cy="4088900"/>
        </p:xfrm>
        <a:graphic>
          <a:graphicData uri="http://schemas.openxmlformats.org/drawingml/2006/table">
            <a:tbl>
              <a:tblPr firstRow="1">
                <a:tableStyleId>{D27102A9-8310-4765-A935-A1911B00CA55}</a:tableStyleId>
              </a:tblPr>
              <a:tblGrid>
                <a:gridCol w="3049243"/>
                <a:gridCol w="5185120"/>
              </a:tblGrid>
              <a:tr h="366942">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AU" sz="1600" u="none" strike="noStrike" cap="none" normalizeH="0" baseline="0" dirty="0" smtClean="0">
                          <a:ln>
                            <a:noFill/>
                          </a:ln>
                          <a:effectLst/>
                          <a:latin typeface="+mj-lt"/>
                        </a:rPr>
                        <a:t>Hallmarks of complexity</a:t>
                      </a:r>
                      <a:endParaRPr kumimoji="0" lang="en-AU" sz="1600" b="1" i="0" u="none" strike="noStrike" cap="none" normalizeH="0" baseline="0" dirty="0">
                        <a:ln>
                          <a:noFill/>
                        </a:ln>
                        <a:solidFill>
                          <a:schemeClr val="accent2"/>
                        </a:solidFill>
                        <a:effectLst/>
                        <a:latin typeface="+mj-lt"/>
                        <a:ea typeface="ＭＳ Ｐゴシック" charset="0"/>
                      </a:endParaRPr>
                    </a:p>
                  </a:txBody>
                  <a:tcPr marL="90205" marR="90205" horzOverflow="overflow">
                    <a:lnT w="12700" cmpd="sng">
                      <a:noFill/>
                    </a:lnT>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AU" sz="1600" u="none" strike="noStrike" cap="none" normalizeH="0" baseline="0" dirty="0" smtClean="0">
                          <a:ln>
                            <a:noFill/>
                          </a:ln>
                          <a:effectLst/>
                          <a:latin typeface="+mj-lt"/>
                        </a:rPr>
                        <a:t>Impact on Decision Maker</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mpd="sng">
                      <a:noFill/>
                    </a:lnT>
                  </a:tcPr>
                </a:tc>
              </a:tr>
              <a:tr h="366942">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Interdependence </a:t>
                      </a:r>
                      <a:endParaRPr kumimoji="0" lang="en-AU" sz="1600" b="1" i="0" u="none" strike="noStrike" cap="none" normalizeH="0" baseline="0" dirty="0">
                        <a:ln>
                          <a:noFill/>
                        </a:ln>
                        <a:solidFill>
                          <a:schemeClr val="accent2"/>
                        </a:solidFill>
                        <a:effectLst/>
                        <a:latin typeface="+mj-lt"/>
                        <a:ea typeface="ＭＳ Ｐゴシック" charset="0"/>
                      </a:endParaRPr>
                    </a:p>
                  </a:txBody>
                  <a:tcPr marL="90205" marR="90205" horzOverflow="overflow">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Cannot treat by decomposition</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B w="12700" cap="flat" cmpd="sng" algn="ctr">
                      <a:solidFill>
                        <a:scrgbClr r="0" g="0" b="0"/>
                      </a:solidFill>
                      <a:prstDash val="solid"/>
                      <a:round/>
                      <a:headEnd type="none" w="med" len="med"/>
                      <a:tailEnd type="none" w="med" len="med"/>
                    </a:lnB>
                  </a:tcPr>
                </a:tc>
              </a:tr>
              <a:tr h="36572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Nonlinearities </a:t>
                      </a:r>
                      <a:endParaRPr kumimoji="0" lang="en-AU" sz="1600" b="1" i="0"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Extrapolation of current conditions </a:t>
                      </a:r>
                      <a:r>
                        <a:rPr kumimoji="0" lang="en-US" sz="1600" u="none" strike="noStrike" cap="none" normalizeH="0" baseline="0" dirty="0">
                          <a:ln>
                            <a:noFill/>
                          </a:ln>
                          <a:effectLst/>
                          <a:latin typeface="+mj-lt"/>
                          <a:sym typeface="Wingdings" charset="0"/>
                        </a:rPr>
                        <a:t> error</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572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Open boundaries</a:t>
                      </a:r>
                      <a:endParaRPr kumimoji="0" lang="en-AU" sz="1600" b="1" i="0"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Cannot focus only on processes inside boundary</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6942">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Multi-</a:t>
                      </a:r>
                      <a:r>
                        <a:rPr kumimoji="0" lang="en-US" sz="1600" u="none" strike="noStrike" cap="none" normalizeH="0" baseline="0" dirty="0" err="1">
                          <a:ln>
                            <a:noFill/>
                          </a:ln>
                          <a:effectLst/>
                          <a:latin typeface="+mj-lt"/>
                        </a:rPr>
                        <a:t>scalarity</a:t>
                      </a:r>
                      <a:endParaRPr kumimoji="0" lang="en-AU" sz="1600" b="1" i="0"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Have to address all relevant scales</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19326">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a:ln>
                            <a:noFill/>
                          </a:ln>
                          <a:effectLst/>
                          <a:latin typeface="+mj-lt"/>
                        </a:rPr>
                        <a:t>Causal &amp; influence networks</a:t>
                      </a:r>
                      <a:endParaRPr kumimoji="0" lang="en-AU" sz="1600" b="1" i="0" u="none" strike="noStrike" cap="none" normalizeH="0" baseline="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Challenge: develop ‘requisite’ conceptual model  within time and information resource constraints</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6942">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a:ln>
                            <a:noFill/>
                          </a:ln>
                          <a:effectLst/>
                          <a:latin typeface="+mj-lt"/>
                        </a:rPr>
                        <a:t>Emergence </a:t>
                      </a:r>
                      <a:endParaRPr kumimoji="0" lang="en-AU" sz="1600" b="1" i="0" u="none" strike="noStrike" cap="none" normalizeH="0" baseline="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Unknown risks and </a:t>
                      </a:r>
                      <a:r>
                        <a:rPr kumimoji="0" lang="en-US" sz="1600" u="none" strike="noStrike" cap="none" normalizeH="0" baseline="0" dirty="0" err="1">
                          <a:ln>
                            <a:noFill/>
                          </a:ln>
                          <a:effectLst/>
                          <a:latin typeface="+mj-lt"/>
                        </a:rPr>
                        <a:t>unrecognised</a:t>
                      </a:r>
                      <a:r>
                        <a:rPr kumimoji="0" lang="en-US" sz="1600" u="none" strike="noStrike" cap="none" normalizeH="0" baseline="0" dirty="0">
                          <a:ln>
                            <a:noFill/>
                          </a:ln>
                          <a:effectLst/>
                          <a:latin typeface="+mj-lt"/>
                        </a:rPr>
                        <a:t> opportunities</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572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a:ln>
                            <a:noFill/>
                          </a:ln>
                          <a:effectLst/>
                          <a:latin typeface="+mj-lt"/>
                        </a:rPr>
                        <a:t>Complex goals</a:t>
                      </a:r>
                      <a:endParaRPr kumimoji="0" lang="en-AU" sz="1600" b="1" i="0" u="none" strike="noStrike" cap="none" normalizeH="0" baseline="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Goals may change, be unrealistic, vague</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572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a:ln>
                            <a:noFill/>
                          </a:ln>
                          <a:effectLst/>
                          <a:latin typeface="+mj-lt"/>
                        </a:rPr>
                        <a:t>Adaptation &amp; innovation</a:t>
                      </a:r>
                      <a:endParaRPr kumimoji="0" lang="en-AU" sz="1600" b="1" i="0" u="none" strike="noStrike" cap="none" normalizeH="0" baseline="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smtClean="0">
                          <a:ln>
                            <a:noFill/>
                          </a:ln>
                          <a:effectLst/>
                          <a:latin typeface="+mj-lt"/>
                        </a:rPr>
                        <a:t>‘Rules</a:t>
                      </a:r>
                      <a:r>
                        <a:rPr kumimoji="0" lang="en-US" sz="1600" u="none" strike="noStrike" cap="none" normalizeH="0" baseline="0" dirty="0">
                          <a:ln>
                            <a:noFill/>
                          </a:ln>
                          <a:effectLst/>
                          <a:latin typeface="+mj-lt"/>
                        </a:rPr>
                        <a:t>’ change, interventions stimulate adaptation</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4719">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a:ln>
                            <a:noFill/>
                          </a:ln>
                          <a:effectLst/>
                          <a:latin typeface="+mj-lt"/>
                        </a:rPr>
                        <a:t>Opaqueness</a:t>
                      </a:r>
                      <a:endParaRPr kumimoji="0" lang="en-AU" sz="1600" b="1" i="0" u="none" strike="noStrike" cap="none" normalizeH="0" baseline="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charset="0"/>
                        <a:buNone/>
                        <a:tabLst/>
                      </a:pPr>
                      <a:r>
                        <a:rPr kumimoji="0" lang="en-US" sz="1600" u="none" strike="noStrike" cap="none" normalizeH="0" baseline="0" dirty="0">
                          <a:ln>
                            <a:noFill/>
                          </a:ln>
                          <a:effectLst/>
                          <a:latin typeface="+mj-lt"/>
                        </a:rPr>
                        <a:t>Many possible hypotheses about causal paths, insufficient evidence to discriminate</a:t>
                      </a:r>
                      <a:endParaRPr kumimoji="0" lang="en-AU" sz="1600" b="0" i="1" u="none" strike="noStrike" cap="none" normalizeH="0" baseline="0" dirty="0">
                        <a:ln>
                          <a:noFill/>
                        </a:ln>
                        <a:solidFill>
                          <a:schemeClr val="accent2"/>
                        </a:solidFill>
                        <a:effectLst/>
                        <a:latin typeface="+mj-lt"/>
                        <a:ea typeface="ＭＳ Ｐゴシック" charset="0"/>
                      </a:endParaRPr>
                    </a:p>
                  </a:txBody>
                  <a:tcPr marL="90205" marR="90205" horzOverflow="overflow">
                    <a:lnT w="12700" cap="flat" cmpd="sng" algn="ctr">
                      <a:solidFill>
                        <a:scrgbClr r="0" g="0" b="0"/>
                      </a:solidFill>
                      <a:prstDash val="solid"/>
                      <a:round/>
                      <a:headEnd type="none" w="med" len="med"/>
                      <a:tailEnd type="none" w="med" len="med"/>
                    </a:lnT>
                  </a:tcPr>
                </a:tc>
              </a:tr>
            </a:tbl>
          </a:graphicData>
        </a:graphic>
      </p:graphicFrame>
      <p:sp>
        <p:nvSpPr>
          <p:cNvPr id="456751" name="AutoShape 47"/>
          <p:cNvSpPr>
            <a:spLocks noChangeArrowheads="1"/>
          </p:cNvSpPr>
          <p:nvPr/>
        </p:nvSpPr>
        <p:spPr bwMode="auto">
          <a:xfrm>
            <a:off x="6141688" y="911257"/>
            <a:ext cx="1816100" cy="509587"/>
          </a:xfrm>
          <a:prstGeom prst="wedgeRoundRectCallout">
            <a:avLst>
              <a:gd name="adj1" fmla="val -36585"/>
              <a:gd name="adj2" fmla="val 9870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1600" dirty="0" smtClean="0">
                <a:solidFill>
                  <a:srgbClr val="000000"/>
                </a:solidFill>
                <a:cs typeface="+mn-cs"/>
              </a:rPr>
              <a:t>How complexity makes it difficult</a:t>
            </a:r>
            <a:endParaRPr lang="en-AU" sz="1600" dirty="0" smtClean="0">
              <a:solidFill>
                <a:srgbClr val="000000"/>
              </a:solidFill>
              <a:cs typeface="+mn-cs"/>
            </a:endParaRPr>
          </a:p>
        </p:txBody>
      </p:sp>
      <p:sp>
        <p:nvSpPr>
          <p:cNvPr id="3" name="TextBox 2"/>
          <p:cNvSpPr txBox="1"/>
          <p:nvPr/>
        </p:nvSpPr>
        <p:spPr>
          <a:xfrm>
            <a:off x="1328197" y="5680785"/>
            <a:ext cx="7183360" cy="646331"/>
          </a:xfrm>
          <a:prstGeom prst="rect">
            <a:avLst/>
          </a:prstGeom>
          <a:noFill/>
        </p:spPr>
        <p:txBody>
          <a:bodyPr wrap="square" rtlCol="0">
            <a:spAutoFit/>
          </a:bodyPr>
          <a:lstStyle/>
          <a:p>
            <a:r>
              <a:rPr lang="en-US" sz="1200" dirty="0" smtClean="0"/>
              <a:t>Adapted from </a:t>
            </a:r>
            <a:r>
              <a:rPr lang="en-US" sz="1200" dirty="0" err="1" smtClean="0"/>
              <a:t>Grisogono</a:t>
            </a:r>
            <a:r>
              <a:rPr lang="en-US" sz="1200" dirty="0" smtClean="0"/>
              <a:t>, Anne-Marie and </a:t>
            </a:r>
            <a:r>
              <a:rPr lang="en-US" sz="1200" dirty="0" err="1" smtClean="0"/>
              <a:t>Vanja</a:t>
            </a:r>
            <a:r>
              <a:rPr lang="en-US" sz="1200" dirty="0" smtClean="0"/>
              <a:t> </a:t>
            </a:r>
            <a:r>
              <a:rPr lang="en-US" sz="1200" dirty="0" err="1" smtClean="0"/>
              <a:t>Radenovic</a:t>
            </a:r>
            <a:r>
              <a:rPr lang="en-US" sz="1200" dirty="0" smtClean="0"/>
              <a:t>, </a:t>
            </a:r>
            <a:r>
              <a:rPr lang="en-US" sz="1200" dirty="0"/>
              <a:t>The Adaptive Stance </a:t>
            </a:r>
            <a:r>
              <a:rPr lang="en-US" sz="1200" dirty="0" smtClean="0"/>
              <a:t>–Steps </a:t>
            </a:r>
            <a:r>
              <a:rPr lang="en-US" sz="1200" dirty="0"/>
              <a:t>towards Teaching more Effective Complex Decision-</a:t>
            </a:r>
            <a:r>
              <a:rPr lang="en-US" sz="1200" dirty="0" smtClean="0"/>
              <a:t>Making, International Conference on Complex Systems, June 2011. </a:t>
            </a:r>
            <a:endParaRPr lang="en-US" sz="1200" dirty="0"/>
          </a:p>
        </p:txBody>
      </p:sp>
      <p:sp>
        <p:nvSpPr>
          <p:cNvPr id="6" name="Slide Number Placeholder 3"/>
          <p:cNvSpPr txBox="1">
            <a:spLocks/>
          </p:cNvSpPr>
          <p:nvPr/>
        </p:nvSpPr>
        <p:spPr>
          <a:xfrm>
            <a:off x="7239000" y="6583680"/>
            <a:ext cx="1905000" cy="26416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Arial" pitchFamily="34"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smtClean="0">
              <a:ln>
                <a:noFill/>
              </a:ln>
              <a:solidFill>
                <a:schemeClr val="tx1"/>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160743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Sources of Complexity </a:t>
            </a:r>
            <a:endParaRPr lang="en-US" dirty="0"/>
          </a:p>
        </p:txBody>
      </p:sp>
      <p:sp>
        <p:nvSpPr>
          <p:cNvPr id="3" name="Content Placeholder 2"/>
          <p:cNvSpPr>
            <a:spLocks noGrp="1"/>
          </p:cNvSpPr>
          <p:nvPr>
            <p:ph idx="1"/>
          </p:nvPr>
        </p:nvSpPr>
        <p:spPr>
          <a:xfrm>
            <a:off x="685800" y="1065174"/>
            <a:ext cx="8229600" cy="4939069"/>
          </a:xfrm>
        </p:spPr>
        <p:txBody>
          <a:bodyPr/>
          <a:lstStyle/>
          <a:p>
            <a:r>
              <a:rPr lang="en-US" smtClean="0"/>
              <a:t>System</a:t>
            </a:r>
          </a:p>
          <a:p>
            <a:pPr lvl="1"/>
            <a:r>
              <a:rPr lang="en-US" smtClean="0"/>
              <a:t>Large number of components, many intricate interdependencies</a:t>
            </a:r>
          </a:p>
          <a:p>
            <a:pPr lvl="1"/>
            <a:r>
              <a:rPr lang="en-US" smtClean="0"/>
              <a:t>Adaptive components, interactions</a:t>
            </a:r>
          </a:p>
          <a:p>
            <a:pPr lvl="1"/>
            <a:r>
              <a:rPr lang="en-US" smtClean="0"/>
              <a:t>Interfaces with human users or other complex entities</a:t>
            </a:r>
          </a:p>
          <a:p>
            <a:pPr lvl="1"/>
            <a:r>
              <a:rPr lang="en-US" smtClean="0"/>
              <a:t>Evolving technology</a:t>
            </a:r>
          </a:p>
          <a:p>
            <a:r>
              <a:rPr lang="en-US" smtClean="0"/>
              <a:t>Environment</a:t>
            </a:r>
          </a:p>
          <a:p>
            <a:pPr lvl="1"/>
            <a:r>
              <a:rPr lang="en-US" smtClean="0"/>
              <a:t>Operational environment</a:t>
            </a:r>
          </a:p>
          <a:p>
            <a:pPr lvl="2"/>
            <a:r>
              <a:rPr lang="en-US" smtClean="0"/>
              <a:t>Problem you’re trying to solve changes</a:t>
            </a:r>
          </a:p>
          <a:p>
            <a:pPr lvl="2"/>
            <a:r>
              <a:rPr lang="en-US" smtClean="0"/>
              <a:t>Conditions under which you’re trying to solve a problem change</a:t>
            </a:r>
          </a:p>
          <a:p>
            <a:pPr lvl="2"/>
            <a:r>
              <a:rPr lang="en-US" smtClean="0"/>
              <a:t>Way that you elect to solve the problem changes</a:t>
            </a:r>
          </a:p>
          <a:p>
            <a:pPr lvl="1"/>
            <a:r>
              <a:rPr lang="en-US" smtClean="0"/>
              <a:t>System environment</a:t>
            </a:r>
          </a:p>
          <a:p>
            <a:pPr lvl="2"/>
            <a:r>
              <a:rPr lang="en-US" smtClean="0"/>
              <a:t>Changes to elements of the larger SoS</a:t>
            </a:r>
          </a:p>
          <a:p>
            <a:r>
              <a:rPr lang="en-US" smtClean="0"/>
              <a:t>Design/management</a:t>
            </a:r>
          </a:p>
          <a:p>
            <a:pPr lvl="1"/>
            <a:r>
              <a:rPr lang="en-US" smtClean="0"/>
              <a:t>Large number of people and organizations involved</a:t>
            </a:r>
          </a:p>
          <a:p>
            <a:pPr lvl="1"/>
            <a:endParaRPr lang="en-US" dirty="0" smtClean="0"/>
          </a:p>
        </p:txBody>
      </p:sp>
      <p:sp>
        <p:nvSpPr>
          <p:cNvPr id="4" name="Slide Number Placeholder 3"/>
          <p:cNvSpPr>
            <a:spLocks noGrp="1"/>
          </p:cNvSpPr>
          <p:nvPr>
            <p:ph type="sldNum" sz="quarter" idx="12"/>
          </p:nvPr>
        </p:nvSpPr>
        <p:spPr/>
        <p:txBody>
          <a:bodyPr/>
          <a:lstStyle/>
          <a:p>
            <a:fld id="{4751765E-41DA-364C-A9DC-734E7B9B1EF0}" type="slidenum">
              <a:rPr lang="en-US" smtClean="0"/>
              <a:pPr/>
              <a:t>12</a:t>
            </a:fld>
            <a:endParaRPr lang="en-US" dirty="0"/>
          </a:p>
        </p:txBody>
      </p:sp>
    </p:spTree>
    <p:extLst>
      <p:ext uri="{BB962C8B-B14F-4D97-AF65-F5344CB8AC3E}">
        <p14:creationId xmlns:p14="http://schemas.microsoft.com/office/powerpoint/2010/main" val="10298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lnSpc>
                <a:spcPct val="85000"/>
              </a:lnSpc>
            </a:pPr>
            <a:r>
              <a:rPr lang="en-US" dirty="0" smtClean="0"/>
              <a:t>System Complexity as SE Challenges</a:t>
            </a:r>
            <a:endParaRPr lang="en-US" sz="3200" dirty="0" smtClean="0"/>
          </a:p>
        </p:txBody>
      </p:sp>
      <p:sp>
        <p:nvSpPr>
          <p:cNvPr id="37892" name="AutoShape 4"/>
          <p:cNvSpPr>
            <a:spLocks noChangeArrowheads="1"/>
          </p:cNvSpPr>
          <p:nvPr/>
        </p:nvSpPr>
        <p:spPr bwMode="auto">
          <a:xfrm>
            <a:off x="940366" y="2357688"/>
            <a:ext cx="1587613"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Many pieces</a:t>
            </a:r>
          </a:p>
        </p:txBody>
      </p:sp>
      <p:sp>
        <p:nvSpPr>
          <p:cNvPr id="37893" name="AutoShape 5"/>
          <p:cNvSpPr>
            <a:spLocks noChangeArrowheads="1"/>
          </p:cNvSpPr>
          <p:nvPr/>
        </p:nvSpPr>
        <p:spPr bwMode="auto">
          <a:xfrm>
            <a:off x="1534160" y="6031801"/>
            <a:ext cx="1430327"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Multi-Scale</a:t>
            </a:r>
          </a:p>
        </p:txBody>
      </p:sp>
      <p:sp>
        <p:nvSpPr>
          <p:cNvPr id="37894" name="AutoShape 6"/>
          <p:cNvSpPr>
            <a:spLocks noChangeArrowheads="1"/>
          </p:cNvSpPr>
          <p:nvPr/>
        </p:nvSpPr>
        <p:spPr bwMode="auto">
          <a:xfrm>
            <a:off x="661670" y="4937201"/>
            <a:ext cx="1718245"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Decentralized</a:t>
            </a:r>
          </a:p>
        </p:txBody>
      </p:sp>
      <p:sp>
        <p:nvSpPr>
          <p:cNvPr id="37895" name="AutoShape 7"/>
          <p:cNvSpPr>
            <a:spLocks noChangeArrowheads="1"/>
          </p:cNvSpPr>
          <p:nvPr/>
        </p:nvSpPr>
        <p:spPr bwMode="auto">
          <a:xfrm>
            <a:off x="1652270" y="3393445"/>
            <a:ext cx="1193146"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Adaptive</a:t>
            </a:r>
          </a:p>
        </p:txBody>
      </p:sp>
      <p:sp>
        <p:nvSpPr>
          <p:cNvPr id="37896" name="AutoShape 8"/>
          <p:cNvSpPr>
            <a:spLocks noChangeArrowheads="1"/>
          </p:cNvSpPr>
          <p:nvPr/>
        </p:nvSpPr>
        <p:spPr bwMode="auto">
          <a:xfrm>
            <a:off x="1795145" y="5416979"/>
            <a:ext cx="1100825"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Political </a:t>
            </a:r>
            <a:endParaRPr lang="en-US" sz="1100" b="1" dirty="0"/>
          </a:p>
        </p:txBody>
      </p:sp>
      <p:sp>
        <p:nvSpPr>
          <p:cNvPr id="37897" name="AutoShape 9"/>
          <p:cNvSpPr>
            <a:spLocks noChangeArrowheads="1"/>
          </p:cNvSpPr>
          <p:nvPr/>
        </p:nvSpPr>
        <p:spPr bwMode="auto">
          <a:xfrm>
            <a:off x="1843476" y="2806422"/>
            <a:ext cx="1285583"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Emergent</a:t>
            </a:r>
          </a:p>
        </p:txBody>
      </p:sp>
      <p:sp>
        <p:nvSpPr>
          <p:cNvPr id="37898" name="AutoShape 10"/>
          <p:cNvSpPr>
            <a:spLocks noChangeArrowheads="1"/>
          </p:cNvSpPr>
          <p:nvPr/>
        </p:nvSpPr>
        <p:spPr bwMode="auto">
          <a:xfrm>
            <a:off x="501333" y="3425195"/>
            <a:ext cx="1071015"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Chaotic</a:t>
            </a:r>
          </a:p>
        </p:txBody>
      </p:sp>
      <p:sp>
        <p:nvSpPr>
          <p:cNvPr id="37899" name="AutoShape 11"/>
          <p:cNvSpPr>
            <a:spLocks noChangeArrowheads="1"/>
          </p:cNvSpPr>
          <p:nvPr/>
        </p:nvSpPr>
        <p:spPr bwMode="auto">
          <a:xfrm>
            <a:off x="903676" y="5575023"/>
            <a:ext cx="812052"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Open</a:t>
            </a:r>
          </a:p>
        </p:txBody>
      </p:sp>
      <p:sp>
        <p:nvSpPr>
          <p:cNvPr id="37900" name="AutoShape 12"/>
          <p:cNvSpPr>
            <a:spLocks noChangeArrowheads="1"/>
          </p:cNvSpPr>
          <p:nvPr/>
        </p:nvSpPr>
        <p:spPr bwMode="auto">
          <a:xfrm>
            <a:off x="1310076" y="4441195"/>
            <a:ext cx="1848646"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Self-Organized</a:t>
            </a:r>
          </a:p>
        </p:txBody>
      </p:sp>
      <p:sp>
        <p:nvSpPr>
          <p:cNvPr id="37902" name="AutoShape 14"/>
          <p:cNvSpPr>
            <a:spLocks noChangeArrowheads="1"/>
          </p:cNvSpPr>
          <p:nvPr/>
        </p:nvSpPr>
        <p:spPr bwMode="auto">
          <a:xfrm>
            <a:off x="5840697" y="2803175"/>
            <a:ext cx="2672325"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Difficult to understand</a:t>
            </a:r>
          </a:p>
        </p:txBody>
      </p:sp>
      <p:sp>
        <p:nvSpPr>
          <p:cNvPr id="37903" name="AutoShape 15"/>
          <p:cNvSpPr>
            <a:spLocks noChangeArrowheads="1"/>
          </p:cNvSpPr>
          <p:nvPr/>
        </p:nvSpPr>
        <p:spPr bwMode="auto">
          <a:xfrm>
            <a:off x="6069473" y="5480761"/>
            <a:ext cx="2719780"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Takes too long to build</a:t>
            </a:r>
          </a:p>
        </p:txBody>
      </p:sp>
      <p:sp>
        <p:nvSpPr>
          <p:cNvPr id="37904" name="AutoShape 16"/>
          <p:cNvSpPr>
            <a:spLocks noChangeArrowheads="1"/>
          </p:cNvSpPr>
          <p:nvPr/>
        </p:nvSpPr>
        <p:spPr bwMode="auto">
          <a:xfrm>
            <a:off x="5504740" y="4930427"/>
            <a:ext cx="3450156"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err="1"/>
              <a:t>Unrepairable</a:t>
            </a:r>
            <a:r>
              <a:rPr lang="en-US" sz="1800" b="1" dirty="0"/>
              <a:t>, unmaintainable</a:t>
            </a:r>
          </a:p>
        </p:txBody>
      </p:sp>
      <p:sp>
        <p:nvSpPr>
          <p:cNvPr id="37905" name="AutoShape 17"/>
          <p:cNvSpPr>
            <a:spLocks noChangeArrowheads="1"/>
          </p:cNvSpPr>
          <p:nvPr/>
        </p:nvSpPr>
        <p:spPr bwMode="auto">
          <a:xfrm>
            <a:off x="7268477" y="4408316"/>
            <a:ext cx="1835434"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Uncontrollable</a:t>
            </a:r>
          </a:p>
        </p:txBody>
      </p:sp>
      <p:sp>
        <p:nvSpPr>
          <p:cNvPr id="37906" name="AutoShape 18"/>
          <p:cNvSpPr>
            <a:spLocks noChangeArrowheads="1"/>
          </p:cNvSpPr>
          <p:nvPr/>
        </p:nvSpPr>
        <p:spPr bwMode="auto">
          <a:xfrm>
            <a:off x="5993273" y="6014161"/>
            <a:ext cx="951056"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Costly</a:t>
            </a:r>
            <a:endParaRPr lang="en-US" sz="1100" b="1" dirty="0"/>
          </a:p>
        </p:txBody>
      </p:sp>
      <p:sp>
        <p:nvSpPr>
          <p:cNvPr id="37907" name="AutoShape 19"/>
          <p:cNvSpPr>
            <a:spLocks noChangeArrowheads="1"/>
          </p:cNvSpPr>
          <p:nvPr/>
        </p:nvSpPr>
        <p:spPr bwMode="auto">
          <a:xfrm>
            <a:off x="5984805" y="4306716"/>
            <a:ext cx="1193146"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Unstable</a:t>
            </a:r>
          </a:p>
        </p:txBody>
      </p:sp>
      <p:sp>
        <p:nvSpPr>
          <p:cNvPr id="37908" name="AutoShape 20"/>
          <p:cNvSpPr>
            <a:spLocks noChangeArrowheads="1"/>
          </p:cNvSpPr>
          <p:nvPr/>
        </p:nvSpPr>
        <p:spPr bwMode="auto">
          <a:xfrm>
            <a:off x="5993253" y="3285776"/>
            <a:ext cx="2932588"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Unclear cause and effect</a:t>
            </a:r>
          </a:p>
        </p:txBody>
      </p:sp>
      <p:sp>
        <p:nvSpPr>
          <p:cNvPr id="37909" name="AutoShape 21"/>
          <p:cNvSpPr>
            <a:spLocks noChangeArrowheads="1"/>
          </p:cNvSpPr>
          <p:nvPr/>
        </p:nvSpPr>
        <p:spPr bwMode="auto">
          <a:xfrm>
            <a:off x="5781605" y="3787426"/>
            <a:ext cx="1757193"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Unpredictable</a:t>
            </a:r>
          </a:p>
        </p:txBody>
      </p:sp>
      <p:sp>
        <p:nvSpPr>
          <p:cNvPr id="37910" name="AutoShape 22"/>
          <p:cNvSpPr>
            <a:spLocks noChangeArrowheads="1"/>
          </p:cNvSpPr>
          <p:nvPr/>
        </p:nvSpPr>
        <p:spPr bwMode="auto">
          <a:xfrm>
            <a:off x="7150384" y="2314225"/>
            <a:ext cx="1285583" cy="408623"/>
          </a:xfrm>
          <a:prstGeom prst="roundRect">
            <a:avLst>
              <a:gd name="adj" fmla="val 16667"/>
            </a:avLst>
          </a:prstGeom>
          <a:solidFill>
            <a:srgbClr val="FF6699"/>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Uncertain</a:t>
            </a:r>
          </a:p>
        </p:txBody>
      </p:sp>
      <p:sp>
        <p:nvSpPr>
          <p:cNvPr id="37891" name="AutoShape 3"/>
          <p:cNvSpPr>
            <a:spLocks noChangeArrowheads="1"/>
          </p:cNvSpPr>
          <p:nvPr/>
        </p:nvSpPr>
        <p:spPr bwMode="auto">
          <a:xfrm>
            <a:off x="3566160" y="2722880"/>
            <a:ext cx="1759372" cy="3200399"/>
          </a:xfrm>
          <a:prstGeom prst="irregularSeal2">
            <a:avLst/>
          </a:prstGeom>
          <a:solidFill>
            <a:schemeClr val="bg1">
              <a:lumMod val="75000"/>
            </a:schemeClr>
          </a:solidFill>
          <a:ln w="12700">
            <a:solidFill>
              <a:srgbClr val="000000"/>
            </a:solidFill>
            <a:miter lim="800000"/>
            <a:headEnd/>
            <a:tailEnd/>
          </a:ln>
          <a:effectLst/>
          <a:extLst/>
        </p:spPr>
        <p:txBody>
          <a:bodyPr wrap="none" anchor="ctr"/>
          <a:lstStyle/>
          <a:p>
            <a:pPr algn="ctr"/>
            <a:r>
              <a:rPr lang="en-US" sz="1800" b="1" dirty="0"/>
              <a:t>Complexity</a:t>
            </a:r>
          </a:p>
        </p:txBody>
      </p:sp>
      <p:sp>
        <p:nvSpPr>
          <p:cNvPr id="37901" name="AutoShape 13"/>
          <p:cNvSpPr>
            <a:spLocks/>
          </p:cNvSpPr>
          <p:nvPr/>
        </p:nvSpPr>
        <p:spPr bwMode="auto">
          <a:xfrm>
            <a:off x="2966155" y="2286000"/>
            <a:ext cx="519289" cy="4206240"/>
          </a:xfrm>
          <a:prstGeom prst="rightBrace">
            <a:avLst>
              <a:gd name="adj1" fmla="val 29732"/>
              <a:gd name="adj2" fmla="val 50326"/>
            </a:avLst>
          </a:prstGeom>
          <a:noFill/>
          <a:ln w="28575">
            <a:solidFill>
              <a:srgbClr val="0000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7911" name="AutoShape 23"/>
          <p:cNvSpPr>
            <a:spLocks/>
          </p:cNvSpPr>
          <p:nvPr/>
        </p:nvSpPr>
        <p:spPr bwMode="auto">
          <a:xfrm>
            <a:off x="5109341" y="2090143"/>
            <a:ext cx="533400" cy="4442737"/>
          </a:xfrm>
          <a:prstGeom prst="rightBrace">
            <a:avLst>
              <a:gd name="adj1" fmla="val 72619"/>
              <a:gd name="adj2" fmla="val 49111"/>
            </a:avLst>
          </a:prstGeom>
          <a:noFill/>
          <a:ln w="28575">
            <a:solidFill>
              <a:srgbClr val="000000"/>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37912" name="AutoShape 24"/>
          <p:cNvSpPr>
            <a:spLocks noChangeArrowheads="1"/>
          </p:cNvSpPr>
          <p:nvPr/>
        </p:nvSpPr>
        <p:spPr bwMode="auto">
          <a:xfrm>
            <a:off x="546489" y="2958822"/>
            <a:ext cx="1285467"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dirty="0"/>
              <a:t>Nonlinear</a:t>
            </a:r>
          </a:p>
        </p:txBody>
      </p:sp>
      <p:sp>
        <p:nvSpPr>
          <p:cNvPr id="37913" name="AutoShape 25"/>
          <p:cNvSpPr>
            <a:spLocks noChangeArrowheads="1"/>
          </p:cNvSpPr>
          <p:nvPr/>
        </p:nvSpPr>
        <p:spPr bwMode="auto">
          <a:xfrm>
            <a:off x="909320" y="3926845"/>
            <a:ext cx="1922521" cy="408623"/>
          </a:xfrm>
          <a:prstGeom prst="roundRect">
            <a:avLst>
              <a:gd name="adj" fmla="val 16667"/>
            </a:avLst>
          </a:prstGeom>
          <a:solidFill>
            <a:schemeClr val="bg1">
              <a:lumMod val="85000"/>
            </a:schemeClr>
          </a:solidFill>
          <a:ln w="6350" cmpd="sng">
            <a:solidFill>
              <a:srgbClr val="000000"/>
            </a:solidFill>
            <a:round/>
            <a:headEnd/>
            <a:tailEnd/>
          </a:ln>
          <a:effectLst>
            <a:outerShdw blurRad="50800" dist="38100" dir="2700000" algn="tl" rotWithShape="0">
              <a:prstClr val="black">
                <a:alpha val="40000"/>
              </a:prstClr>
            </a:outerShdw>
          </a:effectLst>
          <a:extLst/>
        </p:spPr>
        <p:txBody>
          <a:bodyPr wrap="none">
            <a:spAutoFit/>
          </a:bodyPr>
          <a:lstStyle/>
          <a:p>
            <a:r>
              <a:rPr lang="en-US" sz="1800" b="1"/>
              <a:t>Tightly coupled</a:t>
            </a:r>
          </a:p>
        </p:txBody>
      </p:sp>
      <p:sp>
        <p:nvSpPr>
          <p:cNvPr id="37915" name="Text Box 26"/>
          <p:cNvSpPr txBox="1">
            <a:spLocks noChangeArrowheads="1"/>
          </p:cNvSpPr>
          <p:nvPr/>
        </p:nvSpPr>
        <p:spPr bwMode="auto">
          <a:xfrm>
            <a:off x="212725" y="1405419"/>
            <a:ext cx="3182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800" dirty="0" smtClean="0">
                <a:ea typeface="ＭＳ Ｐゴシック" pitchFamily="34" charset="-128"/>
              </a:rPr>
              <a:t>System </a:t>
            </a:r>
            <a:r>
              <a:rPr lang="en-US" sz="1800" dirty="0" smtClean="0">
                <a:ea typeface="ＭＳ Ｐゴシック" pitchFamily="34" charset="-128"/>
              </a:rPr>
              <a:t>Characteristics</a:t>
            </a:r>
            <a:endParaRPr lang="en-US" sz="1800" dirty="0">
              <a:ea typeface="ＭＳ Ｐゴシック" pitchFamily="34" charset="-128"/>
            </a:endParaRPr>
          </a:p>
          <a:p>
            <a:pPr algn="ctr" eaLnBrk="1" hangingPunct="1"/>
            <a:r>
              <a:rPr lang="en-US" sz="1800" dirty="0" smtClean="0">
                <a:ea typeface="ＭＳ Ｐゴシック" pitchFamily="34" charset="-128"/>
              </a:rPr>
              <a:t>(Objective Complexity)</a:t>
            </a:r>
            <a:endParaRPr lang="en-US" sz="1800" dirty="0">
              <a:ea typeface="ＭＳ Ｐゴシック" pitchFamily="34" charset="-128"/>
            </a:endParaRPr>
          </a:p>
        </p:txBody>
      </p:sp>
      <p:sp>
        <p:nvSpPr>
          <p:cNvPr id="37916" name="Text Box 27"/>
          <p:cNvSpPr txBox="1">
            <a:spLocks noChangeArrowheads="1"/>
          </p:cNvSpPr>
          <p:nvPr/>
        </p:nvSpPr>
        <p:spPr bwMode="auto">
          <a:xfrm>
            <a:off x="6093143" y="1405419"/>
            <a:ext cx="27375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800" dirty="0">
                <a:ea typeface="ＭＳ Ｐゴシック" pitchFamily="34" charset="-128"/>
              </a:rPr>
              <a:t>Cognitive </a:t>
            </a:r>
            <a:r>
              <a:rPr lang="en-US" sz="1800" dirty="0" smtClean="0">
                <a:ea typeface="ＭＳ Ｐゴシック" pitchFamily="34" charset="-128"/>
              </a:rPr>
              <a:t>Characteristics</a:t>
            </a:r>
            <a:r>
              <a:rPr lang="en-US" sz="1800" dirty="0">
                <a:ea typeface="ＭＳ Ｐゴシック" pitchFamily="34" charset="-128"/>
              </a:rPr>
              <a:t/>
            </a:r>
            <a:br>
              <a:rPr lang="en-US" sz="1800" dirty="0">
                <a:ea typeface="ＭＳ Ｐゴシック" pitchFamily="34" charset="-128"/>
              </a:rPr>
            </a:br>
            <a:r>
              <a:rPr lang="en-US" sz="1800" dirty="0" smtClean="0">
                <a:ea typeface="ＭＳ Ｐゴシック" pitchFamily="34" charset="-128"/>
              </a:rPr>
              <a:t>(Subjective Complexity)</a:t>
            </a:r>
            <a:endParaRPr lang="en-US" sz="1800" dirty="0">
              <a:ea typeface="ＭＳ Ｐゴシック" pitchFamily="34" charset="-128"/>
            </a:endParaRPr>
          </a:p>
        </p:txBody>
      </p:sp>
      <p:sp>
        <p:nvSpPr>
          <p:cNvPr id="32" name="TextBox 31"/>
          <p:cNvSpPr txBox="1"/>
          <p:nvPr/>
        </p:nvSpPr>
        <p:spPr>
          <a:xfrm>
            <a:off x="3359544" y="0"/>
            <a:ext cx="5784456" cy="276999"/>
          </a:xfrm>
          <a:prstGeom prst="rect">
            <a:avLst/>
          </a:prstGeom>
          <a:noFill/>
        </p:spPr>
        <p:txBody>
          <a:bodyPr wrap="none" rtlCol="0">
            <a:spAutoFit/>
          </a:bodyPr>
          <a:lstStyle/>
          <a:p>
            <a:pPr algn="r"/>
            <a:r>
              <a:rPr lang="en-US" sz="1200" i="1" dirty="0" smtClean="0"/>
              <a:t>Sarah </a:t>
            </a:r>
            <a:r>
              <a:rPr lang="en-US" sz="1200" i="1" dirty="0" err="1" smtClean="0"/>
              <a:t>Sheard</a:t>
            </a:r>
            <a:r>
              <a:rPr lang="en-US" sz="1200" i="1" dirty="0" smtClean="0"/>
              <a:t>, Complexity and Systems Engineering, 2011.  Used with permission</a:t>
            </a:r>
            <a:endParaRPr lang="en-US" sz="1200" i="1" dirty="0"/>
          </a:p>
        </p:txBody>
      </p:sp>
      <p:sp>
        <p:nvSpPr>
          <p:cNvPr id="30" name="Slide Number Placeholder 3"/>
          <p:cNvSpPr txBox="1">
            <a:spLocks/>
          </p:cNvSpPr>
          <p:nvPr/>
        </p:nvSpPr>
        <p:spPr>
          <a:xfrm>
            <a:off x="7239000" y="6563360"/>
            <a:ext cx="1905000" cy="29464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mj-lt"/>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1"/>
              </a:solidFill>
              <a:effectLst/>
              <a:uLnTx/>
              <a:uFillTx/>
              <a:latin typeface="+mj-lt"/>
              <a:ea typeface="ＭＳ Ｐゴシック"/>
              <a:cs typeface="ＭＳ Ｐゴシック"/>
            </a:endParaRPr>
          </a:p>
        </p:txBody>
      </p:sp>
    </p:spTree>
    <p:extLst>
      <p:ext uri="{BB962C8B-B14F-4D97-AF65-F5344CB8AC3E}">
        <p14:creationId xmlns:p14="http://schemas.microsoft.com/office/powerpoint/2010/main" val="205604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and Systems Development</a:t>
            </a:r>
            <a:endParaRPr lang="en-US" dirty="0"/>
          </a:p>
        </p:txBody>
      </p:sp>
      <p:sp>
        <p:nvSpPr>
          <p:cNvPr id="3" name="Content Placeholder 2"/>
          <p:cNvSpPr>
            <a:spLocks noGrp="1"/>
          </p:cNvSpPr>
          <p:nvPr>
            <p:ph idx="1"/>
          </p:nvPr>
        </p:nvSpPr>
        <p:spPr>
          <a:xfrm>
            <a:off x="487679" y="1337168"/>
            <a:ext cx="5120641" cy="4865512"/>
          </a:xfrm>
        </p:spPr>
        <p:txBody>
          <a:bodyPr/>
          <a:lstStyle/>
          <a:p>
            <a:r>
              <a:rPr lang="en-US" sz="2000" dirty="0" smtClean="0">
                <a:latin typeface="+mj-lt"/>
              </a:rPr>
              <a:t>You need complexity to respond to complexity</a:t>
            </a:r>
          </a:p>
          <a:p>
            <a:pPr lvl="1"/>
            <a:r>
              <a:rPr lang="en-US" sz="1800" dirty="0" smtClean="0">
                <a:latin typeface="+mj-lt"/>
              </a:rPr>
              <a:t>Provides degrees of freedom to needed to deal with/work in complex, volatile and uncertain environments</a:t>
            </a:r>
            <a:endParaRPr lang="en-US" sz="1800" dirty="0">
              <a:latin typeface="+mj-lt"/>
            </a:endParaRPr>
          </a:p>
          <a:p>
            <a:r>
              <a:rPr lang="en-US" sz="2000" dirty="0" smtClean="0">
                <a:latin typeface="+mj-lt"/>
              </a:rPr>
              <a:t>But developing and using complex systems have their own challenges</a:t>
            </a:r>
          </a:p>
          <a:p>
            <a:pPr lvl="1"/>
            <a:r>
              <a:rPr lang="en-US" sz="1800" dirty="0" smtClean="0">
                <a:latin typeface="+mj-lt"/>
              </a:rPr>
              <a:t>Less ability to plan and predict</a:t>
            </a:r>
          </a:p>
          <a:p>
            <a:pPr lvl="1"/>
            <a:r>
              <a:rPr lang="en-US" sz="1800" dirty="0" smtClean="0">
                <a:latin typeface="+mj-lt"/>
              </a:rPr>
              <a:t>Problems</a:t>
            </a:r>
            <a:r>
              <a:rPr lang="en-US" sz="1800" dirty="0">
                <a:latin typeface="+mj-lt"/>
              </a:rPr>
              <a:t>/systems not neatly </a:t>
            </a:r>
            <a:r>
              <a:rPr lang="en-US" sz="1800" dirty="0" smtClean="0">
                <a:latin typeface="+mj-lt"/>
              </a:rPr>
              <a:t>decomposable – interdependencies between subsystems grow beyond ability to deal with them in traditional ways</a:t>
            </a:r>
          </a:p>
          <a:p>
            <a:pPr lvl="1"/>
            <a:r>
              <a:rPr lang="en-US" sz="1800" dirty="0" smtClean="0">
                <a:latin typeface="+mj-lt"/>
              </a:rPr>
              <a:t>Uncomfortable phenomena arise, such as normal accidents, black swans, catastrophic fragility</a:t>
            </a:r>
          </a:p>
        </p:txBody>
      </p:sp>
      <p:pic>
        <p:nvPicPr>
          <p:cNvPr id="5" name="Picture 6" descr="http://farm8.static.flickr.com/7004/6463738151_5627ddd33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43029"/>
          <a:stretch/>
        </p:blipFill>
        <p:spPr bwMode="auto">
          <a:xfrm>
            <a:off x="5848954" y="1960895"/>
            <a:ext cx="2521499" cy="22658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95324" y="1482784"/>
            <a:ext cx="1628759" cy="523220"/>
          </a:xfrm>
          <a:prstGeom prst="rect">
            <a:avLst/>
          </a:prstGeom>
          <a:noFill/>
        </p:spPr>
        <p:txBody>
          <a:bodyPr wrap="none" rtlCol="0">
            <a:spAutoFit/>
          </a:bodyPr>
          <a:lstStyle/>
          <a:p>
            <a:pPr algn="ctr"/>
            <a:r>
              <a:rPr lang="en-US" sz="1400" dirty="0" smtClean="0">
                <a:latin typeface="Comic Sans MS"/>
                <a:cs typeface="Comic Sans MS"/>
              </a:rPr>
              <a:t>Ashby’s Law of </a:t>
            </a:r>
            <a:br>
              <a:rPr lang="en-US" sz="1400" dirty="0" smtClean="0">
                <a:latin typeface="Comic Sans MS"/>
                <a:cs typeface="Comic Sans MS"/>
              </a:rPr>
            </a:br>
            <a:r>
              <a:rPr lang="en-US" sz="1400" dirty="0" smtClean="0">
                <a:latin typeface="Comic Sans MS"/>
                <a:cs typeface="Comic Sans MS"/>
              </a:rPr>
              <a:t>Requisite Variety</a:t>
            </a:r>
            <a:endParaRPr lang="en-US" sz="1400" dirty="0">
              <a:latin typeface="Comic Sans MS"/>
              <a:cs typeface="Comic Sans MS"/>
            </a:endParaRPr>
          </a:p>
        </p:txBody>
      </p:sp>
      <p:sp>
        <p:nvSpPr>
          <p:cNvPr id="4" name="TextBox 3"/>
          <p:cNvSpPr txBox="1"/>
          <p:nvPr/>
        </p:nvSpPr>
        <p:spPr>
          <a:xfrm>
            <a:off x="5735148" y="4232709"/>
            <a:ext cx="2749110" cy="1169551"/>
          </a:xfrm>
          <a:prstGeom prst="rect">
            <a:avLst/>
          </a:prstGeom>
          <a:noFill/>
        </p:spPr>
        <p:txBody>
          <a:bodyPr wrap="square" rtlCol="0">
            <a:spAutoFit/>
          </a:bodyPr>
          <a:lstStyle/>
          <a:p>
            <a:pPr algn="just"/>
            <a:r>
              <a:rPr lang="en-US" sz="1400" dirty="0">
                <a:solidFill>
                  <a:srgbClr val="000000"/>
                </a:solidFill>
                <a:latin typeface="Comic Sans MS"/>
                <a:cs typeface="Comic Sans MS"/>
              </a:rPr>
              <a:t>A</a:t>
            </a:r>
            <a:r>
              <a:rPr lang="en-US" sz="1400" dirty="0" smtClean="0">
                <a:solidFill>
                  <a:srgbClr val="000000"/>
                </a:solidFill>
                <a:latin typeface="Comic Sans MS"/>
                <a:cs typeface="Comic Sans MS"/>
              </a:rPr>
              <a:t> </a:t>
            </a:r>
            <a:r>
              <a:rPr lang="en-US" sz="1400" dirty="0">
                <a:solidFill>
                  <a:srgbClr val="000000"/>
                </a:solidFill>
                <a:latin typeface="Comic Sans MS"/>
                <a:cs typeface="Comic Sans MS"/>
              </a:rPr>
              <a:t>model system </a:t>
            </a:r>
            <a:r>
              <a:rPr lang="en-US" sz="1400" dirty="0" smtClean="0">
                <a:solidFill>
                  <a:srgbClr val="000000"/>
                </a:solidFill>
                <a:latin typeface="Comic Sans MS"/>
                <a:cs typeface="Comic Sans MS"/>
              </a:rPr>
              <a:t>or </a:t>
            </a:r>
            <a:r>
              <a:rPr lang="en-US" sz="1400" dirty="0">
                <a:solidFill>
                  <a:srgbClr val="000000"/>
                </a:solidFill>
                <a:latin typeface="Comic Sans MS"/>
                <a:cs typeface="Comic Sans MS"/>
              </a:rPr>
              <a:t>controller can only model or control something to the extent that it has sufficient internal variety to represent </a:t>
            </a:r>
            <a:r>
              <a:rPr lang="en-US" sz="1400" dirty="0" smtClean="0">
                <a:solidFill>
                  <a:srgbClr val="000000"/>
                </a:solidFill>
                <a:latin typeface="Comic Sans MS"/>
                <a:cs typeface="Comic Sans MS"/>
              </a:rPr>
              <a:t>it.</a:t>
            </a:r>
            <a:endParaRPr lang="en-US" sz="1400" dirty="0">
              <a:solidFill>
                <a:srgbClr val="000000"/>
              </a:solidFill>
              <a:latin typeface="Comic Sans MS"/>
              <a:cs typeface="Comic Sans MS"/>
            </a:endParaRPr>
          </a:p>
        </p:txBody>
      </p:sp>
      <p:sp>
        <p:nvSpPr>
          <p:cNvPr id="8" name="Slide Number Placeholder 3"/>
          <p:cNvSpPr txBox="1">
            <a:spLocks/>
          </p:cNvSpPr>
          <p:nvPr/>
        </p:nvSpPr>
        <p:spPr>
          <a:xfrm>
            <a:off x="7239000" y="6563360"/>
            <a:ext cx="1905000" cy="29464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mj-lt"/>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smtClean="0">
              <a:ln>
                <a:noFill/>
              </a:ln>
              <a:solidFill>
                <a:schemeClr val="tx1"/>
              </a:solidFill>
              <a:effectLst/>
              <a:uLnTx/>
              <a:uFillTx/>
              <a:latin typeface="+mj-lt"/>
              <a:ea typeface="ＭＳ Ｐゴシック"/>
              <a:cs typeface="ＭＳ Ｐゴシック"/>
            </a:endParaRPr>
          </a:p>
        </p:txBody>
      </p:sp>
    </p:spTree>
    <p:extLst>
      <p:ext uri="{BB962C8B-B14F-4D97-AF65-F5344CB8AC3E}">
        <p14:creationId xmlns:p14="http://schemas.microsoft.com/office/powerpoint/2010/main" val="3157882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78800" cy="1143000"/>
          </a:xfrm>
        </p:spPr>
        <p:txBody>
          <a:bodyPr/>
          <a:lstStyle/>
          <a:p>
            <a:r>
              <a:rPr lang="en-US" dirty="0" smtClean="0"/>
              <a:t>Candidate approaches:</a:t>
            </a:r>
            <a:br>
              <a:rPr lang="en-US" dirty="0" smtClean="0"/>
            </a:br>
            <a:r>
              <a:rPr lang="en-US" dirty="0" smtClean="0"/>
              <a:t>Selected Guiding Principles</a:t>
            </a:r>
            <a:endParaRPr lang="en-US" dirty="0"/>
          </a:p>
        </p:txBody>
      </p:sp>
      <p:sp>
        <p:nvSpPr>
          <p:cNvPr id="5" name="Text Placeholder 4"/>
          <p:cNvSpPr>
            <a:spLocks noGrp="1"/>
          </p:cNvSpPr>
          <p:nvPr>
            <p:ph type="body" idx="1"/>
          </p:nvPr>
        </p:nvSpPr>
        <p:spPr>
          <a:xfrm>
            <a:off x="822960" y="2927033"/>
            <a:ext cx="4040188" cy="639762"/>
          </a:xfrm>
        </p:spPr>
        <p:txBody>
          <a:bodyPr/>
          <a:lstStyle/>
          <a:p>
            <a:pPr algn="ctr"/>
            <a:r>
              <a:rPr lang="en-US" dirty="0" smtClean="0"/>
              <a:t>Think like a gardener, </a:t>
            </a:r>
            <a:br>
              <a:rPr lang="en-US" dirty="0" smtClean="0"/>
            </a:br>
            <a:r>
              <a:rPr lang="en-US" dirty="0" smtClean="0"/>
              <a:t>not a watchmaker</a:t>
            </a:r>
            <a:endParaRPr lang="en-US" dirty="0" smtClean="0"/>
          </a:p>
        </p:txBody>
      </p:sp>
      <p:sp>
        <p:nvSpPr>
          <p:cNvPr id="3" name="Content Placeholder 2"/>
          <p:cNvSpPr>
            <a:spLocks noGrp="1"/>
          </p:cNvSpPr>
          <p:nvPr>
            <p:ph sz="half" idx="2"/>
          </p:nvPr>
        </p:nvSpPr>
        <p:spPr>
          <a:xfrm>
            <a:off x="1016000" y="3566795"/>
            <a:ext cx="3847148" cy="2752725"/>
          </a:xfrm>
        </p:spPr>
        <p:txBody>
          <a:bodyPr/>
          <a:lstStyle/>
          <a:p>
            <a:r>
              <a:rPr lang="en-US" dirty="0" smtClean="0"/>
              <a:t>Grow, don’t build</a:t>
            </a:r>
          </a:p>
          <a:p>
            <a:r>
              <a:rPr lang="en-US" dirty="0" smtClean="0"/>
              <a:t>Focus on the ecosystem</a:t>
            </a:r>
          </a:p>
          <a:p>
            <a:pPr lvl="1"/>
            <a:r>
              <a:rPr lang="en-US" dirty="0" smtClean="0"/>
              <a:t>Extensible substrate</a:t>
            </a:r>
          </a:p>
          <a:p>
            <a:pPr lvl="1"/>
            <a:r>
              <a:rPr lang="en-US" dirty="0" smtClean="0"/>
              <a:t>Rules and feedback for adaptation</a:t>
            </a:r>
          </a:p>
          <a:p>
            <a:r>
              <a:rPr lang="en-US" dirty="0" smtClean="0"/>
              <a:t>Influence and intervene vice 	design and control</a:t>
            </a:r>
          </a:p>
          <a:p>
            <a:endParaRPr lang="en-US" dirty="0" smtClean="0"/>
          </a:p>
        </p:txBody>
      </p:sp>
      <p:sp>
        <p:nvSpPr>
          <p:cNvPr id="11" name="Text Placeholder 10"/>
          <p:cNvSpPr>
            <a:spLocks noGrp="1"/>
          </p:cNvSpPr>
          <p:nvPr>
            <p:ph type="body" sz="quarter" idx="3"/>
          </p:nvPr>
        </p:nvSpPr>
        <p:spPr>
          <a:xfrm>
            <a:off x="4645025" y="2927033"/>
            <a:ext cx="4041775" cy="639762"/>
          </a:xfrm>
        </p:spPr>
        <p:txBody>
          <a:bodyPr/>
          <a:lstStyle/>
          <a:p>
            <a:pPr algn="ctr"/>
            <a:r>
              <a:rPr lang="en-US" dirty="0" smtClean="0"/>
              <a:t>Take an </a:t>
            </a:r>
            <a:br>
              <a:rPr lang="en-US" dirty="0" smtClean="0"/>
            </a:br>
            <a:r>
              <a:rPr lang="en-US" dirty="0" smtClean="0"/>
              <a:t>adaptive stance</a:t>
            </a:r>
            <a:endParaRPr lang="en-US" dirty="0"/>
          </a:p>
        </p:txBody>
      </p:sp>
      <p:sp>
        <p:nvSpPr>
          <p:cNvPr id="12" name="Content Placeholder 11"/>
          <p:cNvSpPr>
            <a:spLocks noGrp="1"/>
          </p:cNvSpPr>
          <p:nvPr>
            <p:ph sz="quarter" idx="4"/>
          </p:nvPr>
        </p:nvSpPr>
        <p:spPr>
          <a:xfrm>
            <a:off x="4927600" y="3566795"/>
            <a:ext cx="3759200" cy="2752725"/>
          </a:xfrm>
        </p:spPr>
        <p:txBody>
          <a:bodyPr/>
          <a:lstStyle/>
          <a:p>
            <a:r>
              <a:rPr lang="en-US" dirty="0" smtClean="0"/>
              <a:t>Enable and improve adaptation capabilities</a:t>
            </a:r>
          </a:p>
          <a:p>
            <a:pPr lvl="1"/>
            <a:r>
              <a:rPr lang="en-US" dirty="0" smtClean="0"/>
              <a:t>Observe system behavior</a:t>
            </a:r>
          </a:p>
          <a:p>
            <a:pPr lvl="1"/>
            <a:r>
              <a:rPr lang="en-US" dirty="0" smtClean="0"/>
              <a:t>ID and create variation</a:t>
            </a:r>
          </a:p>
          <a:p>
            <a:pPr lvl="1"/>
            <a:r>
              <a:rPr lang="en-US" dirty="0" smtClean="0"/>
              <a:t>Selecting the best versions </a:t>
            </a:r>
          </a:p>
          <a:p>
            <a:pPr lvl="1"/>
            <a:r>
              <a:rPr lang="en-US" dirty="0" smtClean="0"/>
              <a:t>Amplify the fit of the selected versions </a:t>
            </a:r>
            <a:endParaRPr lang="en-US" dirty="0"/>
          </a:p>
        </p:txBody>
      </p:sp>
      <p:pic>
        <p:nvPicPr>
          <p:cNvPr id="13" name="Picture 2" descr="http://forums.watchuseek.com/attachments/f6/897587d1354838083-why-do-many-watch-gears-have-radial-machining-marks-rolex0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648" y="1277426"/>
            <a:ext cx="1725957" cy="15178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cache.wanderfly.com/images/user/038/i-1708594117_d849333a4b52ab627fb4cf139da12c52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240" y="1277432"/>
            <a:ext cx="1808438" cy="15148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idrawdigital.com/wp-content/uploads/2010/04/04_kar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090" y="1123810"/>
            <a:ext cx="1546578" cy="17434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31440" y="1818640"/>
            <a:ext cx="452978" cy="461665"/>
          </a:xfrm>
          <a:prstGeom prst="rect">
            <a:avLst/>
          </a:prstGeom>
          <a:noFill/>
        </p:spPr>
        <p:txBody>
          <a:bodyPr wrap="square" rtlCol="0">
            <a:spAutoFit/>
          </a:bodyPr>
          <a:lstStyle/>
          <a:p>
            <a:pPr algn="ctr"/>
            <a:r>
              <a:rPr lang="en-US" dirty="0" smtClean="0"/>
              <a:t>v</a:t>
            </a:r>
            <a:endParaRPr lang="en-US" dirty="0"/>
          </a:p>
        </p:txBody>
      </p:sp>
      <p:sp>
        <p:nvSpPr>
          <p:cNvPr id="17" name="Slide Number Placeholder 3"/>
          <p:cNvSpPr txBox="1">
            <a:spLocks/>
          </p:cNvSpPr>
          <p:nvPr/>
        </p:nvSpPr>
        <p:spPr>
          <a:xfrm>
            <a:off x="7239000" y="6563360"/>
            <a:ext cx="1905000" cy="29464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mj-lt"/>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smtClean="0">
              <a:ln>
                <a:noFill/>
              </a:ln>
              <a:solidFill>
                <a:schemeClr val="tx1"/>
              </a:solidFill>
              <a:effectLst/>
              <a:uLnTx/>
              <a:uFillTx/>
              <a:latin typeface="+mj-lt"/>
              <a:ea typeface="ＭＳ Ｐゴシック"/>
              <a:cs typeface="ＭＳ Ｐゴシック"/>
            </a:endParaRPr>
          </a:p>
        </p:txBody>
      </p:sp>
    </p:spTree>
    <p:extLst>
      <p:ext uri="{BB962C8B-B14F-4D97-AF65-F5344CB8AC3E}">
        <p14:creationId xmlns:p14="http://schemas.microsoft.com/office/powerpoint/2010/main" val="1739828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8"/>
            <a:ext cx="8463280" cy="1143000"/>
          </a:xfrm>
        </p:spPr>
        <p:txBody>
          <a:bodyPr/>
          <a:lstStyle/>
          <a:p>
            <a:r>
              <a:rPr lang="en-US" dirty="0" smtClean="0"/>
              <a:t>Candidate approaches: </a:t>
            </a:r>
            <a:br>
              <a:rPr lang="en-US" dirty="0" smtClean="0"/>
            </a:br>
            <a:r>
              <a:rPr lang="en-US" dirty="0" smtClean="0"/>
              <a:t>Selected Guiding Principles</a:t>
            </a:r>
            <a:endParaRPr lang="en-US" dirty="0"/>
          </a:p>
        </p:txBody>
      </p:sp>
      <p:sp>
        <p:nvSpPr>
          <p:cNvPr id="5" name="Text Placeholder 4"/>
          <p:cNvSpPr>
            <a:spLocks noGrp="1"/>
          </p:cNvSpPr>
          <p:nvPr>
            <p:ph type="body" idx="1"/>
          </p:nvPr>
        </p:nvSpPr>
        <p:spPr>
          <a:xfrm>
            <a:off x="1036320" y="3648393"/>
            <a:ext cx="4040188" cy="639762"/>
          </a:xfrm>
        </p:spPr>
        <p:txBody>
          <a:bodyPr/>
          <a:lstStyle/>
          <a:p>
            <a:r>
              <a:rPr lang="en-US" sz="2000" dirty="0" smtClean="0"/>
              <a:t>Think at multiple levels and from multiple perspectives</a:t>
            </a:r>
            <a:endParaRPr lang="en-US" sz="2000" dirty="0" smtClean="0"/>
          </a:p>
        </p:txBody>
      </p:sp>
      <p:sp>
        <p:nvSpPr>
          <p:cNvPr id="3" name="Content Placeholder 2"/>
          <p:cNvSpPr>
            <a:spLocks noGrp="1"/>
          </p:cNvSpPr>
          <p:nvPr>
            <p:ph sz="half" idx="2"/>
          </p:nvPr>
        </p:nvSpPr>
        <p:spPr>
          <a:xfrm>
            <a:off x="1036320" y="4217035"/>
            <a:ext cx="4040188" cy="2112645"/>
          </a:xfrm>
        </p:spPr>
        <p:txBody>
          <a:bodyPr/>
          <a:lstStyle/>
          <a:p>
            <a:r>
              <a:rPr lang="en-US" sz="2000" dirty="0" smtClean="0"/>
              <a:t>Systems may create different value at different levels and from different perspectives</a:t>
            </a:r>
          </a:p>
          <a:p>
            <a:r>
              <a:rPr lang="en-US" sz="2000" dirty="0" smtClean="0"/>
              <a:t>Need to look at systems and requirement from diverse perspectives</a:t>
            </a:r>
            <a:endParaRPr lang="en-US" sz="2000" dirty="0" smtClean="0"/>
          </a:p>
        </p:txBody>
      </p:sp>
      <p:sp>
        <p:nvSpPr>
          <p:cNvPr id="12" name="Content Placeholder 11"/>
          <p:cNvSpPr>
            <a:spLocks noGrp="1"/>
          </p:cNvSpPr>
          <p:nvPr>
            <p:ph sz="quarter" idx="4"/>
          </p:nvPr>
        </p:nvSpPr>
        <p:spPr>
          <a:xfrm>
            <a:off x="4990465" y="4064635"/>
            <a:ext cx="4041775" cy="2112645"/>
          </a:xfrm>
        </p:spPr>
        <p:txBody>
          <a:bodyPr/>
          <a:lstStyle/>
          <a:p>
            <a:r>
              <a:rPr lang="en-US" sz="2000" dirty="0" smtClean="0"/>
              <a:t>System behavior may be fundamentally different at different levels</a:t>
            </a:r>
          </a:p>
          <a:p>
            <a:r>
              <a:rPr lang="en-US" sz="2000" dirty="0" smtClean="0"/>
              <a:t>The decomposed problem is a different problem</a:t>
            </a:r>
          </a:p>
          <a:p>
            <a:endParaRPr lang="en-US" sz="2000" dirty="0"/>
          </a:p>
        </p:txBody>
      </p:sp>
      <p:pic>
        <p:nvPicPr>
          <p:cNvPr id="15" name="Picture 4" descr="Bait_bal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551" y="1171788"/>
            <a:ext cx="3470769" cy="23147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895" y="1160498"/>
            <a:ext cx="2801901" cy="280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3"/>
          <p:cNvSpPr txBox="1">
            <a:spLocks/>
          </p:cNvSpPr>
          <p:nvPr/>
        </p:nvSpPr>
        <p:spPr>
          <a:xfrm>
            <a:off x="7239000" y="6563360"/>
            <a:ext cx="1905000" cy="29464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mj-lt"/>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smtClean="0">
              <a:ln>
                <a:noFill/>
              </a:ln>
              <a:solidFill>
                <a:schemeClr val="tx1"/>
              </a:solidFill>
              <a:effectLst/>
              <a:uLnTx/>
              <a:uFillTx/>
              <a:latin typeface="+mj-lt"/>
              <a:ea typeface="ＭＳ Ｐゴシック"/>
              <a:cs typeface="ＭＳ Ｐゴシック"/>
            </a:endParaRPr>
          </a:p>
        </p:txBody>
      </p:sp>
    </p:spTree>
    <p:extLst>
      <p:ext uri="{BB962C8B-B14F-4D97-AF65-F5344CB8AC3E}">
        <p14:creationId xmlns:p14="http://schemas.microsoft.com/office/powerpoint/2010/main" val="730308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approaches: Selected Guiding Principles</a:t>
            </a:r>
            <a:endParaRPr lang="en-US" dirty="0"/>
          </a:p>
        </p:txBody>
      </p:sp>
      <p:sp>
        <p:nvSpPr>
          <p:cNvPr id="3" name="Content Placeholder 2"/>
          <p:cNvSpPr>
            <a:spLocks noGrp="1"/>
          </p:cNvSpPr>
          <p:nvPr>
            <p:ph idx="1"/>
          </p:nvPr>
        </p:nvSpPr>
        <p:spPr>
          <a:xfrm>
            <a:off x="685800" y="1600200"/>
            <a:ext cx="7772400" cy="4876800"/>
          </a:xfrm>
        </p:spPr>
        <p:txBody>
          <a:bodyPr numCol="2" spcCol="91440"/>
          <a:lstStyle/>
          <a:p>
            <a:r>
              <a:rPr lang="en-US" sz="2400" dirty="0" smtClean="0"/>
              <a:t>Combine </a:t>
            </a:r>
            <a:r>
              <a:rPr lang="en-US" sz="2400" dirty="0"/>
              <a:t>courage with humility</a:t>
            </a:r>
          </a:p>
          <a:p>
            <a:r>
              <a:rPr lang="en-US" sz="2400" dirty="0" smtClean="0"/>
              <a:t>Use </a:t>
            </a:r>
            <a:r>
              <a:rPr lang="en-US" sz="2400" dirty="0"/>
              <a:t>free order</a:t>
            </a:r>
          </a:p>
          <a:p>
            <a:r>
              <a:rPr lang="en-US" sz="2400" dirty="0"/>
              <a:t>Identify and use patterns</a:t>
            </a:r>
          </a:p>
          <a:p>
            <a:r>
              <a:rPr lang="en-US" sz="2400" dirty="0" smtClean="0"/>
              <a:t>See </a:t>
            </a:r>
            <a:r>
              <a:rPr lang="en-US" sz="2400" dirty="0"/>
              <a:t>through new eyes</a:t>
            </a:r>
          </a:p>
          <a:p>
            <a:r>
              <a:rPr lang="en-US" sz="2400" dirty="0" smtClean="0"/>
              <a:t>Collaborate</a:t>
            </a:r>
          </a:p>
          <a:p>
            <a:r>
              <a:rPr lang="en-US" sz="2400" dirty="0" smtClean="0"/>
              <a:t>Achieve </a:t>
            </a:r>
            <a:r>
              <a:rPr lang="en-US" sz="2400" dirty="0"/>
              <a:t>balance</a:t>
            </a:r>
          </a:p>
          <a:p>
            <a:r>
              <a:rPr lang="en-US" sz="2400" dirty="0"/>
              <a:t>Learn from problems</a:t>
            </a:r>
          </a:p>
          <a:p>
            <a:r>
              <a:rPr lang="en-US" sz="2400" dirty="0"/>
              <a:t>Meta-cognition</a:t>
            </a:r>
          </a:p>
          <a:p>
            <a:endParaRPr lang="en-US" sz="2400" dirty="0"/>
          </a:p>
          <a:p>
            <a:endParaRPr lang="en-US" sz="2400" dirty="0" smtClean="0"/>
          </a:p>
          <a:p>
            <a:r>
              <a:rPr lang="en-US" sz="2400" dirty="0" smtClean="0"/>
              <a:t>Focus </a:t>
            </a:r>
            <a:r>
              <a:rPr lang="en-US" sz="2400" dirty="0"/>
              <a:t>on desired regions of the outcome space rather than specifying detailed outcomes</a:t>
            </a:r>
          </a:p>
          <a:p>
            <a:r>
              <a:rPr lang="en-US" sz="2400" dirty="0"/>
              <a:t>Understand what motivates autonomous agents</a:t>
            </a:r>
          </a:p>
          <a:p>
            <a:r>
              <a:rPr lang="en-US" sz="2400" dirty="0"/>
              <a:t>Maintain adaptive feedback loops</a:t>
            </a:r>
          </a:p>
          <a:p>
            <a:r>
              <a:rPr lang="en-US" sz="2400" dirty="0"/>
              <a:t>Integrate problems</a:t>
            </a:r>
          </a:p>
        </p:txBody>
      </p:sp>
      <p:sp>
        <p:nvSpPr>
          <p:cNvPr id="5" name="Slide Number Placeholder 3"/>
          <p:cNvSpPr txBox="1">
            <a:spLocks/>
          </p:cNvSpPr>
          <p:nvPr/>
        </p:nvSpPr>
        <p:spPr>
          <a:xfrm>
            <a:off x="7239000" y="6563360"/>
            <a:ext cx="1905000" cy="29464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mj-lt"/>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smtClean="0">
              <a:ln>
                <a:noFill/>
              </a:ln>
              <a:solidFill>
                <a:schemeClr val="tx1"/>
              </a:solidFill>
              <a:effectLst/>
              <a:uLnTx/>
              <a:uFillTx/>
              <a:latin typeface="+mj-lt"/>
              <a:ea typeface="ＭＳ Ｐゴシック"/>
              <a:cs typeface="ＭＳ Ｐゴシック"/>
            </a:endParaRPr>
          </a:p>
        </p:txBody>
      </p:sp>
    </p:spTree>
    <p:extLst>
      <p:ext uri="{BB962C8B-B14F-4D97-AF65-F5344CB8AC3E}">
        <p14:creationId xmlns:p14="http://schemas.microsoft.com/office/powerpoint/2010/main" val="1870794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82" y="107872"/>
            <a:ext cx="7044338" cy="1143000"/>
          </a:xfrm>
        </p:spPr>
        <p:txBody>
          <a:bodyPr/>
          <a:lstStyle/>
          <a:p>
            <a:r>
              <a:rPr lang="en-US" dirty="0" smtClean="0"/>
              <a:t>Candidate approaches:  SE Methods</a:t>
            </a:r>
            <a:br>
              <a:rPr lang="en-US" dirty="0" smtClean="0"/>
            </a:br>
            <a:r>
              <a:rPr lang="en-US" sz="2000" dirty="0" smtClean="0"/>
              <a:t>Environmental Complexity</a:t>
            </a:r>
            <a:endParaRPr lang="en-US" dirty="0"/>
          </a:p>
        </p:txBody>
      </p:sp>
      <p:sp>
        <p:nvSpPr>
          <p:cNvPr id="5" name="Rectangle 4"/>
          <p:cNvSpPr/>
          <p:nvPr/>
        </p:nvSpPr>
        <p:spPr>
          <a:xfrm>
            <a:off x="5700889" y="-1404369"/>
            <a:ext cx="4572000" cy="830997"/>
          </a:xfrm>
          <a:prstGeom prst="rect">
            <a:avLst/>
          </a:prstGeom>
        </p:spPr>
        <p:txBody>
          <a:bodyPr>
            <a:spAutoFit/>
          </a:bodyPr>
          <a:lstStyle/>
          <a:p>
            <a:r>
              <a:rPr lang="en-US" dirty="0">
                <a:latin typeface="+mj-lt"/>
              </a:rPr>
              <a:t>					</a:t>
            </a:r>
          </a:p>
        </p:txBody>
      </p:sp>
      <p:graphicFrame>
        <p:nvGraphicFramePr>
          <p:cNvPr id="6" name="Table 5"/>
          <p:cNvGraphicFramePr>
            <a:graphicFrameLocks noGrp="1"/>
          </p:cNvGraphicFramePr>
          <p:nvPr>
            <p:extLst>
              <p:ext uri="{D42A27DB-BD31-4B8C-83A1-F6EECF244321}">
                <p14:modId xmlns:p14="http://schemas.microsoft.com/office/powerpoint/2010/main" val="650993166"/>
              </p:ext>
            </p:extLst>
          </p:nvPr>
        </p:nvGraphicFramePr>
        <p:xfrm>
          <a:off x="518159" y="1409418"/>
          <a:ext cx="8484729" cy="4389120"/>
        </p:xfrm>
        <a:graphic>
          <a:graphicData uri="http://schemas.openxmlformats.org/drawingml/2006/table">
            <a:tbl>
              <a:tblPr firstRow="1" bandRow="1">
                <a:tableStyleId>{616DA210-FB5B-4158-B5E0-FEB733F419BA}</a:tableStyleId>
              </a:tblPr>
              <a:tblGrid>
                <a:gridCol w="1794069"/>
                <a:gridCol w="1834536"/>
                <a:gridCol w="1564751"/>
                <a:gridCol w="1713133"/>
                <a:gridCol w="1578240"/>
              </a:tblGrid>
              <a:tr h="370840">
                <a:tc>
                  <a:txBody>
                    <a:bodyPr/>
                    <a:lstStyle/>
                    <a:p>
                      <a:endParaRPr lang="en-US" dirty="0">
                        <a:latin typeface="+mj-lt"/>
                      </a:endParaRPr>
                    </a:p>
                  </a:txBody>
                  <a:tcPr/>
                </a:tc>
                <a:tc>
                  <a:txBody>
                    <a:bodyPr/>
                    <a:lstStyle/>
                    <a:p>
                      <a:r>
                        <a:rPr lang="en-US" sz="1400" u="none" strike="noStrike" baseline="0" dirty="0" smtClean="0">
                          <a:latin typeface="+mj-lt"/>
                        </a:rPr>
                        <a:t>Requirements Elicitation and Derivation</a:t>
                      </a:r>
                      <a:endParaRPr lang="en-US" sz="1400" b="0" i="0" u="none" strike="noStrike" baseline="0" dirty="0" smtClean="0">
                        <a:solidFill>
                          <a:srgbClr val="000000"/>
                        </a:solidFill>
                        <a:latin typeface="+mj-lt"/>
                      </a:endParaRPr>
                    </a:p>
                  </a:txBody>
                  <a:tcPr anchor="b"/>
                </a:tc>
                <a:tc>
                  <a:txBody>
                    <a:bodyPr/>
                    <a:lstStyle/>
                    <a:p>
                      <a:r>
                        <a:rPr lang="en-US" sz="1400" u="none" strike="noStrike" baseline="0" dirty="0" smtClean="0">
                          <a:latin typeface="+mj-lt"/>
                        </a:rPr>
                        <a:t>Trade Studies </a:t>
                      </a:r>
                      <a:endParaRPr lang="en-US" sz="1400" b="0" i="0" u="none" strike="noStrike" baseline="0" dirty="0" smtClean="0">
                        <a:solidFill>
                          <a:srgbClr val="000000"/>
                        </a:solidFill>
                        <a:latin typeface="+mj-lt"/>
                      </a:endParaRPr>
                    </a:p>
                  </a:txBody>
                  <a:tcPr anchor="b"/>
                </a:tc>
                <a:tc>
                  <a:txBody>
                    <a:bodyPr/>
                    <a:lstStyle/>
                    <a:p>
                      <a:r>
                        <a:rPr lang="en-US" sz="1400" u="none" strike="noStrike" baseline="0" dirty="0" smtClean="0">
                          <a:latin typeface="+mj-lt"/>
                        </a:rPr>
                        <a:t>Solution Architecture and Design	</a:t>
                      </a:r>
                      <a:endParaRPr lang="en-US" sz="1400" b="0" i="0" u="none" strike="noStrike" baseline="0" dirty="0" smtClean="0">
                        <a:solidFill>
                          <a:srgbClr val="000000"/>
                        </a:solidFill>
                        <a:latin typeface="+mj-lt"/>
                      </a:endParaRPr>
                    </a:p>
                  </a:txBody>
                  <a:tcPr anchor="b"/>
                </a:tc>
                <a:tc>
                  <a:txBody>
                    <a:bodyPr/>
                    <a:lstStyle/>
                    <a:p>
                      <a:r>
                        <a:rPr lang="en-US" sz="1400" u="none" strike="noStrike" baseline="0" dirty="0" smtClean="0">
                          <a:latin typeface="+mj-lt"/>
                        </a:rPr>
                        <a:t>Development Process</a:t>
                      </a:r>
                      <a:endParaRPr lang="en-US" sz="1400" b="0" i="0" u="none" strike="noStrike" baseline="0" dirty="0" smtClean="0">
                        <a:solidFill>
                          <a:srgbClr val="000000"/>
                        </a:solidFill>
                        <a:latin typeface="+mj-lt"/>
                      </a:endParaRPr>
                    </a:p>
                  </a:txBody>
                  <a:tcPr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j-lt"/>
                        </a:rPr>
                        <a:t>Environment susceptible to unpredictable</a:t>
                      </a:r>
                      <a:r>
                        <a:rPr lang="en-US" b="1" baseline="0" dirty="0" smtClean="0">
                          <a:latin typeface="+mj-lt"/>
                        </a:rPr>
                        <a:t> but</a:t>
                      </a:r>
                      <a:r>
                        <a:rPr lang="en-US" b="1" dirty="0" smtClean="0">
                          <a:latin typeface="+mj-lt"/>
                        </a:rPr>
                        <a:t> high-consequence events and/or recursive complexity </a:t>
                      </a:r>
                    </a:p>
                    <a:p>
                      <a:endParaRPr lang="en-US" dirty="0">
                        <a:latin typeface="+mj-lt"/>
                      </a:endParaRPr>
                    </a:p>
                  </a:txBody>
                  <a:tcPr/>
                </a:tc>
                <a:tc>
                  <a:txBody>
                    <a:bodyPr/>
                    <a:lstStyle/>
                    <a:p>
                      <a:r>
                        <a:rPr lang="en-US" dirty="0" smtClean="0">
                          <a:latin typeface="+mj-lt"/>
                        </a:rPr>
                        <a:t>Use power laws to characterize relevant</a:t>
                      </a:r>
                      <a:r>
                        <a:rPr lang="en-US" baseline="0" dirty="0" smtClean="0">
                          <a:latin typeface="+mj-lt"/>
                        </a:rPr>
                        <a:t> </a:t>
                      </a:r>
                      <a:r>
                        <a:rPr lang="en-US" dirty="0" smtClean="0">
                          <a:latin typeface="+mj-lt"/>
                        </a:rPr>
                        <a:t>phenomena</a:t>
                      </a:r>
                    </a:p>
                    <a:p>
                      <a:endParaRPr lang="en-US" dirty="0" smtClean="0">
                        <a:latin typeface="+mj-lt"/>
                      </a:endParaRPr>
                    </a:p>
                    <a:p>
                      <a:r>
                        <a:rPr lang="en-US" dirty="0" smtClean="0">
                          <a:latin typeface="+mj-lt"/>
                        </a:rPr>
                        <a:t>Focus elicitation on agility vice optimizing to particular assumptions </a:t>
                      </a:r>
                      <a:endParaRPr lang="en-US" dirty="0">
                        <a:latin typeface="+mj-lt"/>
                      </a:endParaRPr>
                    </a:p>
                  </a:txBody>
                  <a:tcPr/>
                </a:tc>
                <a:tc>
                  <a:txBody>
                    <a:bodyPr/>
                    <a:lstStyle/>
                    <a:p>
                      <a:r>
                        <a:rPr lang="en-US" dirty="0" smtClean="0">
                          <a:latin typeface="+mj-lt"/>
                        </a:rPr>
                        <a:t>Make dimensions</a:t>
                      </a:r>
                      <a:r>
                        <a:rPr lang="en-US" baseline="0" dirty="0" smtClean="0">
                          <a:latin typeface="+mj-lt"/>
                        </a:rPr>
                        <a:t> of </a:t>
                      </a:r>
                      <a:r>
                        <a:rPr lang="en-US" dirty="0" smtClean="0">
                          <a:latin typeface="+mj-lt"/>
                        </a:rPr>
                        <a:t>agility key trade-space attributes</a:t>
                      </a:r>
                    </a:p>
                    <a:p>
                      <a:endParaRPr lang="en-US" dirty="0" smtClean="0">
                        <a:latin typeface="+mj-lt"/>
                      </a:endParaRPr>
                    </a:p>
                    <a:p>
                      <a:r>
                        <a:rPr lang="en-US" dirty="0" smtClean="0">
                          <a:latin typeface="+mj-lt"/>
                        </a:rPr>
                        <a:t>Use trades to ID aspects of the problem space that will drive the system architecture </a:t>
                      </a:r>
                      <a:endParaRPr lang="en-US" dirty="0">
                        <a:latin typeface="+mj-lt"/>
                      </a:endParaRPr>
                    </a:p>
                  </a:txBody>
                  <a:tcPr/>
                </a:tc>
                <a:tc>
                  <a:txBody>
                    <a:bodyPr/>
                    <a:lstStyle/>
                    <a:p>
                      <a:r>
                        <a:rPr lang="en-US" dirty="0" smtClean="0">
                          <a:latin typeface="+mj-lt"/>
                        </a:rPr>
                        <a:t>Design for resilience to “beyond-design-envelope” events to provide robustness and timely recovery to a minimally functional state. </a:t>
                      </a:r>
                      <a:endParaRPr lang="en-US" dirty="0">
                        <a:latin typeface="+mj-lt"/>
                      </a:endParaRPr>
                    </a:p>
                  </a:txBody>
                  <a:tcPr/>
                </a:tc>
                <a:tc>
                  <a:txBody>
                    <a:bodyPr/>
                    <a:lstStyle/>
                    <a:p>
                      <a:r>
                        <a:rPr lang="en-US" dirty="0" smtClean="0">
                          <a:latin typeface="+mj-lt"/>
                        </a:rPr>
                        <a:t>Resilience analysis</a:t>
                      </a:r>
                    </a:p>
                    <a:p>
                      <a:endParaRPr lang="en-US" dirty="0" smtClean="0">
                        <a:latin typeface="+mj-lt"/>
                      </a:endParaRPr>
                    </a:p>
                    <a:p>
                      <a:r>
                        <a:rPr lang="en-US" dirty="0" smtClean="0">
                          <a:latin typeface="+mj-lt"/>
                        </a:rPr>
                        <a:t>Enterprise development: study how enterprises or societies survive catastrophes. </a:t>
                      </a:r>
                      <a:endParaRPr lang="en-US" dirty="0">
                        <a:latin typeface="+mj-lt"/>
                      </a:endParaRPr>
                    </a:p>
                  </a:txBody>
                  <a:tcPr/>
                </a:tc>
              </a:tr>
            </a:tbl>
          </a:graphicData>
        </a:graphic>
      </p:graphicFrame>
      <p:sp>
        <p:nvSpPr>
          <p:cNvPr id="7" name="Slide Number Placeholder 3"/>
          <p:cNvSpPr txBox="1">
            <a:spLocks/>
          </p:cNvSpPr>
          <p:nvPr/>
        </p:nvSpPr>
        <p:spPr>
          <a:xfrm>
            <a:off x="7239000" y="6563360"/>
            <a:ext cx="1905000" cy="29464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mj-lt"/>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smtClean="0">
              <a:ln>
                <a:noFill/>
              </a:ln>
              <a:solidFill>
                <a:schemeClr val="tx1"/>
              </a:solidFill>
              <a:effectLst/>
              <a:uLnTx/>
              <a:uFillTx/>
              <a:latin typeface="+mj-lt"/>
              <a:ea typeface="ＭＳ Ｐゴシック"/>
              <a:cs typeface="ＭＳ Ｐゴシック"/>
            </a:endParaRPr>
          </a:p>
        </p:txBody>
      </p:sp>
    </p:spTree>
    <p:extLst>
      <p:ext uri="{BB962C8B-B14F-4D97-AF65-F5344CB8AC3E}">
        <p14:creationId xmlns:p14="http://schemas.microsoft.com/office/powerpoint/2010/main" val="1263011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7239000" y="6563360"/>
            <a:ext cx="1905000" cy="29464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mj-lt"/>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smtClean="0">
              <a:ln>
                <a:noFill/>
              </a:ln>
              <a:solidFill>
                <a:schemeClr val="tx1"/>
              </a:solidFill>
              <a:effectLst/>
              <a:uLnTx/>
              <a:uFillTx/>
              <a:latin typeface="+mj-lt"/>
              <a:ea typeface="ＭＳ Ｐゴシック"/>
              <a:cs typeface="ＭＳ Ｐゴシック"/>
            </a:endParaRPr>
          </a:p>
        </p:txBody>
      </p:sp>
      <p:sp>
        <p:nvSpPr>
          <p:cNvPr id="5" name="Rectangle 4"/>
          <p:cNvSpPr/>
          <p:nvPr/>
        </p:nvSpPr>
        <p:spPr>
          <a:xfrm>
            <a:off x="5700889" y="-1404369"/>
            <a:ext cx="4572000" cy="830997"/>
          </a:xfrm>
          <a:prstGeom prst="rect">
            <a:avLst/>
          </a:prstGeom>
        </p:spPr>
        <p:txBody>
          <a:bodyPr>
            <a:spAutoFit/>
          </a:bodyPr>
          <a:lstStyle/>
          <a:p>
            <a:r>
              <a:rPr lang="en-US" dirty="0">
                <a:latin typeface="+mj-lt"/>
              </a:rPr>
              <a:t>					</a:t>
            </a:r>
          </a:p>
        </p:txBody>
      </p:sp>
      <p:graphicFrame>
        <p:nvGraphicFramePr>
          <p:cNvPr id="6" name="Table 5"/>
          <p:cNvGraphicFramePr>
            <a:graphicFrameLocks noGrp="1"/>
          </p:cNvGraphicFramePr>
          <p:nvPr>
            <p:extLst>
              <p:ext uri="{D42A27DB-BD31-4B8C-83A1-F6EECF244321}">
                <p14:modId xmlns:p14="http://schemas.microsoft.com/office/powerpoint/2010/main" val="1811753046"/>
              </p:ext>
            </p:extLst>
          </p:nvPr>
        </p:nvGraphicFramePr>
        <p:xfrm>
          <a:off x="518159" y="1460218"/>
          <a:ext cx="8484728" cy="4389120"/>
        </p:xfrm>
        <a:graphic>
          <a:graphicData uri="http://schemas.openxmlformats.org/drawingml/2006/table">
            <a:tbl>
              <a:tblPr firstRow="1" bandRow="1">
                <a:tableStyleId>{616DA210-FB5B-4158-B5E0-FEB733F419BA}</a:tableStyleId>
              </a:tblPr>
              <a:tblGrid>
                <a:gridCol w="1794069"/>
                <a:gridCol w="1659348"/>
                <a:gridCol w="1517611"/>
                <a:gridCol w="1703098"/>
                <a:gridCol w="1810602"/>
              </a:tblGrid>
              <a:tr h="370840">
                <a:tc>
                  <a:txBody>
                    <a:bodyPr/>
                    <a:lstStyle/>
                    <a:p>
                      <a:endParaRPr lang="en-US" dirty="0">
                        <a:latin typeface="+mj-lt"/>
                      </a:endParaRPr>
                    </a:p>
                  </a:txBody>
                  <a:tcPr/>
                </a:tc>
                <a:tc>
                  <a:txBody>
                    <a:bodyPr/>
                    <a:lstStyle/>
                    <a:p>
                      <a:r>
                        <a:rPr lang="en-US" sz="1400" u="none" strike="noStrike" baseline="0" dirty="0" smtClean="0">
                          <a:latin typeface="+mj-lt"/>
                        </a:rPr>
                        <a:t>Requirements Elicitation and Derivation</a:t>
                      </a:r>
                      <a:endParaRPr lang="en-US" sz="1400" b="0" i="0" u="none" strike="noStrike" baseline="0" dirty="0" smtClean="0">
                        <a:solidFill>
                          <a:srgbClr val="000000"/>
                        </a:solidFill>
                        <a:latin typeface="+mj-lt"/>
                      </a:endParaRPr>
                    </a:p>
                  </a:txBody>
                  <a:tcPr anchor="b"/>
                </a:tc>
                <a:tc>
                  <a:txBody>
                    <a:bodyPr/>
                    <a:lstStyle/>
                    <a:p>
                      <a:r>
                        <a:rPr lang="en-US" sz="1400" u="none" strike="noStrike" baseline="0" dirty="0" smtClean="0">
                          <a:latin typeface="+mj-lt"/>
                        </a:rPr>
                        <a:t>Trade Studies </a:t>
                      </a:r>
                      <a:endParaRPr lang="en-US" sz="1400" b="0" i="0" u="none" strike="noStrike" baseline="0" dirty="0" smtClean="0">
                        <a:solidFill>
                          <a:srgbClr val="000000"/>
                        </a:solidFill>
                        <a:latin typeface="+mj-lt"/>
                      </a:endParaRPr>
                    </a:p>
                  </a:txBody>
                  <a:tcPr anchor="b"/>
                </a:tc>
                <a:tc>
                  <a:txBody>
                    <a:bodyPr/>
                    <a:lstStyle/>
                    <a:p>
                      <a:r>
                        <a:rPr lang="en-US" sz="1400" u="none" strike="noStrike" baseline="0" dirty="0" smtClean="0">
                          <a:latin typeface="+mj-lt"/>
                        </a:rPr>
                        <a:t>Solution Architecture and Design	</a:t>
                      </a:r>
                      <a:endParaRPr lang="en-US" sz="1400" b="0" i="0" u="none" strike="noStrike" baseline="0" dirty="0" smtClean="0">
                        <a:solidFill>
                          <a:srgbClr val="000000"/>
                        </a:solidFill>
                        <a:latin typeface="+mj-lt"/>
                      </a:endParaRPr>
                    </a:p>
                  </a:txBody>
                  <a:tcPr anchor="b"/>
                </a:tc>
                <a:tc>
                  <a:txBody>
                    <a:bodyPr/>
                    <a:lstStyle/>
                    <a:p>
                      <a:r>
                        <a:rPr lang="en-US" sz="1400" u="none" strike="noStrike" baseline="0" dirty="0" smtClean="0">
                          <a:latin typeface="+mj-lt"/>
                        </a:rPr>
                        <a:t>Development Process</a:t>
                      </a:r>
                      <a:endParaRPr lang="en-US" sz="1400" b="0" i="0" u="none" strike="noStrike" baseline="0" dirty="0" smtClean="0">
                        <a:solidFill>
                          <a:srgbClr val="000000"/>
                        </a:solidFill>
                        <a:latin typeface="+mj-lt"/>
                      </a:endParaRPr>
                    </a:p>
                  </a:txBody>
                  <a:tcPr anchor="b"/>
                </a:tc>
              </a:tr>
              <a:tr h="370840">
                <a:tc>
                  <a:txBody>
                    <a:bodyPr/>
                    <a:lstStyle/>
                    <a:p>
                      <a:r>
                        <a:rPr lang="en-US" sz="1800" b="1" i="0" u="none" strike="noStrike" baseline="0" dirty="0" smtClean="0">
                          <a:solidFill>
                            <a:srgbClr val="000000"/>
                          </a:solidFill>
                          <a:latin typeface="+mj-lt"/>
                        </a:rPr>
                        <a:t>Complexity in System Design &amp; Development (General) </a:t>
                      </a:r>
                      <a:endParaRPr lang="en-US" sz="1800" b="0" i="0" u="none" strike="noStrike" baseline="0" dirty="0" smtClean="0">
                        <a:solidFill>
                          <a:srgbClr val="000000"/>
                        </a:solidFill>
                        <a:latin typeface="+mj-lt"/>
                      </a:endParaRPr>
                    </a:p>
                  </a:txBody>
                  <a:tcPr/>
                </a:tc>
                <a:tc gridSpan="2">
                  <a:txBody>
                    <a:bodyPr/>
                    <a:lstStyle/>
                    <a:p>
                      <a:r>
                        <a:rPr lang="en-US" sz="1800" b="0" i="0" u="none" strike="noStrike" kern="1200" baseline="0" dirty="0" smtClean="0">
                          <a:solidFill>
                            <a:schemeClr val="tx1"/>
                          </a:solidFill>
                          <a:latin typeface="+mj-lt"/>
                          <a:ea typeface="+mn-ea"/>
                          <a:cs typeface="+mn-cs"/>
                        </a:rPr>
                        <a:t>Use multi-scale modeling (linking macro- and micro-level models), including exploratory analysis and agent-based modeling, and experimentation: </a:t>
                      </a:r>
                    </a:p>
                    <a:p>
                      <a:pPr marL="176213" indent="-176213">
                        <a:buFont typeface="Arial"/>
                        <a:buChar char="•"/>
                      </a:pPr>
                      <a:r>
                        <a:rPr lang="en-US" sz="1800" b="0" i="0" u="none" strike="noStrike" kern="1200" baseline="0" dirty="0" smtClean="0">
                          <a:solidFill>
                            <a:schemeClr val="tx1"/>
                          </a:solidFill>
                          <a:latin typeface="+mj-lt"/>
                          <a:ea typeface="+mn-ea"/>
                          <a:cs typeface="+mn-cs"/>
                        </a:rPr>
                        <a:t>To generate insight into the implications of derived requirements </a:t>
                      </a:r>
                    </a:p>
                    <a:p>
                      <a:pPr marL="176213" indent="-176213">
                        <a:buFont typeface="Arial"/>
                        <a:buChar char="•"/>
                      </a:pPr>
                      <a:r>
                        <a:rPr lang="en-US" sz="1800" b="0" i="0" u="none" strike="noStrike" kern="1200" baseline="0" dirty="0" smtClean="0">
                          <a:solidFill>
                            <a:schemeClr val="tx1"/>
                          </a:solidFill>
                          <a:latin typeface="+mj-lt"/>
                          <a:ea typeface="+mn-ea"/>
                          <a:cs typeface="+mn-cs"/>
                        </a:rPr>
                        <a:t>As the basis for trade studies and to inform trade-off decisions </a:t>
                      </a:r>
                    </a:p>
                    <a:p>
                      <a:r>
                        <a:rPr lang="en-US" sz="1800" b="0" i="0" u="none" strike="noStrike" kern="1200" baseline="0" dirty="0" smtClean="0">
                          <a:solidFill>
                            <a:schemeClr val="tx1"/>
                          </a:solidFill>
                          <a:latin typeface="+mj-lt"/>
                          <a:ea typeface="+mn-ea"/>
                          <a:cs typeface="+mn-cs"/>
                        </a:rPr>
                        <a:t>	</a:t>
                      </a:r>
                    </a:p>
                  </a:txBody>
                  <a:tcPr/>
                </a:tc>
                <a:tc hMerge="1">
                  <a:txBody>
                    <a:bodyPr/>
                    <a:lstStyle/>
                    <a:p>
                      <a:endParaRPr lang="en-US" sz="800" b="0" i="0" u="none" strike="noStrike" baseline="0" dirty="0" smtClean="0">
                        <a:solidFill>
                          <a:srgbClr val="000000"/>
                        </a:solidFill>
                        <a:latin typeface="Calibri"/>
                      </a:endParaRPr>
                    </a:p>
                  </a:txBody>
                  <a:tcPr/>
                </a:tc>
                <a:tc>
                  <a:txBody>
                    <a:bodyPr/>
                    <a:lstStyle/>
                    <a:p>
                      <a:r>
                        <a:rPr lang="en-US" sz="1800" b="0" i="0" u="none" strike="noStrike" baseline="0" dirty="0" smtClean="0">
                          <a:solidFill>
                            <a:srgbClr val="000000"/>
                          </a:solidFill>
                          <a:latin typeface="+mj-lt"/>
                        </a:rPr>
                        <a:t>Emphasize selection of robust and adaptive elements and structures over optimizing to meet current requirements 		</a:t>
                      </a:r>
                    </a:p>
                  </a:txBody>
                  <a:tcPr/>
                </a:tc>
                <a:tc>
                  <a:txBody>
                    <a:bodyPr/>
                    <a:lstStyle/>
                    <a:p>
                      <a:r>
                        <a:rPr lang="en-US" sz="1800" b="0" i="0" u="none" strike="noStrike" baseline="0" dirty="0" smtClean="0">
                          <a:solidFill>
                            <a:srgbClr val="000000"/>
                          </a:solidFill>
                          <a:latin typeface="+mj-lt"/>
                        </a:rPr>
                        <a:t>Use Systems-of-Systems methodologies to synchronize constituent systems; incentivize collaboration. </a:t>
                      </a:r>
                    </a:p>
                    <a:p>
                      <a:endParaRPr lang="en-US" sz="1800" b="0" i="0" u="none" strike="noStrike" baseline="0" dirty="0" smtClean="0">
                        <a:solidFill>
                          <a:srgbClr val="000000"/>
                        </a:solidFill>
                        <a:latin typeface="+mj-lt"/>
                      </a:endParaRPr>
                    </a:p>
                    <a:p>
                      <a:r>
                        <a:rPr lang="en-US" sz="1800" b="0" i="0" u="none" strike="noStrike" baseline="0" dirty="0" smtClean="0">
                          <a:solidFill>
                            <a:srgbClr val="000000"/>
                          </a:solidFill>
                          <a:latin typeface="+mj-lt"/>
                        </a:rPr>
                        <a:t>Ensure prototyping and experimentation are used. </a:t>
                      </a:r>
                    </a:p>
                  </a:txBody>
                  <a:tcPr/>
                </a:tc>
              </a:tr>
            </a:tbl>
          </a:graphicData>
        </a:graphic>
      </p:graphicFrame>
      <p:sp>
        <p:nvSpPr>
          <p:cNvPr id="8" name="Title 1"/>
          <p:cNvSpPr>
            <a:spLocks noGrp="1"/>
          </p:cNvSpPr>
          <p:nvPr>
            <p:ph type="title"/>
          </p:nvPr>
        </p:nvSpPr>
        <p:spPr>
          <a:xfrm>
            <a:off x="494382" y="107872"/>
            <a:ext cx="7582818" cy="1143000"/>
          </a:xfrm>
        </p:spPr>
        <p:txBody>
          <a:bodyPr/>
          <a:lstStyle/>
          <a:p>
            <a:r>
              <a:rPr lang="en-US" dirty="0" smtClean="0"/>
              <a:t>Candidate approaches:  SE Methods</a:t>
            </a:r>
            <a:br>
              <a:rPr lang="en-US" dirty="0" smtClean="0"/>
            </a:br>
            <a:r>
              <a:rPr lang="en-US" sz="2000" dirty="0" smtClean="0"/>
              <a:t>System/Solution Complexity</a:t>
            </a:r>
            <a:endParaRPr lang="en-US" dirty="0"/>
          </a:p>
        </p:txBody>
      </p:sp>
    </p:spTree>
    <p:extLst>
      <p:ext uri="{BB962C8B-B14F-4D97-AF65-F5344CB8AC3E}">
        <p14:creationId xmlns:p14="http://schemas.microsoft.com/office/powerpoint/2010/main" val="1983747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Brief overview of Complex Systems WG</a:t>
            </a:r>
          </a:p>
          <a:p>
            <a:endParaRPr lang="en-US" dirty="0"/>
          </a:p>
          <a:p>
            <a:r>
              <a:rPr lang="en-US" dirty="0" smtClean="0"/>
              <a:t>Complexity Primer for Systems Engineers</a:t>
            </a:r>
            <a:endParaRPr lang="en-US" dirty="0"/>
          </a:p>
        </p:txBody>
      </p:sp>
      <p:sp>
        <p:nvSpPr>
          <p:cNvPr id="4" name="Slide Number Placeholder 3"/>
          <p:cNvSpPr>
            <a:spLocks noGrp="1"/>
          </p:cNvSpPr>
          <p:nvPr>
            <p:ph type="sldNum" sz="quarter" idx="12"/>
          </p:nvPr>
        </p:nvSpPr>
        <p:spPr/>
        <p:txBody>
          <a:bodyPr/>
          <a:lstStyle/>
          <a:p>
            <a:pPr>
              <a:defRPr/>
            </a:pPr>
            <a:fld id="{04DAB9D3-9F5B-410A-8366-9BC12FB17D50}" type="slidenum">
              <a:rPr lang="en-US" smtClean="0"/>
              <a:pPr>
                <a:defRPr/>
              </a:pPr>
              <a:t>2</a:t>
            </a:fld>
            <a:endParaRPr lang="en-US" dirty="0"/>
          </a:p>
        </p:txBody>
      </p:sp>
    </p:spTree>
    <p:extLst>
      <p:ext uri="{BB962C8B-B14F-4D97-AF65-F5344CB8AC3E}">
        <p14:creationId xmlns:p14="http://schemas.microsoft.com/office/powerpoint/2010/main" val="2663362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 of Generalized Analytic Methods:</a:t>
            </a:r>
            <a:br>
              <a:rPr lang="en-US" dirty="0" smtClean="0"/>
            </a:br>
            <a:r>
              <a:rPr lang="en-US" dirty="0" smtClean="0"/>
              <a:t>The Cook Matrix</a:t>
            </a:r>
            <a:endParaRPr lang="en-US" dirty="0"/>
          </a:p>
        </p:txBody>
      </p:sp>
      <p:sp>
        <p:nvSpPr>
          <p:cNvPr id="9" name="Content Placeholder 8"/>
          <p:cNvSpPr>
            <a:spLocks noGrp="1"/>
          </p:cNvSpPr>
          <p:nvPr>
            <p:ph idx="1"/>
          </p:nvPr>
        </p:nvSpPr>
        <p:spPr>
          <a:xfrm>
            <a:off x="685800" y="1351280"/>
            <a:ext cx="8229600" cy="4774883"/>
          </a:xfrm>
        </p:spPr>
        <p:txBody>
          <a:bodyPr/>
          <a:lstStyle/>
          <a:p>
            <a:r>
              <a:rPr lang="en-US" dirty="0" smtClean="0"/>
              <a:t>Lists and briefly describes modeling and analysis methods from a wide range of disciplines</a:t>
            </a:r>
          </a:p>
          <a:p>
            <a:r>
              <a:rPr lang="en-US" dirty="0" smtClean="0"/>
              <a:t>Candidate approaches to consider in modeling complex systems problems</a:t>
            </a:r>
            <a:endParaRPr lang="en-US" dirty="0"/>
          </a:p>
        </p:txBody>
      </p:sp>
      <p:sp>
        <p:nvSpPr>
          <p:cNvPr id="3" name="Slide Number Placeholder 2"/>
          <p:cNvSpPr>
            <a:spLocks noGrp="1"/>
          </p:cNvSpPr>
          <p:nvPr>
            <p:ph type="sldNum" sz="quarter" idx="12"/>
          </p:nvPr>
        </p:nvSpPr>
        <p:spPr/>
        <p:txBody>
          <a:bodyPr/>
          <a:lstStyle/>
          <a:p>
            <a:pPr>
              <a:defRPr/>
            </a:pPr>
            <a:fld id="{B5DF14F4-182F-4103-B4EC-D7F83A53760A}" type="slidenum">
              <a:rPr lang="en-US" smtClean="0"/>
              <a:pPr>
                <a:defRPr/>
              </a:pPr>
              <a:t>20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89590310"/>
              </p:ext>
            </p:extLst>
          </p:nvPr>
        </p:nvGraphicFramePr>
        <p:xfrm>
          <a:off x="670560" y="3098800"/>
          <a:ext cx="8280400" cy="3098802"/>
        </p:xfrm>
        <a:graphic>
          <a:graphicData uri="http://schemas.openxmlformats.org/drawingml/2006/table">
            <a:tbl>
              <a:tblPr firstRow="1" bandRow="1">
                <a:tableStyleId>{1FECB4D8-DB02-4DC6-A0A2-4F2EBAE1DC90}</a:tableStyleId>
              </a:tblPr>
              <a:tblGrid>
                <a:gridCol w="2275840"/>
                <a:gridCol w="1864360"/>
                <a:gridCol w="2070100"/>
                <a:gridCol w="2070100"/>
              </a:tblGrid>
              <a:tr h="273282">
                <a:tc>
                  <a:txBody>
                    <a:bodyPr/>
                    <a:lstStyle/>
                    <a:p>
                      <a:pPr marL="0" marR="0" indent="-5715">
                        <a:lnSpc>
                          <a:spcPct val="115000"/>
                        </a:lnSpc>
                        <a:spcBef>
                          <a:spcPts val="0"/>
                        </a:spcBef>
                        <a:spcAft>
                          <a:spcPts val="0"/>
                        </a:spcAft>
                      </a:pPr>
                      <a:r>
                        <a:rPr lang="en-US" sz="1400" dirty="0">
                          <a:solidFill>
                            <a:srgbClr val="000000"/>
                          </a:solidFill>
                          <a:effectLst/>
                          <a:latin typeface="Calibri"/>
                          <a:cs typeface="Calibri"/>
                        </a:rPr>
                        <a:t>Analyze</a:t>
                      </a:r>
                      <a:endParaRPr lang="en-US" sz="2400" dirty="0">
                        <a:solidFill>
                          <a:srgbClr val="000000"/>
                        </a:solidFill>
                        <a:effectLst/>
                        <a:latin typeface="Calibri"/>
                        <a:ea typeface="Times New Roman"/>
                        <a:cs typeface="Calibri"/>
                      </a:endParaRPr>
                    </a:p>
                  </a:txBody>
                  <a:tcPr marL="73025" marR="73025" marT="0" marB="0" anchor="ct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0"/>
                        </a:spcAft>
                      </a:pPr>
                      <a:r>
                        <a:rPr lang="en-US" sz="1400" dirty="0">
                          <a:solidFill>
                            <a:srgbClr val="000000"/>
                          </a:solidFill>
                          <a:effectLst/>
                          <a:latin typeface="Calibri"/>
                          <a:cs typeface="Calibri"/>
                        </a:rPr>
                        <a:t>Diagnose</a:t>
                      </a:r>
                      <a:endParaRPr lang="en-US" sz="2400" dirty="0">
                        <a:solidFill>
                          <a:srgbClr val="000000"/>
                        </a:solidFill>
                        <a:effectLst/>
                        <a:latin typeface="Calibri"/>
                        <a:ea typeface="Times New Roman"/>
                        <a:cs typeface="Calibri"/>
                      </a:endParaRPr>
                    </a:p>
                  </a:txBody>
                  <a:tcPr marL="73025" marR="73025"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0"/>
                        </a:spcAft>
                      </a:pPr>
                      <a:r>
                        <a:rPr lang="en-US" sz="1400" dirty="0">
                          <a:solidFill>
                            <a:srgbClr val="000000"/>
                          </a:solidFill>
                          <a:effectLst/>
                          <a:latin typeface="Calibri"/>
                          <a:cs typeface="Calibri"/>
                        </a:rPr>
                        <a:t>Model</a:t>
                      </a:r>
                      <a:endParaRPr lang="en-US" sz="2400" dirty="0">
                        <a:solidFill>
                          <a:srgbClr val="000000"/>
                        </a:solidFill>
                        <a:effectLst/>
                        <a:latin typeface="Calibri"/>
                        <a:ea typeface="Times New Roman"/>
                        <a:cs typeface="Calibri"/>
                      </a:endParaRPr>
                    </a:p>
                  </a:txBody>
                  <a:tcPr marL="73025" marR="73025"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0"/>
                        </a:spcAft>
                      </a:pPr>
                      <a:r>
                        <a:rPr lang="en-US" sz="1400" dirty="0">
                          <a:solidFill>
                            <a:srgbClr val="000000"/>
                          </a:solidFill>
                          <a:effectLst/>
                          <a:latin typeface="Calibri"/>
                          <a:cs typeface="Calibri"/>
                        </a:rPr>
                        <a:t>Synthesize</a:t>
                      </a:r>
                      <a:endParaRPr lang="en-US" sz="2400" dirty="0">
                        <a:solidFill>
                          <a:srgbClr val="000000"/>
                        </a:solidFill>
                        <a:effectLst/>
                        <a:latin typeface="Calibri"/>
                        <a:ea typeface="Times New Roman"/>
                        <a:cs typeface="Calibri"/>
                      </a:endParaRPr>
                    </a:p>
                  </a:txBody>
                  <a:tcPr marL="73025" marR="73025" marT="0" marB="0" anchor="ct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Data Mining</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Algorithmic Complexity</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Uncertainty Modeling</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Design Structure Matrix</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Splines</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Monte Carlo Methods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Virtual Immersive Modeling</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Architectural Frameworks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Fuzzy Logic</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Thermodynamic Depth</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Functional / Behavioral Models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Simulated Annealing</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Neural Networks</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Fractal Dimension</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Feedback Control Models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Artificial Immune System</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Classification &amp; Regression Trees</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Information Theory</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Dissipative Systems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Particle Swarm Optimization</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Kernel Machines</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Statistical Complexity</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Game Theory</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Genetic Algorithms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Nonlinear Time Series Analysis</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Graph Theory</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Cellular Automata</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Multi-Agent Systems</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Markov Chains</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Functional Information</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System Dynamics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Adaptive Networks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Power Law Statistics</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Multi-scale Complexity</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Dynamical Systems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 </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Social Network Analysis</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 </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Network Models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a:effectLst/>
                          <a:latin typeface="Calibri"/>
                          <a:cs typeface="Calibri"/>
                        </a:rPr>
                        <a:t> </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 </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nSpc>
                          <a:spcPct val="115000"/>
                        </a:lnSpc>
                        <a:spcBef>
                          <a:spcPts val="0"/>
                        </a:spcBef>
                        <a:spcAft>
                          <a:spcPts val="300"/>
                        </a:spcAft>
                      </a:pPr>
                      <a:r>
                        <a:rPr lang="en-US" sz="1200">
                          <a:effectLst/>
                          <a:latin typeface="Calibri"/>
                          <a:cs typeface="Calibri"/>
                        </a:rPr>
                        <a:t> </a:t>
                      </a:r>
                      <a:endParaRPr lang="en-US" sz="200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Agent Based Models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 </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35460">
                <a:tc>
                  <a:txBody>
                    <a:bodyPr/>
                    <a:lstStyle/>
                    <a:p>
                      <a:pPr marL="0" marR="0" indent="-5715">
                        <a:lnSpc>
                          <a:spcPct val="115000"/>
                        </a:lnSpc>
                        <a:spcBef>
                          <a:spcPts val="0"/>
                        </a:spcBef>
                        <a:spcAft>
                          <a:spcPts val="300"/>
                        </a:spcAft>
                      </a:pPr>
                      <a:r>
                        <a:rPr lang="en-US" sz="1200" dirty="0">
                          <a:effectLst/>
                          <a:latin typeface="Calibri"/>
                          <a:cs typeface="Calibri"/>
                        </a:rPr>
                        <a:t> </a:t>
                      </a:r>
                      <a:endParaRPr lang="en-US" sz="2000" dirty="0">
                        <a:solidFill>
                          <a:srgbClr val="000000"/>
                        </a:solidFill>
                        <a:effectLst/>
                        <a:latin typeface="Calibri"/>
                        <a:ea typeface="Times New Roman"/>
                        <a:cs typeface="Calibri"/>
                      </a:endParaRPr>
                    </a:p>
                  </a:txBody>
                  <a:tcPr marL="73025" marR="73025"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nSpc>
                          <a:spcPct val="115000"/>
                        </a:lnSpc>
                        <a:spcBef>
                          <a:spcPts val="0"/>
                        </a:spcBef>
                        <a:spcAft>
                          <a:spcPts val="300"/>
                        </a:spcAft>
                      </a:pPr>
                      <a:r>
                        <a:rPr lang="en-US" sz="1200" dirty="0">
                          <a:effectLst/>
                          <a:latin typeface="Calibri"/>
                          <a:cs typeface="Calibri"/>
                        </a:rPr>
                        <a:t> </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Multi-Scale Models</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nSpc>
                          <a:spcPct val="115000"/>
                        </a:lnSpc>
                        <a:spcBef>
                          <a:spcPts val="0"/>
                        </a:spcBef>
                        <a:spcAft>
                          <a:spcPts val="300"/>
                        </a:spcAft>
                      </a:pPr>
                      <a:r>
                        <a:rPr lang="en-US" sz="1200" dirty="0">
                          <a:effectLst/>
                          <a:latin typeface="Calibri"/>
                          <a:cs typeface="Calibri"/>
                        </a:rPr>
                        <a:t> </a:t>
                      </a:r>
                      <a:endParaRPr lang="en-US" sz="2000" dirty="0">
                        <a:solidFill>
                          <a:srgbClr val="000000"/>
                        </a:solidFill>
                        <a:effectLst/>
                        <a:latin typeface="Calibri"/>
                        <a:ea typeface="Times New Roman"/>
                        <a:cs typeface="Calibri"/>
                      </a:endParaRPr>
                    </a:p>
                  </a:txBody>
                  <a:tcPr marL="73025" marR="73025" marT="0" marB="0">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ysDot"/>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8457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Candidate approaches:  </a:t>
            </a:r>
            <a:br>
              <a:rPr lang="en-US" smtClean="0"/>
            </a:br>
            <a:r>
              <a:rPr lang="en-US" smtClean="0"/>
              <a:t>Analytic tools for the Complex SE Toolkit?</a:t>
            </a:r>
            <a:endParaRPr lang="en-US" dirty="0"/>
          </a:p>
        </p:txBody>
      </p:sp>
      <p:sp>
        <p:nvSpPr>
          <p:cNvPr id="3" name="Content Placeholder 2"/>
          <p:cNvSpPr>
            <a:spLocks noGrp="1"/>
          </p:cNvSpPr>
          <p:nvPr>
            <p:ph idx="1"/>
          </p:nvPr>
        </p:nvSpPr>
        <p:spPr/>
        <p:txBody>
          <a:bodyPr/>
          <a:lstStyle/>
          <a:p>
            <a:r>
              <a:rPr lang="en-US" smtClean="0"/>
              <a:t>Some are emerging for “massively complicated” SE</a:t>
            </a:r>
          </a:p>
          <a:p>
            <a:pPr lvl="1"/>
            <a:r>
              <a:rPr lang="en-US" smtClean="0"/>
              <a:t>MBSE tools and methods</a:t>
            </a:r>
          </a:p>
          <a:p>
            <a:pPr lvl="1"/>
            <a:r>
              <a:rPr lang="en-US" smtClean="0"/>
              <a:t>Emerging thinking on T&amp;E in large test spaces</a:t>
            </a:r>
          </a:p>
          <a:p>
            <a:r>
              <a:rPr lang="en-US" smtClean="0"/>
              <a:t>For complex SE, some exist – but are not designed for or aligned with SE community</a:t>
            </a:r>
          </a:p>
          <a:p>
            <a:r>
              <a:rPr lang="en-US" smtClean="0"/>
              <a:t>Complex SE (or CxSE) requires more than just tools</a:t>
            </a:r>
          </a:p>
          <a:p>
            <a:pPr lvl="1"/>
            <a:r>
              <a:rPr lang="en-US" smtClean="0"/>
              <a:t>Not a “run the tool, get the answer” problem</a:t>
            </a:r>
          </a:p>
          <a:p>
            <a:pPr lvl="1"/>
            <a:r>
              <a:rPr lang="en-US" smtClean="0"/>
              <a:t>Requires understanding of the nature of complexity and how to deal with volatility and deep uncertainty</a:t>
            </a:r>
          </a:p>
          <a:p>
            <a:pPr lvl="2"/>
            <a:r>
              <a:rPr lang="en-US" smtClean="0"/>
              <a:t>Mindset, experience (and education)</a:t>
            </a:r>
          </a:p>
          <a:p>
            <a:pPr lvl="1"/>
            <a:r>
              <a:rPr lang="en-US" smtClean="0"/>
              <a:t>Tools needed are those that will enable this understanding</a:t>
            </a:r>
          </a:p>
          <a:p>
            <a:r>
              <a:rPr lang="en-US" smtClean="0"/>
              <a:t>A key role of the systems engineer is to facilitate this understanding across his/her stakeholder communities</a:t>
            </a:r>
            <a:endParaRPr lang="en-US" dirty="0" smtClean="0"/>
          </a:p>
        </p:txBody>
      </p:sp>
      <p:sp>
        <p:nvSpPr>
          <p:cNvPr id="5" name="Slide Number Placeholder 3"/>
          <p:cNvSpPr txBox="1">
            <a:spLocks/>
          </p:cNvSpPr>
          <p:nvPr/>
        </p:nvSpPr>
        <p:spPr>
          <a:xfrm>
            <a:off x="7239000" y="6583680"/>
            <a:ext cx="1905000" cy="27432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Arial" pitchFamily="34"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smtClean="0">
              <a:ln>
                <a:noFill/>
              </a:ln>
              <a:solidFill>
                <a:schemeClr val="tx1"/>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29402515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the Primer and the WG)</a:t>
            </a:r>
            <a:endParaRPr lang="en-US" dirty="0"/>
          </a:p>
        </p:txBody>
      </p:sp>
      <p:sp>
        <p:nvSpPr>
          <p:cNvPr id="4" name="Content Placeholder 3"/>
          <p:cNvSpPr>
            <a:spLocks noGrp="1"/>
          </p:cNvSpPr>
          <p:nvPr>
            <p:ph sz="half" idx="1"/>
          </p:nvPr>
        </p:nvSpPr>
        <p:spPr>
          <a:xfrm>
            <a:off x="685800" y="1363797"/>
            <a:ext cx="4038600" cy="4897709"/>
          </a:xfrm>
        </p:spPr>
        <p:txBody>
          <a:bodyPr/>
          <a:lstStyle/>
          <a:p>
            <a:r>
              <a:rPr lang="en-US" sz="2400" dirty="0" smtClean="0"/>
              <a:t>Present Primer for INCOSE technical review</a:t>
            </a:r>
          </a:p>
          <a:p>
            <a:r>
              <a:rPr lang="en-US" sz="2400" dirty="0" smtClean="0"/>
              <a:t>Continue to socialize primer as a resource for INCOSE members</a:t>
            </a:r>
          </a:p>
          <a:p>
            <a:r>
              <a:rPr lang="en-US" sz="2400" dirty="0"/>
              <a:t>Expand on selected Primer topics; evolve into wiki to facilitate evolution and access; develop annotated complexity </a:t>
            </a:r>
            <a:r>
              <a:rPr lang="en-US" sz="2400" dirty="0" smtClean="0"/>
              <a:t>bibliography</a:t>
            </a:r>
          </a:p>
          <a:p>
            <a:pPr lvl="1"/>
            <a:r>
              <a:rPr lang="en-US" sz="2000" dirty="0" smtClean="0"/>
              <a:t>Construct Concept Map for complex systems knowledge</a:t>
            </a:r>
            <a:endParaRPr lang="en-US" sz="2000" dirty="0"/>
          </a:p>
        </p:txBody>
      </p:sp>
      <p:sp>
        <p:nvSpPr>
          <p:cNvPr id="5" name="Content Placeholder 4"/>
          <p:cNvSpPr>
            <a:spLocks noGrp="1"/>
          </p:cNvSpPr>
          <p:nvPr>
            <p:ph sz="half" idx="2"/>
          </p:nvPr>
        </p:nvSpPr>
        <p:spPr>
          <a:xfrm>
            <a:off x="4876800" y="1363797"/>
            <a:ext cx="4038600" cy="4897709"/>
          </a:xfrm>
        </p:spPr>
        <p:txBody>
          <a:bodyPr/>
          <a:lstStyle/>
          <a:p>
            <a:r>
              <a:rPr lang="en-US" sz="2400" dirty="0"/>
              <a:t>Leverage primer (and other) approaches to address (or at least generate new insight into) community “hard problems”</a:t>
            </a:r>
          </a:p>
          <a:p>
            <a:pPr lvl="1"/>
            <a:r>
              <a:rPr lang="en-US" sz="2000" dirty="0" err="1"/>
              <a:t>Cybersecurity</a:t>
            </a:r>
            <a:endParaRPr lang="en-US" sz="2000" dirty="0"/>
          </a:p>
          <a:p>
            <a:pPr lvl="1"/>
            <a:r>
              <a:rPr lang="en-US" sz="2000" dirty="0"/>
              <a:t>Evolutionary Acquisition</a:t>
            </a:r>
          </a:p>
          <a:p>
            <a:pPr lvl="1"/>
            <a:r>
              <a:rPr lang="en-US" sz="2000" dirty="0"/>
              <a:t>Systems of systems</a:t>
            </a:r>
          </a:p>
          <a:p>
            <a:r>
              <a:rPr lang="en-US" sz="2400" dirty="0"/>
              <a:t>Engage with other working groups to identify intersection topics we can work </a:t>
            </a:r>
            <a:r>
              <a:rPr lang="en-US" sz="2400" dirty="0" smtClean="0"/>
              <a:t>together</a:t>
            </a:r>
            <a:endParaRPr lang="en-US" sz="2400" dirty="0"/>
          </a:p>
        </p:txBody>
      </p:sp>
      <p:sp>
        <p:nvSpPr>
          <p:cNvPr id="3" name="Slide Number Placeholder 2"/>
          <p:cNvSpPr>
            <a:spLocks noGrp="1"/>
          </p:cNvSpPr>
          <p:nvPr>
            <p:ph type="sldNum" sz="quarter" idx="12"/>
          </p:nvPr>
        </p:nvSpPr>
        <p:spPr/>
        <p:txBody>
          <a:bodyPr/>
          <a:lstStyle/>
          <a:p>
            <a:pPr>
              <a:defRPr/>
            </a:pPr>
            <a:fld id="{B5DF14F4-182F-4103-B4EC-D7F83A53760A}" type="slidenum">
              <a:rPr lang="en-US" smtClean="0"/>
              <a:pPr>
                <a:defRPr/>
              </a:pPr>
              <a:t>22</a:t>
            </a:fld>
            <a:endParaRPr lang="en-US" dirty="0"/>
          </a:p>
        </p:txBody>
      </p:sp>
    </p:spTree>
    <p:extLst>
      <p:ext uri="{BB962C8B-B14F-4D97-AF65-F5344CB8AC3E}">
        <p14:creationId xmlns:p14="http://schemas.microsoft.com/office/powerpoint/2010/main" val="74954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Complex Systems (CxS) WG Overview</a:t>
            </a:r>
            <a:endParaRPr lang="en-US" dirty="0"/>
          </a:p>
        </p:txBody>
      </p:sp>
      <p:sp>
        <p:nvSpPr>
          <p:cNvPr id="4" name="Content Placeholder 3"/>
          <p:cNvSpPr>
            <a:spLocks noGrp="1"/>
          </p:cNvSpPr>
          <p:nvPr>
            <p:ph idx="1"/>
          </p:nvPr>
        </p:nvSpPr>
        <p:spPr/>
        <p:txBody>
          <a:bodyPr/>
          <a:lstStyle/>
          <a:p>
            <a:r>
              <a:rPr lang="en-US" smtClean="0"/>
              <a:t>Organized in 2006 from Systems Science WG</a:t>
            </a:r>
          </a:p>
          <a:p>
            <a:r>
              <a:rPr lang="en-US" smtClean="0"/>
              <a:t>Co-chairs: 	Dr. Jimmie McEver, JHU/APL</a:t>
            </a:r>
            <a:br>
              <a:rPr lang="en-US" smtClean="0"/>
            </a:br>
            <a:r>
              <a:rPr lang="en-US" smtClean="0"/>
              <a:t>		Mr. Michael Watson, NASA/MSFC</a:t>
            </a:r>
          </a:p>
          <a:p>
            <a:r>
              <a:rPr lang="en-US" smtClean="0"/>
              <a:t>46 INCOSE members participated in discussions at IW 2015</a:t>
            </a:r>
            <a:endParaRPr lang="en-US" dirty="0"/>
          </a:p>
        </p:txBody>
      </p:sp>
      <p:sp>
        <p:nvSpPr>
          <p:cNvPr id="15361"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40F4F4-FAFC-B842-BEBE-41189DF54679}" type="slidenum">
              <a:rPr lang="en-US" sz="1200" smtClean="0"/>
              <a:pPr/>
              <a:t>3</a:t>
            </a:fld>
            <a:endParaRPr lang="en-US" sz="1200" dirty="0"/>
          </a:p>
        </p:txBody>
      </p:sp>
      <p:sp>
        <p:nvSpPr>
          <p:cNvPr id="6" name="Rectangle 5"/>
          <p:cNvSpPr/>
          <p:nvPr/>
        </p:nvSpPr>
        <p:spPr>
          <a:xfrm>
            <a:off x="1117600" y="3539738"/>
            <a:ext cx="6908800" cy="432822"/>
          </a:xfrm>
          <a:prstGeom prst="rect">
            <a:avLst/>
          </a:prstGeom>
          <a:solidFill>
            <a:srgbClr val="FFFF66"/>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anchor="ctr">
            <a:noAutofit/>
          </a:bodyPr>
          <a:lstStyle/>
          <a:p>
            <a:pPr algn="ctr">
              <a:defRPr/>
            </a:pPr>
            <a:r>
              <a:rPr lang="en-US" sz="1800" dirty="0"/>
              <a:t>https://connect.incose.org/</a:t>
            </a:r>
            <a:r>
              <a:rPr lang="en-US" sz="1800" dirty="0" err="1"/>
              <a:t>WorkingGroups</a:t>
            </a:r>
            <a:r>
              <a:rPr lang="en-US" sz="1800" dirty="0"/>
              <a:t>/</a:t>
            </a:r>
            <a:r>
              <a:rPr lang="en-US" sz="1800" dirty="0" err="1" smtClean="0"/>
              <a:t>ComplexSystems</a:t>
            </a:r>
            <a:r>
              <a:rPr lang="en-US" sz="1800" dirty="0"/>
              <a:t>/</a:t>
            </a:r>
            <a:endParaRPr lang="en-US" sz="1800" dirty="0"/>
          </a:p>
        </p:txBody>
      </p:sp>
    </p:spTree>
    <p:extLst>
      <p:ext uri="{BB962C8B-B14F-4D97-AF65-F5344CB8AC3E}">
        <p14:creationId xmlns:p14="http://schemas.microsoft.com/office/powerpoint/2010/main" val="322620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Purpose and Objectives</a:t>
            </a:r>
            <a:endParaRPr lang="en-US" dirty="0"/>
          </a:p>
        </p:txBody>
      </p:sp>
      <p:sp>
        <p:nvSpPr>
          <p:cNvPr id="16386" name="Content Placeholder 1"/>
          <p:cNvSpPr>
            <a:spLocks noGrp="1"/>
          </p:cNvSpPr>
          <p:nvPr>
            <p:ph idx="1"/>
          </p:nvPr>
        </p:nvSpPr>
        <p:spPr/>
        <p:txBody>
          <a:bodyPr/>
          <a:lstStyle/>
          <a:p>
            <a:r>
              <a:rPr lang="en-US" sz="2000" dirty="0" smtClean="0"/>
              <a:t>The purpose of the Complex Systems Working Group is to enhance the ability of the systems engineering community to deal with complexity.  </a:t>
            </a:r>
          </a:p>
          <a:p>
            <a:r>
              <a:rPr lang="en-US" sz="2000" dirty="0" smtClean="0"/>
              <a:t>The </a:t>
            </a:r>
            <a:r>
              <a:rPr lang="en-US" sz="2000" dirty="0" err="1" smtClean="0"/>
              <a:t>CxS</a:t>
            </a:r>
            <a:r>
              <a:rPr lang="en-US" sz="2000" dirty="0" smtClean="0"/>
              <a:t> Working Group works at the intersection of complex systems sciences and SE, focusing on systems beyond those for which traditional systems engineering approaches and methods were developed. </a:t>
            </a:r>
          </a:p>
          <a:p>
            <a:r>
              <a:rPr lang="en-US" sz="2000" dirty="0" smtClean="0"/>
              <a:t>Complex Systems Working Group objectives</a:t>
            </a:r>
          </a:p>
          <a:p>
            <a:pPr lvl="1"/>
            <a:r>
              <a:rPr lang="en-US" sz="1800" dirty="0" smtClean="0"/>
              <a:t>Communicate the complexity characteristics to systems engineering practitioners</a:t>
            </a:r>
          </a:p>
          <a:p>
            <a:pPr lvl="1"/>
            <a:r>
              <a:rPr lang="en-US" sz="1800" dirty="0" smtClean="0"/>
              <a:t>Provide knowledge and expertise on complex systems in support of other INCOSE working groups working in their systems engineering areas</a:t>
            </a:r>
          </a:p>
          <a:p>
            <a:pPr lvl="1"/>
            <a:r>
              <a:rPr lang="en-US" sz="1800" dirty="0" smtClean="0"/>
              <a:t>Facilitate the identification of tools and techniques to apply in the engineering of complex systems</a:t>
            </a:r>
          </a:p>
          <a:p>
            <a:pPr lvl="1"/>
            <a:r>
              <a:rPr lang="en-US" sz="1800" dirty="0" smtClean="0"/>
              <a:t>Provide a map of the current, diverse literature on complex systems to those interested in gaining an understanding of complexity.       </a:t>
            </a:r>
          </a:p>
          <a:p>
            <a:r>
              <a:rPr lang="en-US" sz="2000" dirty="0" smtClean="0"/>
              <a:t>Although analysis is important, the goal is to make a difference in synthesis (creation of new systems).</a:t>
            </a:r>
            <a:endParaRPr lang="en-US" sz="2000" dirty="0"/>
          </a:p>
        </p:txBody>
      </p:sp>
      <p:sp>
        <p:nvSpPr>
          <p:cNvPr id="16387"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426017-4704-F84B-B2DB-B3C6176E8F94}" type="slidenum">
              <a:rPr lang="en-US" sz="1200" smtClean="0"/>
              <a:pPr/>
              <a:t>4</a:t>
            </a:fld>
            <a:endParaRPr lang="en-US" sz="1200" dirty="0"/>
          </a:p>
        </p:txBody>
      </p:sp>
    </p:spTree>
    <p:extLst>
      <p:ext uri="{BB962C8B-B14F-4D97-AF65-F5344CB8AC3E}">
        <p14:creationId xmlns:p14="http://schemas.microsoft.com/office/powerpoint/2010/main" val="33558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Candidate Activities</a:t>
            </a:r>
            <a:endParaRPr lang="en-US" dirty="0"/>
          </a:p>
        </p:txBody>
      </p:sp>
      <p:sp>
        <p:nvSpPr>
          <p:cNvPr id="19458" name="Tijdelijke aanduiding voor inhoud 1"/>
          <p:cNvSpPr>
            <a:spLocks noGrp="1"/>
          </p:cNvSpPr>
          <p:nvPr>
            <p:ph idx="1"/>
          </p:nvPr>
        </p:nvSpPr>
        <p:spPr/>
        <p:txBody>
          <a:bodyPr/>
          <a:lstStyle/>
          <a:p>
            <a:r>
              <a:rPr lang="en-US" sz="2000" dirty="0" smtClean="0"/>
              <a:t>Expand on Mat French MBSE in Complexity Contexts work begun in 2014</a:t>
            </a:r>
          </a:p>
          <a:p>
            <a:r>
              <a:rPr lang="en-US" sz="2000" dirty="0" smtClean="0"/>
              <a:t>Expand on selected Primer topics; evolve into wiki to facilitate evolution and access; develop annotated complexity bibliography</a:t>
            </a:r>
          </a:p>
          <a:p>
            <a:r>
              <a:rPr lang="en-US" sz="2000" dirty="0" smtClean="0"/>
              <a:t>Work with US Government partners to identify WG initiatives to help address current systems challenges (digital engineering, engineering resilient systems, open architecture based approaches for engineering complex systems)</a:t>
            </a:r>
          </a:p>
          <a:p>
            <a:r>
              <a:rPr lang="en-US" sz="2000" dirty="0" smtClean="0"/>
              <a:t>Identify relationships and strengthen interactions with other INCOSE WGs (and with complexity groups in other organizations)</a:t>
            </a:r>
          </a:p>
          <a:p>
            <a:r>
              <a:rPr lang="en-US" sz="2000" dirty="0" smtClean="0"/>
              <a:t>Workshop or other joint meeting with AIAA Complex Aerospace Systems Exchange organizers</a:t>
            </a:r>
          </a:p>
          <a:p>
            <a:r>
              <a:rPr lang="en-US" sz="2000" dirty="0" smtClean="0"/>
              <a:t>Maturity Model for the Complex SE capability of an organization or endeavor</a:t>
            </a:r>
          </a:p>
          <a:p>
            <a:r>
              <a:rPr lang="en-US" sz="2000" dirty="0" smtClean="0"/>
              <a:t>Organize webinars to discuss WG initiatives and topics of interest</a:t>
            </a:r>
            <a:endParaRPr lang="en-US" sz="2000" dirty="0"/>
          </a:p>
        </p:txBody>
      </p:sp>
      <p:sp>
        <p:nvSpPr>
          <p:cNvPr id="19459"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352CAD-7CAB-A34A-B3DE-67826E957006}" type="slidenum">
              <a:rPr lang="en-US" sz="1200" smtClean="0"/>
              <a:pPr/>
              <a:t>5</a:t>
            </a:fld>
            <a:endParaRPr lang="en-US" sz="1200" dirty="0"/>
          </a:p>
        </p:txBody>
      </p:sp>
    </p:spTree>
    <p:extLst>
      <p:ext uri="{BB962C8B-B14F-4D97-AF65-F5344CB8AC3E}">
        <p14:creationId xmlns:p14="http://schemas.microsoft.com/office/powerpoint/2010/main" val="271118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 Primer on Complexity for Systems Engineers</a:t>
            </a:r>
            <a:endParaRPr lang="en-US" dirty="0"/>
          </a:p>
        </p:txBody>
      </p:sp>
      <p:sp>
        <p:nvSpPr>
          <p:cNvPr id="5" name="Content Placeholder 4"/>
          <p:cNvSpPr>
            <a:spLocks noGrp="1"/>
          </p:cNvSpPr>
          <p:nvPr>
            <p:ph idx="1"/>
          </p:nvPr>
        </p:nvSpPr>
        <p:spPr/>
        <p:txBody>
          <a:bodyPr/>
          <a:lstStyle/>
          <a:p>
            <a:r>
              <a:rPr lang="en-US" dirty="0" smtClean="0"/>
              <a:t>The INCOSE Complex Systems Working Group has drafted a primer to introduce complexity concepts and approaches to practicing systems engineers</a:t>
            </a:r>
          </a:p>
          <a:p>
            <a:r>
              <a:rPr lang="en-US" dirty="0" smtClean="0"/>
              <a:t>M</a:t>
            </a:r>
            <a:r>
              <a:rPr lang="en-US" dirty="0" smtClean="0"/>
              <a:t>embers of the primer development team</a:t>
            </a:r>
            <a:endParaRPr lang="en-US" dirty="0" smtClean="0"/>
          </a:p>
        </p:txBody>
      </p:sp>
      <p:sp>
        <p:nvSpPr>
          <p:cNvPr id="6" name="Content Placeholder 4"/>
          <p:cNvSpPr txBox="1">
            <a:spLocks/>
          </p:cNvSpPr>
          <p:nvPr/>
        </p:nvSpPr>
        <p:spPr bwMode="auto">
          <a:xfrm>
            <a:off x="1270001" y="2885463"/>
            <a:ext cx="6380480" cy="2346207"/>
          </a:xfrm>
          <a:prstGeom prst="rect">
            <a:avLst/>
          </a:prstGeom>
          <a:noFill/>
          <a:ln w="9525">
            <a:noFill/>
            <a:miter lim="800000"/>
            <a:headEnd/>
            <a:tailEnd/>
          </a:ln>
          <a:effectLst/>
        </p:spPr>
        <p:txBody>
          <a:bodyPr vert="horz" wrap="square" lIns="0" tIns="0" rIns="0" bIns="0" numCol="2" anchor="t" anchorCtr="0" compatLnSpc="1">
            <a:prstTxWarp prst="textNoShape">
              <a:avLst/>
            </a:prstTxWarp>
          </a:bodyPr>
          <a:lstStyle>
            <a:lvl1pPr marL="228600" indent="-228600" algn="l" rtl="0" eaLnBrk="1" fontAlgn="base" hangingPunct="1">
              <a:lnSpc>
                <a:spcPct val="95000"/>
              </a:lnSpc>
              <a:spcBef>
                <a:spcPts val="300"/>
              </a:spcBef>
              <a:spcAft>
                <a:spcPts val="300"/>
              </a:spcAft>
              <a:buFont typeface="Arial" pitchFamily="34" charset="0"/>
              <a:buChar char="•"/>
              <a:defRPr sz="2400" b="1" i="1">
                <a:solidFill>
                  <a:srgbClr val="003366"/>
                </a:solidFill>
                <a:latin typeface="+mn-lt"/>
                <a:ea typeface="+mn-ea"/>
                <a:cs typeface="+mn-cs"/>
              </a:defRPr>
            </a:lvl1pPr>
            <a:lvl2pPr marL="463550" indent="-234950" algn="l" rtl="0" eaLnBrk="1" fontAlgn="base" hangingPunct="1">
              <a:lnSpc>
                <a:spcPct val="95000"/>
              </a:lnSpc>
              <a:spcBef>
                <a:spcPts val="300"/>
              </a:spcBef>
              <a:spcAft>
                <a:spcPts val="300"/>
              </a:spcAft>
              <a:buFont typeface="Arial" pitchFamily="34" charset="0"/>
              <a:buChar char="–"/>
              <a:defRPr sz="2000" b="1" i="0">
                <a:solidFill>
                  <a:schemeClr val="tx1"/>
                </a:solidFill>
                <a:latin typeface="+mn-lt"/>
              </a:defRPr>
            </a:lvl2pPr>
            <a:lvl3pPr marL="685800" indent="-228600" algn="l" rtl="0" eaLnBrk="1" fontAlgn="base" hangingPunct="1">
              <a:lnSpc>
                <a:spcPct val="95000"/>
              </a:lnSpc>
              <a:spcBef>
                <a:spcPts val="300"/>
              </a:spcBef>
              <a:spcAft>
                <a:spcPts val="300"/>
              </a:spcAft>
              <a:buSzPct val="90000"/>
              <a:buFont typeface="Wingdings" pitchFamily="2" charset="2"/>
              <a:buChar char="Ø"/>
              <a:defRPr sz="1800" b="1" i="1">
                <a:solidFill>
                  <a:srgbClr val="003366"/>
                </a:solidFill>
                <a:latin typeface="+mn-lt"/>
              </a:defRPr>
            </a:lvl3pPr>
            <a:lvl4pPr marL="914400" indent="-228600" algn="l" rtl="0" eaLnBrk="1" fontAlgn="base" hangingPunct="1">
              <a:lnSpc>
                <a:spcPct val="95000"/>
              </a:lnSpc>
              <a:spcBef>
                <a:spcPts val="300"/>
              </a:spcBef>
              <a:spcAft>
                <a:spcPts val="300"/>
              </a:spcAft>
              <a:buSzPct val="80000"/>
              <a:buFont typeface="Wingdings" pitchFamily="2" charset="2"/>
              <a:buChar char="q"/>
              <a:defRPr sz="1800" b="1" i="0">
                <a:solidFill>
                  <a:schemeClr val="tx1"/>
                </a:solidFill>
                <a:latin typeface="+mn-lt"/>
              </a:defRPr>
            </a:lvl4pPr>
            <a:lvl5pPr marL="1143000" indent="-228600" algn="l" rtl="0" eaLnBrk="1" fontAlgn="base" hangingPunct="1">
              <a:lnSpc>
                <a:spcPct val="95000"/>
              </a:lnSpc>
              <a:spcBef>
                <a:spcPts val="300"/>
              </a:spcBef>
              <a:spcAft>
                <a:spcPts val="300"/>
              </a:spcAft>
              <a:buSzPct val="80000"/>
              <a:buFont typeface="Symbol" pitchFamily="18" charset="2"/>
              <a:buChar char="¨"/>
              <a:defRPr sz="1800" b="1" i="1">
                <a:solidFill>
                  <a:srgbClr val="003366"/>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lvl="1"/>
            <a:r>
              <a:rPr lang="en-US" sz="1800" b="0" dirty="0">
                <a:latin typeface="+mj-lt"/>
              </a:rPr>
              <a:t>Sarah </a:t>
            </a:r>
            <a:r>
              <a:rPr lang="en-US" sz="1800" b="0" dirty="0" err="1" smtClean="0">
                <a:latin typeface="+mj-lt"/>
              </a:rPr>
              <a:t>Sheard</a:t>
            </a:r>
            <a:endParaRPr lang="en-US" sz="1800" b="0" dirty="0">
              <a:latin typeface="+mj-lt"/>
            </a:endParaRPr>
          </a:p>
          <a:p>
            <a:pPr lvl="1"/>
            <a:r>
              <a:rPr lang="en-US" sz="1800" b="0" dirty="0">
                <a:latin typeface="+mj-lt"/>
              </a:rPr>
              <a:t>Eric </a:t>
            </a:r>
            <a:r>
              <a:rPr lang="en-US" sz="1800" b="0" dirty="0" err="1">
                <a:latin typeface="+mj-lt"/>
              </a:rPr>
              <a:t>Honour</a:t>
            </a:r>
            <a:endParaRPr lang="en-US" sz="1800" b="0" dirty="0">
              <a:latin typeface="+mj-lt"/>
            </a:endParaRPr>
          </a:p>
          <a:p>
            <a:pPr lvl="1"/>
            <a:r>
              <a:rPr lang="en-US" sz="1800" b="0" dirty="0" smtClean="0">
                <a:latin typeface="+mj-lt"/>
              </a:rPr>
              <a:t>Jimmie McEver</a:t>
            </a:r>
          </a:p>
          <a:p>
            <a:pPr lvl="1"/>
            <a:r>
              <a:rPr lang="en-US" sz="1800" b="0" dirty="0" smtClean="0">
                <a:latin typeface="+mj-lt"/>
              </a:rPr>
              <a:t>Dorothy </a:t>
            </a:r>
            <a:r>
              <a:rPr lang="en-US" sz="1800" b="0" dirty="0">
                <a:latin typeface="+mj-lt"/>
              </a:rPr>
              <a:t>McKinney</a:t>
            </a:r>
          </a:p>
          <a:p>
            <a:pPr lvl="1"/>
            <a:r>
              <a:rPr lang="en-US" sz="1800" b="0" dirty="0">
                <a:latin typeface="+mj-lt"/>
              </a:rPr>
              <a:t>Alex Ryan</a:t>
            </a:r>
          </a:p>
          <a:p>
            <a:pPr lvl="1"/>
            <a:r>
              <a:rPr lang="en-US" sz="1800" b="0" dirty="0">
                <a:latin typeface="+mj-lt"/>
              </a:rPr>
              <a:t>Stephen Cook</a:t>
            </a:r>
          </a:p>
          <a:p>
            <a:pPr lvl="1"/>
            <a:r>
              <a:rPr lang="en-US" sz="1800" b="0" dirty="0">
                <a:latin typeface="+mj-lt"/>
              </a:rPr>
              <a:t>Duane </a:t>
            </a:r>
            <a:r>
              <a:rPr lang="en-US" sz="1800" b="0" dirty="0" err="1">
                <a:latin typeface="+mj-lt"/>
              </a:rPr>
              <a:t>Hybertson</a:t>
            </a:r>
            <a:endParaRPr lang="en-US" sz="1800" b="0" dirty="0">
              <a:latin typeface="+mj-lt"/>
            </a:endParaRPr>
          </a:p>
          <a:p>
            <a:pPr lvl="1"/>
            <a:r>
              <a:rPr lang="en-US" sz="1800" b="0" dirty="0">
                <a:latin typeface="+mj-lt"/>
              </a:rPr>
              <a:t>Joseph </a:t>
            </a:r>
            <a:r>
              <a:rPr lang="en-US" sz="1800" b="0" dirty="0" err="1">
                <a:latin typeface="+mj-lt"/>
              </a:rPr>
              <a:t>Krupa</a:t>
            </a:r>
            <a:endParaRPr lang="en-US" sz="1800" b="0" dirty="0">
              <a:latin typeface="+mj-lt"/>
            </a:endParaRPr>
          </a:p>
          <a:p>
            <a:pPr lvl="1"/>
            <a:r>
              <a:rPr lang="en-US" sz="1800" b="0" dirty="0">
                <a:latin typeface="+mj-lt"/>
              </a:rPr>
              <a:t>Paul </a:t>
            </a:r>
            <a:r>
              <a:rPr lang="en-US" sz="1800" b="0" dirty="0" err="1">
                <a:latin typeface="+mj-lt"/>
              </a:rPr>
              <a:t>Ondrus</a:t>
            </a:r>
            <a:endParaRPr lang="en-US" sz="1800" b="0" dirty="0">
              <a:latin typeface="+mj-lt"/>
            </a:endParaRPr>
          </a:p>
          <a:p>
            <a:pPr lvl="1"/>
            <a:r>
              <a:rPr lang="en-US" sz="1800" b="0" dirty="0">
                <a:latin typeface="+mj-lt"/>
              </a:rPr>
              <a:t>Robert </a:t>
            </a:r>
            <a:r>
              <a:rPr lang="en-US" sz="1800" b="0" dirty="0" err="1">
                <a:latin typeface="+mj-lt"/>
              </a:rPr>
              <a:t>Scheurer</a:t>
            </a:r>
            <a:endParaRPr lang="en-US" sz="1800" b="0" dirty="0">
              <a:latin typeface="+mj-lt"/>
            </a:endParaRPr>
          </a:p>
          <a:p>
            <a:pPr lvl="1"/>
            <a:r>
              <a:rPr lang="en-US" sz="1800" b="0" dirty="0">
                <a:latin typeface="+mj-lt"/>
              </a:rPr>
              <a:t>Janet Singer</a:t>
            </a:r>
          </a:p>
          <a:p>
            <a:pPr lvl="1"/>
            <a:r>
              <a:rPr lang="en-US" sz="1800" b="0" dirty="0">
                <a:latin typeface="+mj-lt"/>
              </a:rPr>
              <a:t>Joshua </a:t>
            </a:r>
            <a:r>
              <a:rPr lang="en-US" sz="1800" b="0" dirty="0" err="1" smtClean="0">
                <a:latin typeface="+mj-lt"/>
              </a:rPr>
              <a:t>Sparber</a:t>
            </a:r>
            <a:endParaRPr lang="en-US" sz="1800" b="0" dirty="0" smtClean="0">
              <a:latin typeface="+mj-lt"/>
            </a:endParaRPr>
          </a:p>
          <a:p>
            <a:pPr lvl="1"/>
            <a:r>
              <a:rPr lang="en-US" sz="1800" b="0" dirty="0" smtClean="0">
                <a:latin typeface="+mj-lt"/>
              </a:rPr>
              <a:t>Brian White</a:t>
            </a:r>
            <a:endParaRPr lang="en-US" sz="1800" b="0" dirty="0">
              <a:latin typeface="+mj-lt"/>
            </a:endParaRPr>
          </a:p>
        </p:txBody>
      </p:sp>
      <p:sp>
        <p:nvSpPr>
          <p:cNvPr id="7" name="Slide Number Placeholder 3"/>
          <p:cNvSpPr txBox="1">
            <a:spLocks/>
          </p:cNvSpPr>
          <p:nvPr/>
        </p:nvSpPr>
        <p:spPr>
          <a:xfrm>
            <a:off x="7239000" y="6400800"/>
            <a:ext cx="1905000" cy="45720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400" b="0" i="0" u="none" strike="noStrike" kern="1200" cap="none" spc="0" normalizeH="0" baseline="0" noProof="0" smtClean="0">
                <a:ln>
                  <a:noFill/>
                </a:ln>
                <a:solidFill>
                  <a:schemeClr val="tx1"/>
                </a:solidFill>
                <a:effectLst/>
                <a:uLnTx/>
                <a:uFillTx/>
                <a:latin typeface="Arial" pitchFamily="34"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2215533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Motivation:  The Implications of Complexity</a:t>
            </a:r>
            <a:endParaRPr lang="en-US" dirty="0"/>
          </a:p>
        </p:txBody>
      </p:sp>
      <p:sp>
        <p:nvSpPr>
          <p:cNvPr id="3" name="Content Placeholder 2"/>
          <p:cNvSpPr>
            <a:spLocks noGrp="1"/>
          </p:cNvSpPr>
          <p:nvPr>
            <p:ph idx="1"/>
          </p:nvPr>
        </p:nvSpPr>
        <p:spPr/>
        <p:txBody>
          <a:bodyPr/>
          <a:lstStyle/>
          <a:p>
            <a:r>
              <a:rPr lang="en-US" dirty="0" smtClean="0"/>
              <a:t>Systems engineering has evolved to improve our ability to deal with scale and interdependency though the life cycle of engineered systems</a:t>
            </a:r>
          </a:p>
          <a:p>
            <a:r>
              <a:rPr lang="en-US" dirty="0" smtClean="0"/>
              <a:t>Systems are becoming increasingly dynamic and interdependent, with growing emphasis on </a:t>
            </a:r>
            <a:r>
              <a:rPr lang="en-US" dirty="0" err="1" smtClean="0"/>
              <a:t>adaptiveness</a:t>
            </a:r>
            <a:endParaRPr lang="en-US" dirty="0" smtClean="0"/>
          </a:p>
          <a:p>
            <a:endParaRPr lang="en-US" dirty="0" smtClean="0"/>
          </a:p>
          <a:p>
            <a:endParaRPr lang="en-US" dirty="0" smtClean="0"/>
          </a:p>
          <a:p>
            <a:endParaRPr lang="en-US" dirty="0" smtClean="0"/>
          </a:p>
          <a:p>
            <a:pPr marL="0" indent="0">
              <a:buNone/>
            </a:pPr>
            <a:endParaRPr lang="en-US" dirty="0"/>
          </a:p>
          <a:p>
            <a:pPr marL="0" indent="0">
              <a:buNone/>
            </a:pPr>
            <a:endParaRPr lang="en-US" dirty="0" smtClean="0"/>
          </a:p>
          <a:p>
            <a:r>
              <a:rPr lang="en-US" dirty="0" smtClean="0"/>
              <a:t>BUT, complexity places new demands on systems engineers that require more than extensions of “classical” SE practice</a:t>
            </a: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blip>
          <a:stretch>
            <a:fillRect/>
          </a:stretch>
        </p:blipFill>
        <p:spPr>
          <a:xfrm>
            <a:off x="1611125" y="3189684"/>
            <a:ext cx="1815670" cy="1829356"/>
          </a:xfrm>
          <a:prstGeom prst="rect">
            <a:avLst/>
          </a:prstGeom>
        </p:spPr>
      </p:pic>
      <p:pic>
        <p:nvPicPr>
          <p:cNvPr id="5" name="Picture 3" descr="nETWORK_v4"/>
          <p:cNvPicPr>
            <a:picLocks noChangeAspect="1" noChangeArrowheads="1"/>
          </p:cNvPicPr>
          <p:nvPr/>
        </p:nvPicPr>
        <p:blipFill>
          <a:blip r:embed="rId3" cstate="print">
            <a:extLst>
              <a:ext uri="{28A0092B-C50C-407E-A947-70E740481C1C}">
                <a14:useLocalDpi xmlns:a14="http://schemas.microsoft.com/office/drawing/2010/main" val="0"/>
              </a:ext>
            </a:extLst>
          </a:blip>
          <a:srcRect t="311"/>
          <a:stretch>
            <a:fillRect/>
          </a:stretch>
        </p:blipFill>
        <p:spPr bwMode="auto">
          <a:xfrm>
            <a:off x="4905978" y="3237933"/>
            <a:ext cx="3267936" cy="199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84590" y="5206506"/>
            <a:ext cx="3789632" cy="246221"/>
          </a:xfrm>
          <a:prstGeom prst="rect">
            <a:avLst/>
          </a:prstGeom>
        </p:spPr>
        <p:txBody>
          <a:bodyPr wrap="square">
            <a:spAutoFit/>
          </a:bodyPr>
          <a:lstStyle/>
          <a:p>
            <a:pPr eaLnBrk="1" hangingPunct="1"/>
            <a:r>
              <a:rPr lang="en-US" sz="1000" dirty="0"/>
              <a:t>Source: Monica Farah-Stapleton, IEEE SOS conference, 2006</a:t>
            </a:r>
          </a:p>
        </p:txBody>
      </p:sp>
      <p:sp>
        <p:nvSpPr>
          <p:cNvPr id="8" name="Rectangle 7"/>
          <p:cNvSpPr/>
          <p:nvPr/>
        </p:nvSpPr>
        <p:spPr>
          <a:xfrm>
            <a:off x="1309306" y="5015736"/>
            <a:ext cx="2434239" cy="400110"/>
          </a:xfrm>
          <a:prstGeom prst="rect">
            <a:avLst/>
          </a:prstGeom>
        </p:spPr>
        <p:txBody>
          <a:bodyPr wrap="square">
            <a:spAutoFit/>
          </a:bodyPr>
          <a:lstStyle/>
          <a:p>
            <a:pPr algn="ctr" eaLnBrk="1" hangingPunct="1"/>
            <a:r>
              <a:rPr lang="en-US" sz="1000" dirty="0"/>
              <a:t>Source: </a:t>
            </a:r>
            <a:r>
              <a:rPr lang="en-US" sz="1000" dirty="0" smtClean="0"/>
              <a:t>Sarah </a:t>
            </a:r>
            <a:r>
              <a:rPr lang="en-US" sz="1000" dirty="0" err="1" smtClean="0"/>
              <a:t>Sheard</a:t>
            </a:r>
            <a:r>
              <a:rPr lang="en-US" sz="1000" dirty="0" smtClean="0"/>
              <a:t>, </a:t>
            </a:r>
            <a:r>
              <a:rPr lang="en-US" sz="1000" i="1" dirty="0" smtClean="0"/>
              <a:t>Complexity and </a:t>
            </a:r>
            <a:br>
              <a:rPr lang="en-US" sz="1000" i="1" dirty="0" smtClean="0"/>
            </a:br>
            <a:r>
              <a:rPr lang="en-US" sz="1000" i="1" dirty="0" smtClean="0"/>
              <a:t>Systems Engineering, 2011</a:t>
            </a:r>
            <a:endParaRPr lang="en-US" sz="1000" dirty="0"/>
          </a:p>
        </p:txBody>
      </p:sp>
      <p:sp>
        <p:nvSpPr>
          <p:cNvPr id="9" name="Slide Number Placeholder 3"/>
          <p:cNvSpPr txBox="1">
            <a:spLocks/>
          </p:cNvSpPr>
          <p:nvPr/>
        </p:nvSpPr>
        <p:spPr>
          <a:xfrm>
            <a:off x="7239000" y="6400800"/>
            <a:ext cx="1905000" cy="45720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400" b="0" i="0" u="none" strike="noStrike" kern="1200" cap="none" spc="0" normalizeH="0" baseline="0" noProof="0" smtClean="0">
                <a:ln>
                  <a:noFill/>
                </a:ln>
                <a:solidFill>
                  <a:schemeClr val="tx1"/>
                </a:solidFill>
                <a:effectLst/>
                <a:uLnTx/>
                <a:uFillTx/>
                <a:latin typeface="Arial" pitchFamily="34"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3429159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Systems Problems:</a:t>
            </a:r>
            <a:br>
              <a:rPr lang="en-US" dirty="0" smtClean="0"/>
            </a:br>
            <a:r>
              <a:rPr lang="en-US" sz="2800" dirty="0" smtClean="0"/>
              <a:t>Kurtz and Snowden’s </a:t>
            </a:r>
            <a:r>
              <a:rPr lang="en-US" sz="2800" dirty="0" err="1" smtClean="0"/>
              <a:t>Cynefin</a:t>
            </a:r>
            <a:r>
              <a:rPr lang="en-US" sz="2800" dirty="0" smtClean="0"/>
              <a:t> Framework</a:t>
            </a:r>
            <a:endParaRPr lang="en-US" dirty="0"/>
          </a:p>
        </p:txBody>
      </p:sp>
      <p:pic>
        <p:nvPicPr>
          <p:cNvPr id="6" name="Picture 5"/>
          <p:cNvPicPr>
            <a:picLocks noChangeAspect="1"/>
          </p:cNvPicPr>
          <p:nvPr/>
        </p:nvPicPr>
        <p:blipFill>
          <a:blip r:embed="rId2" cstate="print"/>
          <a:stretch>
            <a:fillRect/>
          </a:stretch>
        </p:blipFill>
        <p:spPr>
          <a:xfrm>
            <a:off x="2507135" y="1636156"/>
            <a:ext cx="4330545" cy="4315765"/>
          </a:xfrm>
          <a:prstGeom prst="rect">
            <a:avLst/>
          </a:prstGeom>
        </p:spPr>
      </p:pic>
      <p:sp>
        <p:nvSpPr>
          <p:cNvPr id="7" name="TextBox 6"/>
          <p:cNvSpPr txBox="1"/>
          <p:nvPr/>
        </p:nvSpPr>
        <p:spPr>
          <a:xfrm>
            <a:off x="3455455" y="1260195"/>
            <a:ext cx="2585589" cy="400110"/>
          </a:xfrm>
          <a:prstGeom prst="rect">
            <a:avLst/>
          </a:prstGeom>
          <a:noFill/>
        </p:spPr>
        <p:txBody>
          <a:bodyPr wrap="square" rtlCol="0" anchor="ctr">
            <a:spAutoFit/>
          </a:bodyPr>
          <a:lstStyle/>
          <a:p>
            <a:pPr algn="ctr"/>
            <a:r>
              <a:rPr lang="en-US" sz="2000" b="1" dirty="0" err="1" smtClean="0">
                <a:latin typeface="+mj-lt"/>
                <a:cs typeface="Avenir Medium"/>
              </a:rPr>
              <a:t>Cynefin</a:t>
            </a:r>
            <a:r>
              <a:rPr lang="en-US" sz="2000" b="1" dirty="0" smtClean="0">
                <a:latin typeface="+mj-lt"/>
                <a:cs typeface="Avenir Medium"/>
              </a:rPr>
              <a:t> domains</a:t>
            </a:r>
            <a:endParaRPr lang="en-US" sz="2000" b="1" dirty="0">
              <a:latin typeface="+mj-lt"/>
              <a:cs typeface="Avenir Medium"/>
            </a:endParaRPr>
          </a:p>
        </p:txBody>
      </p:sp>
      <p:sp>
        <p:nvSpPr>
          <p:cNvPr id="8" name="TextBox 7"/>
          <p:cNvSpPr txBox="1"/>
          <p:nvPr/>
        </p:nvSpPr>
        <p:spPr>
          <a:xfrm>
            <a:off x="2344488" y="5919949"/>
            <a:ext cx="4797992" cy="415498"/>
          </a:xfrm>
          <a:prstGeom prst="rect">
            <a:avLst/>
          </a:prstGeom>
          <a:noFill/>
        </p:spPr>
        <p:txBody>
          <a:bodyPr wrap="square" rtlCol="0">
            <a:spAutoFit/>
          </a:bodyPr>
          <a:lstStyle/>
          <a:p>
            <a:pPr algn="l"/>
            <a:r>
              <a:rPr lang="en-US" sz="1050" dirty="0" smtClean="0"/>
              <a:t>Source:  Kurtz and Snowden, “The new dynamics of strategy: </a:t>
            </a:r>
            <a:r>
              <a:rPr lang="en-US" sz="1050" dirty="0" err="1" smtClean="0"/>
              <a:t>Sensemaking</a:t>
            </a:r>
            <a:r>
              <a:rPr lang="en-US" sz="1050" dirty="0" smtClean="0"/>
              <a:t> in a complex and complicated world,” </a:t>
            </a:r>
            <a:r>
              <a:rPr lang="en-US" sz="1050" i="1" dirty="0" smtClean="0"/>
              <a:t>IBM Systems Journal</a:t>
            </a:r>
            <a:r>
              <a:rPr lang="en-US" sz="1050" dirty="0" smtClean="0"/>
              <a:t>, </a:t>
            </a:r>
            <a:r>
              <a:rPr lang="en-US" sz="1050" b="1" dirty="0" smtClean="0"/>
              <a:t>42</a:t>
            </a:r>
            <a:r>
              <a:rPr lang="en-US" sz="1050" dirty="0" smtClean="0"/>
              <a:t> (3), 2003.</a:t>
            </a:r>
            <a:endParaRPr lang="en-US" sz="1050" dirty="0"/>
          </a:p>
        </p:txBody>
      </p:sp>
      <p:sp>
        <p:nvSpPr>
          <p:cNvPr id="9" name="TextBox 8"/>
          <p:cNvSpPr txBox="1"/>
          <p:nvPr/>
        </p:nvSpPr>
        <p:spPr>
          <a:xfrm>
            <a:off x="393808" y="1631753"/>
            <a:ext cx="2128163" cy="1815882"/>
          </a:xfrm>
          <a:prstGeom prst="rect">
            <a:avLst/>
          </a:prstGeom>
          <a:noFill/>
        </p:spPr>
        <p:txBody>
          <a:bodyPr wrap="square" rtlCol="0">
            <a:spAutoFit/>
          </a:bodyPr>
          <a:lstStyle/>
          <a:p>
            <a:pPr algn="r"/>
            <a:r>
              <a:rPr lang="en-US" sz="1600" b="1" dirty="0" smtClean="0"/>
              <a:t>Complex systems, </a:t>
            </a:r>
            <a:r>
              <a:rPr lang="en-US" sz="1600" dirty="0" smtClean="0"/>
              <a:t>characterized by interdependence, self-organization, and emergence – new tools and approaches are needed</a:t>
            </a:r>
            <a:endParaRPr lang="en-US" sz="1600" dirty="0"/>
          </a:p>
        </p:txBody>
      </p:sp>
      <p:sp>
        <p:nvSpPr>
          <p:cNvPr id="10" name="TextBox 9"/>
          <p:cNvSpPr txBox="1"/>
          <p:nvPr/>
        </p:nvSpPr>
        <p:spPr>
          <a:xfrm>
            <a:off x="6858000" y="1631753"/>
            <a:ext cx="2286001" cy="2062103"/>
          </a:xfrm>
          <a:prstGeom prst="rect">
            <a:avLst/>
          </a:prstGeom>
          <a:noFill/>
        </p:spPr>
        <p:txBody>
          <a:bodyPr wrap="square" rtlCol="0">
            <a:spAutoFit/>
          </a:bodyPr>
          <a:lstStyle/>
          <a:p>
            <a:pPr algn="l"/>
            <a:r>
              <a:rPr lang="en-US" sz="1600" b="1" dirty="0" smtClean="0"/>
              <a:t>Massively- complicated systems</a:t>
            </a:r>
            <a:r>
              <a:rPr lang="en-US" sz="1600" dirty="0" smtClean="0"/>
              <a:t> present challenges of </a:t>
            </a:r>
            <a:r>
              <a:rPr lang="en-US" sz="1600" i="1" dirty="0" smtClean="0"/>
              <a:t>scale</a:t>
            </a:r>
            <a:r>
              <a:rPr lang="en-US" sz="1600" dirty="0" smtClean="0"/>
              <a:t> and </a:t>
            </a:r>
            <a:r>
              <a:rPr lang="en-US" sz="1600" i="1" dirty="0" smtClean="0"/>
              <a:t>interface accounting</a:t>
            </a:r>
            <a:r>
              <a:rPr lang="en-US" sz="1600" dirty="0" smtClean="0"/>
              <a:t> – extensions of traditional methods/tools can help</a:t>
            </a:r>
            <a:endParaRPr lang="en-US" sz="1600" i="1" dirty="0"/>
          </a:p>
        </p:txBody>
      </p:sp>
      <p:sp>
        <p:nvSpPr>
          <p:cNvPr id="11" name="TextBox 10"/>
          <p:cNvSpPr txBox="1"/>
          <p:nvPr/>
        </p:nvSpPr>
        <p:spPr>
          <a:xfrm>
            <a:off x="6801255" y="3845925"/>
            <a:ext cx="2342745" cy="1815882"/>
          </a:xfrm>
          <a:prstGeom prst="rect">
            <a:avLst/>
          </a:prstGeom>
          <a:noFill/>
        </p:spPr>
        <p:txBody>
          <a:bodyPr wrap="square" rtlCol="0">
            <a:spAutoFit/>
          </a:bodyPr>
          <a:lstStyle/>
          <a:p>
            <a:pPr algn="l"/>
            <a:r>
              <a:rPr lang="en-US" sz="1600" b="1" dirty="0" smtClean="0"/>
              <a:t>Simple and complicated systems</a:t>
            </a:r>
            <a:r>
              <a:rPr lang="en-US" sz="1600" dirty="0"/>
              <a:t> </a:t>
            </a:r>
            <a:r>
              <a:rPr lang="en-US" sz="1600" dirty="0" smtClean="0"/>
              <a:t>are straightforward to deal with using traditional systems engineering / </a:t>
            </a:r>
            <a:r>
              <a:rPr lang="en-US" sz="1600" dirty="0" err="1" smtClean="0"/>
              <a:t>mgmt</a:t>
            </a:r>
            <a:r>
              <a:rPr lang="en-US" sz="1600" dirty="0" smtClean="0"/>
              <a:t> approaches</a:t>
            </a:r>
            <a:endParaRPr lang="en-US" sz="1600" i="1" dirty="0"/>
          </a:p>
        </p:txBody>
      </p:sp>
      <p:sp>
        <p:nvSpPr>
          <p:cNvPr id="12" name="TextBox 11"/>
          <p:cNvSpPr txBox="1"/>
          <p:nvPr/>
        </p:nvSpPr>
        <p:spPr>
          <a:xfrm>
            <a:off x="486852" y="3845925"/>
            <a:ext cx="1948863" cy="1569660"/>
          </a:xfrm>
          <a:prstGeom prst="rect">
            <a:avLst/>
          </a:prstGeom>
          <a:noFill/>
        </p:spPr>
        <p:txBody>
          <a:bodyPr wrap="square" rtlCol="0">
            <a:spAutoFit/>
          </a:bodyPr>
          <a:lstStyle/>
          <a:p>
            <a:pPr algn="r"/>
            <a:r>
              <a:rPr lang="en-US" sz="1600" b="1" dirty="0" smtClean="0"/>
              <a:t>Chaotic systems</a:t>
            </a:r>
            <a:r>
              <a:rPr lang="en-US" sz="1600" dirty="0" smtClean="0"/>
              <a:t> can only be reacted to; can attempt to transform into another domain</a:t>
            </a:r>
            <a:endParaRPr lang="en-US" sz="1600" i="1" dirty="0"/>
          </a:p>
        </p:txBody>
      </p:sp>
      <p:sp>
        <p:nvSpPr>
          <p:cNvPr id="13" name="Slide Number Placeholder 3"/>
          <p:cNvSpPr txBox="1">
            <a:spLocks/>
          </p:cNvSpPr>
          <p:nvPr/>
        </p:nvSpPr>
        <p:spPr>
          <a:xfrm>
            <a:off x="7239000" y="6563360"/>
            <a:ext cx="1905000" cy="27432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200" b="0" i="0" u="none" strike="noStrike" kern="1200" cap="none" spc="0" normalizeH="0" baseline="0" noProof="0" smtClean="0">
                <a:ln>
                  <a:noFill/>
                </a:ln>
                <a:solidFill>
                  <a:schemeClr val="tx1"/>
                </a:solidFill>
                <a:effectLst/>
                <a:uLnTx/>
                <a:uFillTx/>
                <a:latin typeface="Arial" pitchFamily="34"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smtClean="0">
              <a:ln>
                <a:noFill/>
              </a:ln>
              <a:solidFill>
                <a:schemeClr val="tx1"/>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296819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we mean by complexity?</a:t>
            </a:r>
            <a:endParaRPr lang="en-US" dirty="0"/>
          </a:p>
        </p:txBody>
      </p:sp>
      <p:sp>
        <p:nvSpPr>
          <p:cNvPr id="3" name="Content Placeholder 2"/>
          <p:cNvSpPr>
            <a:spLocks noGrp="1"/>
          </p:cNvSpPr>
          <p:nvPr>
            <p:ph idx="1"/>
          </p:nvPr>
        </p:nvSpPr>
        <p:spPr>
          <a:xfrm>
            <a:off x="685800" y="1187094"/>
            <a:ext cx="8229600" cy="5061306"/>
          </a:xfrm>
        </p:spPr>
        <p:txBody>
          <a:bodyPr/>
          <a:lstStyle/>
          <a:p>
            <a:r>
              <a:rPr lang="en-US" dirty="0" smtClean="0"/>
              <a:t>No easy, agreed-upon definition</a:t>
            </a:r>
          </a:p>
          <a:p>
            <a:r>
              <a:rPr lang="en-US" dirty="0" smtClean="0"/>
              <a:t>We often call something complex when we cannot fully understand its structure or behavior: it is uncertain, unpredictable, complicated, or just plain difficult (see </a:t>
            </a:r>
            <a:r>
              <a:rPr lang="en-US" dirty="0" err="1" smtClean="0"/>
              <a:t>Sillitto</a:t>
            </a:r>
            <a:r>
              <a:rPr lang="en-US" dirty="0" smtClean="0"/>
              <a:t> (2009): Subjective Complexity)</a:t>
            </a:r>
          </a:p>
          <a:p>
            <a:r>
              <a:rPr lang="en-US" dirty="0" smtClean="0"/>
              <a:t>Concepts that seem essential</a:t>
            </a:r>
          </a:p>
          <a:p>
            <a:pPr lvl="1"/>
            <a:r>
              <a:rPr lang="en-US" dirty="0" smtClean="0"/>
              <a:t>Emergence:  Features/behavior associated with the holistic system that </a:t>
            </a:r>
            <a:r>
              <a:rPr lang="en-US" dirty="0" smtClean="0"/>
              <a:t>are more than aggregations of component properties</a:t>
            </a:r>
            <a:endParaRPr lang="en-US" dirty="0"/>
          </a:p>
          <a:p>
            <a:pPr lvl="1"/>
            <a:r>
              <a:rPr lang="en-US" dirty="0" smtClean="0"/>
              <a:t>Multi-scale behavior:  System not describable by a single rule, structure</a:t>
            </a:r>
            <a:r>
              <a:rPr lang="en-US" dirty="0" smtClean="0"/>
              <a:t> exists on many scales, characteristics are not reducible to only one level of description. </a:t>
            </a:r>
          </a:p>
          <a:p>
            <a:pPr lvl="1"/>
            <a:r>
              <a:rPr lang="en-US" dirty="0" smtClean="0"/>
              <a:t>A system with self-organization, analogous to natural systems, that grows without explicit control, and is driven by multiple locally operating, socio-technical processes, usually involving adaptation</a:t>
            </a:r>
            <a:endParaRPr lang="en-US" dirty="0" smtClean="0"/>
          </a:p>
        </p:txBody>
      </p:sp>
      <p:sp>
        <p:nvSpPr>
          <p:cNvPr id="4" name="Slide Number Placeholder 3"/>
          <p:cNvSpPr txBox="1">
            <a:spLocks/>
          </p:cNvSpPr>
          <p:nvPr/>
        </p:nvSpPr>
        <p:spPr>
          <a:xfrm>
            <a:off x="7239000" y="6400800"/>
            <a:ext cx="1905000" cy="45720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F1F65E-1DFC-475C-AA28-2E7B17D68040}" type="slidenum">
              <a:rPr kumimoji="0" lang="en-US" sz="1400" b="0" i="0" u="none" strike="noStrike" kern="1200" cap="none" spc="0" normalizeH="0" baseline="0" noProof="0" smtClean="0">
                <a:ln>
                  <a:noFill/>
                </a:ln>
                <a:solidFill>
                  <a:schemeClr val="tx1"/>
                </a:solidFill>
                <a:effectLst/>
                <a:uLnTx/>
                <a:uFillTx/>
                <a:latin typeface="Arial" pitchFamily="34"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916398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INCOSE">
  <a:themeElements>
    <a:clrScheme name="INCO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CO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NCO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CO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CO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CO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CO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CO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CO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CO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CO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CO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CO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CO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INCOSE.thmx</Template>
  <TotalTime>16505</TotalTime>
  <Words>2026</Words>
  <Application>Microsoft Macintosh PowerPoint</Application>
  <PresentationFormat>On-screen Show (4:3)</PresentationFormat>
  <Paragraphs>334</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INCOSE</vt:lpstr>
      <vt:lpstr>A Complexity Primer for Systems Engineers   July 2015</vt:lpstr>
      <vt:lpstr>Agenda</vt:lpstr>
      <vt:lpstr>Complex Systems (CxS) WG Overview</vt:lpstr>
      <vt:lpstr>Purpose and Objectives</vt:lpstr>
      <vt:lpstr>Candidate Activities</vt:lpstr>
      <vt:lpstr>A Primer on Complexity for Systems Engineers</vt:lpstr>
      <vt:lpstr>Motivation:  The Implications of Complexity</vt:lpstr>
      <vt:lpstr>Classes of Systems Problems: Kurtz and Snowden’s Cynefin Framework</vt:lpstr>
      <vt:lpstr>What do we mean by complexity?</vt:lpstr>
      <vt:lpstr>Complex vs Complicated</vt:lpstr>
      <vt:lpstr>Hallmarks and Implications of Complexity</vt:lpstr>
      <vt:lpstr>Sources of Complexity </vt:lpstr>
      <vt:lpstr>System Complexity as SE Challenges</vt:lpstr>
      <vt:lpstr>Complexity and Systems Development</vt:lpstr>
      <vt:lpstr>Candidate approaches: Selected Guiding Principles</vt:lpstr>
      <vt:lpstr>Candidate approaches:  Selected Guiding Principles</vt:lpstr>
      <vt:lpstr>Candidate approaches: Selected Guiding Principles</vt:lpstr>
      <vt:lpstr>Candidate approaches:  SE Methods Environmental Complexity</vt:lpstr>
      <vt:lpstr>Candidate approaches:  SE Methods System/Solution Complexity</vt:lpstr>
      <vt:lpstr>Applicability of Generalized Analytic Methods: The Cook Matrix</vt:lpstr>
      <vt:lpstr>Candidate approaches:   Analytic tools for the Complex SE Toolkit?</vt:lpstr>
      <vt:lpstr>Next Steps (for the Primer and the WG)</vt:lpstr>
    </vt:vector>
  </TitlesOfParts>
  <Company>AIAA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AIAA Presentation Template</dc:title>
  <dc:creator>Craig Day</dc:creator>
  <cp:lastModifiedBy>Jimmie G. McEver</cp:lastModifiedBy>
  <cp:revision>1020</cp:revision>
  <cp:lastPrinted>2007-11-19T14:15:31Z</cp:lastPrinted>
  <dcterms:created xsi:type="dcterms:W3CDTF">2007-11-15T18:10:42Z</dcterms:created>
  <dcterms:modified xsi:type="dcterms:W3CDTF">2015-07-11T16:44:52Z</dcterms:modified>
</cp:coreProperties>
</file>