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showGuides="1">
      <p:cViewPr varScale="1">
        <p:scale>
          <a:sx n="76" d="100"/>
          <a:sy n="76" d="100"/>
        </p:scale>
        <p:origin x="-16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9D4F9-E606-954D-8CC2-26CD79EA923A}" type="datetimeFigureOut">
              <a:rPr lang="en-US" smtClean="0"/>
              <a:t>3/6/16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BC102-B30E-504F-AD5C-0D9DD7D9876A}" type="slidenum">
              <a:rPr lang="en-US" smtClean="0"/>
              <a:t>‹#›</a:t>
            </a:fld>
            <a:endParaRPr lang="en-US"/>
          </a:p>
        </p:txBody>
      </p:sp>
    </p:spTree>
    <p:extLst>
      <p:ext uri="{BB962C8B-B14F-4D97-AF65-F5344CB8AC3E}">
        <p14:creationId xmlns:p14="http://schemas.microsoft.com/office/powerpoint/2010/main" val="41092708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F43BF97-507D-D74E-AC37-A5D68AA0CE1F}" type="slidenum">
              <a:rPr lang="en-US" sz="1200"/>
              <a:pPr eaLnBrk="1" hangingPunct="1"/>
              <a:t>1</a:t>
            </a:fld>
            <a:endParaRPr lang="en-US" sz="1200" dirty="0"/>
          </a:p>
        </p:txBody>
      </p:sp>
      <p:sp>
        <p:nvSpPr>
          <p:cNvPr id="58371"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8372" name="Rectangle 3"/>
          <p:cNvSpPr>
            <a:spLocks noGrp="1" noChangeArrowheads="1"/>
          </p:cNvSpPr>
          <p:nvPr>
            <p:ph type="body" idx="1"/>
          </p:nvPr>
        </p:nvSpPr>
        <p:spPr bwMode="auto">
          <a:xfrm>
            <a:off x="746125" y="4343400"/>
            <a:ext cx="544036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346075" eaLnBrk="1" hangingPunct="1"/>
            <a:r>
              <a:rPr lang="en-US" dirty="0">
                <a:solidFill>
                  <a:srgbClr val="000000"/>
                </a:solidFill>
                <a:latin typeface="Calibri" charset="0"/>
                <a:ea typeface="ＭＳ Ｐゴシック" charset="0"/>
                <a:cs typeface="ＭＳ Ｐゴシック" charset="0"/>
              </a:rPr>
              <a:t>Putting it all together, we see the system model in the middle with inputs IZ from the Problem Space, PS, and outputs OZ to the Value Space, which happens to be a subset of the Problem Space. </a:t>
            </a:r>
            <a:endParaRPr lang="en-US" dirty="0">
              <a:latin typeface="Calibri" charset="0"/>
              <a:ea typeface="ＭＳ Ｐゴシック" charset="0"/>
              <a:cs typeface="Times New Roman" charset="0"/>
            </a:endParaRPr>
          </a:p>
          <a:p>
            <a:pPr indent="346075" eaLnBrk="1" hangingPunct="1"/>
            <a:r>
              <a:rPr lang="en-US" dirty="0">
                <a:solidFill>
                  <a:srgbClr val="000000"/>
                </a:solidFill>
                <a:latin typeface="Calibri" charset="0"/>
                <a:ea typeface="ＭＳ Ｐゴシック" charset="0"/>
                <a:cs typeface="ＭＳ Ｐゴシック" charset="0"/>
              </a:rPr>
              <a:t>IZ varies across Class, Type and Time. Likewise OZ may vary over Class, Type and Time in order to meet the required IZ to OZ relationship. </a:t>
            </a:r>
            <a:endParaRPr lang="en-US" dirty="0">
              <a:latin typeface="Calibri" charset="0"/>
              <a:ea typeface="ＭＳ Ｐゴシック" charset="0"/>
              <a:cs typeface="Times New Roman" charset="0"/>
            </a:endParaRPr>
          </a:p>
          <a:p>
            <a:pPr indent="346075" eaLnBrk="1" hangingPunct="1"/>
            <a:r>
              <a:rPr lang="en-US" dirty="0">
                <a:solidFill>
                  <a:srgbClr val="000000"/>
                </a:solidFill>
                <a:latin typeface="Calibri" charset="0"/>
                <a:ea typeface="ＭＳ Ｐゴシック" charset="0"/>
                <a:cs typeface="ＭＳ Ｐゴシック" charset="0"/>
              </a:rPr>
              <a:t>That means the Transform Function, </a:t>
            </a:r>
            <a:r>
              <a:rPr lang="en-US" b="1" dirty="0">
                <a:solidFill>
                  <a:srgbClr val="CC0000"/>
                </a:solidFill>
                <a:latin typeface="Calibri" charset="0"/>
                <a:ea typeface="ＭＳ Ｐゴシック" charset="0"/>
                <a:cs typeface="ＭＳ Ｐゴシック" charset="0"/>
                <a:sym typeface="Symbol" charset="0"/>
              </a:rPr>
              <a:t></a:t>
            </a:r>
            <a:r>
              <a:rPr lang="en-US" dirty="0">
                <a:solidFill>
                  <a:srgbClr val="000000"/>
                </a:solidFill>
                <a:latin typeface="Calibri" charset="0"/>
                <a:ea typeface="ＭＳ Ｐゴシック" charset="0"/>
                <a:cs typeface="ＭＳ Ｐゴシック" charset="0"/>
              </a:rPr>
              <a:t>, must be whatever it takes to make the appropriate relationship happen.  Accordingly, </a:t>
            </a:r>
            <a:r>
              <a:rPr lang="en-US" b="1" dirty="0">
                <a:solidFill>
                  <a:srgbClr val="CC0000"/>
                </a:solidFill>
                <a:latin typeface="Calibri" charset="0"/>
                <a:ea typeface="ＭＳ Ｐゴシック" charset="0"/>
                <a:cs typeface="ＭＳ Ｐゴシック" charset="0"/>
                <a:sym typeface="Symbol" charset="0"/>
              </a:rPr>
              <a:t></a:t>
            </a:r>
            <a:r>
              <a:rPr lang="en-US" dirty="0">
                <a:solidFill>
                  <a:srgbClr val="000000"/>
                </a:solidFill>
                <a:latin typeface="Calibri" charset="0"/>
                <a:ea typeface="ＭＳ Ｐゴシック" charset="0"/>
                <a:cs typeface="ＭＳ Ｐゴシック" charset="0"/>
              </a:rPr>
              <a:t> may vary over the Class, Type, Time space. </a:t>
            </a:r>
            <a:endParaRPr lang="en-US" dirty="0">
              <a:latin typeface="Calibri" charset="0"/>
              <a:ea typeface="ＭＳ Ｐゴシック" charset="0"/>
              <a:cs typeface="Times New Roman" charset="0"/>
            </a:endParaRPr>
          </a:p>
          <a:p>
            <a:pPr indent="346075" eaLnBrk="1" hangingPunct="1"/>
            <a:r>
              <a:rPr lang="en-US" dirty="0">
                <a:solidFill>
                  <a:srgbClr val="000000"/>
                </a:solidFill>
                <a:latin typeface="Calibri" charset="0"/>
                <a:ea typeface="ＭＳ Ｐゴシック" charset="0"/>
                <a:cs typeface="ＭＳ Ｐゴシック" charset="0"/>
              </a:rPr>
              <a:t>The list on the left suggests some terminology for the order of </a:t>
            </a:r>
            <a:r>
              <a:rPr lang="en-US" b="1" dirty="0">
                <a:solidFill>
                  <a:srgbClr val="CC0000"/>
                </a:solidFill>
                <a:latin typeface="Calibri" charset="0"/>
                <a:ea typeface="ＭＳ Ｐゴシック" charset="0"/>
                <a:cs typeface="ＭＳ Ｐゴシック" charset="0"/>
                <a:sym typeface="Symbol" charset="0"/>
              </a:rPr>
              <a:t></a:t>
            </a:r>
            <a:r>
              <a:rPr lang="en-US" dirty="0">
                <a:solidFill>
                  <a:srgbClr val="000000"/>
                </a:solidFill>
                <a:latin typeface="Calibri" charset="0"/>
                <a:ea typeface="ＭＳ Ｐゴシック" charset="0"/>
                <a:cs typeface="ＭＳ Ｐゴシック" charset="0"/>
              </a:rPr>
              <a:t>.  If </a:t>
            </a:r>
            <a:r>
              <a:rPr lang="en-US" b="1" dirty="0">
                <a:solidFill>
                  <a:srgbClr val="CC0000"/>
                </a:solidFill>
                <a:latin typeface="Calibri" charset="0"/>
                <a:ea typeface="ＭＳ Ｐゴシック" charset="0"/>
                <a:cs typeface="ＭＳ Ｐゴシック" charset="0"/>
                <a:sym typeface="Symbol" charset="0"/>
              </a:rPr>
              <a:t></a:t>
            </a:r>
            <a:r>
              <a:rPr lang="en-US" dirty="0">
                <a:solidFill>
                  <a:srgbClr val="000000"/>
                </a:solidFill>
                <a:latin typeface="Calibri" charset="0"/>
                <a:ea typeface="ＭＳ Ｐゴシック" charset="0"/>
                <a:cs typeface="ＭＳ Ｐゴシック" charset="0"/>
              </a:rPr>
              <a:t> is constant, k,  then ballistic. If </a:t>
            </a:r>
            <a:r>
              <a:rPr lang="en-US" b="1" dirty="0">
                <a:solidFill>
                  <a:srgbClr val="CC0000"/>
                </a:solidFill>
                <a:latin typeface="Calibri" charset="0"/>
                <a:ea typeface="ＭＳ Ｐゴシック" charset="0"/>
                <a:cs typeface="ＭＳ Ｐゴシック" charset="0"/>
                <a:sym typeface="Symbol" charset="0"/>
              </a:rPr>
              <a:t></a:t>
            </a:r>
            <a:r>
              <a:rPr lang="en-US" dirty="0">
                <a:solidFill>
                  <a:srgbClr val="000000"/>
                </a:solidFill>
                <a:latin typeface="Calibri" charset="0"/>
                <a:ea typeface="ＭＳ Ｐゴシック" charset="0"/>
                <a:cs typeface="ＭＳ Ｐゴシック" charset="0"/>
              </a:rPr>
              <a:t> varies as a function of the Output, then it is a governor, etc. </a:t>
            </a:r>
            <a:endParaRPr lang="en-US" dirty="0">
              <a:latin typeface="Calibri" charset="0"/>
              <a:ea typeface="ＭＳ Ｐゴシック" charset="0"/>
              <a:cs typeface="Times New Roman" charset="0"/>
            </a:endParaRPr>
          </a:p>
          <a:p>
            <a:pPr indent="346075" eaLnBrk="1" hangingPunct="1"/>
            <a:r>
              <a:rPr lang="en-US" dirty="0">
                <a:solidFill>
                  <a:srgbClr val="000000"/>
                </a:solidFill>
                <a:latin typeface="Calibri" charset="0"/>
                <a:ea typeface="ＭＳ Ｐゴシック" charset="0"/>
                <a:cs typeface="ＭＳ Ｐゴシック" charset="0"/>
              </a:rPr>
              <a:t>Note that </a:t>
            </a:r>
            <a:r>
              <a:rPr lang="en-US" b="1" dirty="0">
                <a:solidFill>
                  <a:srgbClr val="CC0000"/>
                </a:solidFill>
                <a:latin typeface="Calibri" charset="0"/>
                <a:ea typeface="ＭＳ Ｐゴシック" charset="0"/>
                <a:cs typeface="ＭＳ Ｐゴシック" charset="0"/>
                <a:sym typeface="Symbol" charset="0"/>
              </a:rPr>
              <a:t></a:t>
            </a:r>
            <a:r>
              <a:rPr lang="en-US" dirty="0">
                <a:solidFill>
                  <a:srgbClr val="000000"/>
                </a:solidFill>
                <a:latin typeface="Calibri" charset="0"/>
                <a:ea typeface="ＭＳ Ｐゴシック" charset="0"/>
                <a:cs typeface="ＭＳ Ｐゴシック" charset="0"/>
              </a:rPr>
              <a:t> can be influenced by the Situation and by changes in the Problem Space and Value Space. These are reflected in the IZ and OZ.</a:t>
            </a:r>
            <a:endParaRPr lang="en-US" dirty="0">
              <a:latin typeface="Calibri" charset="0"/>
              <a:ea typeface="ＭＳ Ｐゴシック" charset="0"/>
              <a:cs typeface="Times New Roman" charset="0"/>
            </a:endParaRPr>
          </a:p>
          <a:p>
            <a:pPr eaLnBrk="1" hangingPunct="1"/>
            <a:endParaRPr lang="en-US" dirty="0">
              <a:latin typeface="Calibri"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0381D3-5CB7-7949-BAE2-98CD811AC382}"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338977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0381D3-5CB7-7949-BAE2-98CD811AC382}"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1591698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0381D3-5CB7-7949-BAE2-98CD811AC382}"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300346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0381D3-5CB7-7949-BAE2-98CD811AC382}"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243398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0381D3-5CB7-7949-BAE2-98CD811AC382}"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2790411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0381D3-5CB7-7949-BAE2-98CD811AC382}" type="datetimeFigureOut">
              <a:rPr lang="en-US" smtClean="0"/>
              <a:t>3/6/16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412329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0381D3-5CB7-7949-BAE2-98CD811AC382}" type="datetimeFigureOut">
              <a:rPr lang="en-US" smtClean="0"/>
              <a:t>3/6/16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34304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0381D3-5CB7-7949-BAE2-98CD811AC382}" type="datetimeFigureOut">
              <a:rPr lang="en-US" smtClean="0"/>
              <a:t>3/6/16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2404538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381D3-5CB7-7949-BAE2-98CD811AC382}" type="datetimeFigureOut">
              <a:rPr lang="en-US" smtClean="0"/>
              <a:t>3/6/16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92890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0381D3-5CB7-7949-BAE2-98CD811AC382}" type="datetimeFigureOut">
              <a:rPr lang="en-US" smtClean="0"/>
              <a:t>3/6/16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60611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0381D3-5CB7-7949-BAE2-98CD811AC382}" type="datetimeFigureOut">
              <a:rPr lang="en-US" smtClean="0"/>
              <a:t>3/6/16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88144-43DF-C34B-B5C3-04844C781FD6}" type="slidenum">
              <a:rPr lang="en-US" smtClean="0"/>
              <a:t>‹#›</a:t>
            </a:fld>
            <a:endParaRPr lang="en-US"/>
          </a:p>
        </p:txBody>
      </p:sp>
    </p:spTree>
    <p:extLst>
      <p:ext uri="{BB962C8B-B14F-4D97-AF65-F5344CB8AC3E}">
        <p14:creationId xmlns:p14="http://schemas.microsoft.com/office/powerpoint/2010/main" val="23492175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381D3-5CB7-7949-BAE2-98CD811AC382}" type="datetimeFigureOut">
              <a:rPr lang="en-US" smtClean="0"/>
              <a:t>3/6/16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88144-43DF-C34B-B5C3-04844C781FD6}" type="slidenum">
              <a:rPr lang="en-US" smtClean="0"/>
              <a:t>‹#›</a:t>
            </a:fld>
            <a:endParaRPr lang="en-US"/>
          </a:p>
        </p:txBody>
      </p:sp>
    </p:spTree>
    <p:extLst>
      <p:ext uri="{BB962C8B-B14F-4D97-AF65-F5344CB8AC3E}">
        <p14:creationId xmlns:p14="http://schemas.microsoft.com/office/powerpoint/2010/main" val="1936596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82646" y="152400"/>
            <a:ext cx="7405618" cy="869950"/>
          </a:xfrm>
          <a:ln w="28575" cmpd="sng">
            <a:solidFill>
              <a:srgbClr val="FF093F"/>
            </a:solidFill>
          </a:ln>
        </p:spPr>
        <p:txBody>
          <a:bodyPr>
            <a:normAutofit/>
          </a:bodyPr>
          <a:lstStyle/>
          <a:p>
            <a:pPr eaLnBrk="1" fontAlgn="auto" hangingPunct="1">
              <a:spcAft>
                <a:spcPts val="0"/>
              </a:spcAft>
              <a:defRPr/>
            </a:pPr>
            <a:r>
              <a:rPr lang="en-US" sz="3600" b="0" dirty="0" smtClean="0">
                <a:solidFill>
                  <a:srgbClr val="FF0000"/>
                </a:solidFill>
                <a:effectLst>
                  <a:outerShdw blurRad="38100" dist="38100" dir="2700000" algn="tl">
                    <a:srgbClr val="000000">
                      <a:alpha val="43137"/>
                    </a:srgbClr>
                  </a:outerShdw>
                </a:effectLst>
                <a:latin typeface="Arial"/>
                <a:ea typeface="+mj-ea"/>
                <a:cs typeface="Arial"/>
              </a:rPr>
              <a:t>Example System Categories</a:t>
            </a:r>
          </a:p>
        </p:txBody>
      </p:sp>
      <p:sp>
        <p:nvSpPr>
          <p:cNvPr id="166915" name="Text Box 3"/>
          <p:cNvSpPr txBox="1">
            <a:spLocks noChangeArrowheads="1"/>
          </p:cNvSpPr>
          <p:nvPr/>
        </p:nvSpPr>
        <p:spPr bwMode="auto">
          <a:xfrm>
            <a:off x="258763" y="2583360"/>
            <a:ext cx="4382294" cy="4068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nSpc>
                <a:spcPct val="120000"/>
              </a:lnSpc>
            </a:pPr>
            <a:r>
              <a:rPr lang="en-US" b="1" dirty="0">
                <a:cs typeface="Arial" charset="0"/>
                <a:sym typeface="Symbol" charset="0"/>
              </a:rPr>
              <a:t></a:t>
            </a:r>
            <a:r>
              <a:rPr lang="en-US" b="1" dirty="0">
                <a:cs typeface="Arial" charset="0"/>
                <a:sym typeface="Times New Roman Special G2" charset="0"/>
              </a:rPr>
              <a:t> = f(k) = ballistic</a:t>
            </a:r>
          </a:p>
          <a:p>
            <a:pPr>
              <a:lnSpc>
                <a:spcPct val="120000"/>
              </a:lnSpc>
            </a:pPr>
            <a:r>
              <a:rPr lang="en-US" b="1" dirty="0">
                <a:cs typeface="Arial" charset="0"/>
                <a:sym typeface="Symbol" charset="0"/>
              </a:rPr>
              <a:t></a:t>
            </a:r>
            <a:r>
              <a:rPr lang="en-US" b="1" dirty="0">
                <a:cs typeface="Arial" charset="0"/>
                <a:sym typeface="Times New Roman Special G2" charset="0"/>
              </a:rPr>
              <a:t> = f(O) = governor</a:t>
            </a:r>
          </a:p>
          <a:p>
            <a:pPr>
              <a:lnSpc>
                <a:spcPct val="120000"/>
              </a:lnSpc>
            </a:pPr>
            <a:r>
              <a:rPr lang="en-US" b="1" dirty="0">
                <a:cs typeface="Arial" charset="0"/>
                <a:sym typeface="Symbol" charset="0"/>
              </a:rPr>
              <a:t></a:t>
            </a:r>
            <a:r>
              <a:rPr lang="en-US" b="1" dirty="0">
                <a:cs typeface="Arial" charset="0"/>
                <a:sym typeface="Times New Roman Special G2" charset="0"/>
              </a:rPr>
              <a:t> = f(I) = anticipatory</a:t>
            </a:r>
          </a:p>
          <a:p>
            <a:pPr marL="342900" indent="-342900">
              <a:lnSpc>
                <a:spcPct val="120000"/>
              </a:lnSpc>
              <a:buFont typeface="Symbol" charset="0"/>
              <a:buChar char="Õ"/>
            </a:pPr>
            <a:r>
              <a:rPr lang="en-US" b="1" dirty="0" smtClean="0">
                <a:cs typeface="Arial" charset="0"/>
                <a:sym typeface="Times New Roman Special G2" charset="0"/>
              </a:rPr>
              <a:t>= </a:t>
            </a:r>
            <a:r>
              <a:rPr lang="en-US" b="1" dirty="0">
                <a:cs typeface="Arial" charset="0"/>
                <a:sym typeface="Times New Roman Special G2" charset="0"/>
              </a:rPr>
              <a:t>f(Sit, O) = </a:t>
            </a:r>
            <a:r>
              <a:rPr lang="en-US" b="1" dirty="0" smtClean="0">
                <a:cs typeface="Arial" charset="0"/>
                <a:sym typeface="Times New Roman Special G2" charset="0"/>
              </a:rPr>
              <a:t>homeostatic </a:t>
            </a:r>
          </a:p>
          <a:p>
            <a:pPr marL="342900" indent="-342900">
              <a:lnSpc>
                <a:spcPct val="120000"/>
              </a:lnSpc>
              <a:buFont typeface="Symbol" charset="0"/>
              <a:buChar char="Õ"/>
            </a:pPr>
            <a:r>
              <a:rPr lang="en-US" b="1" dirty="0">
                <a:cs typeface="Arial" charset="0"/>
                <a:sym typeface="Times New Roman Special G2" charset="0"/>
              </a:rPr>
              <a:t>= f(</a:t>
            </a:r>
            <a:r>
              <a:rPr lang="en-US" b="1" dirty="0" smtClean="0">
                <a:cs typeface="Arial" charset="0"/>
                <a:sym typeface="Times New Roman Special G2" charset="0"/>
              </a:rPr>
              <a:t>Sit1, </a:t>
            </a:r>
            <a:r>
              <a:rPr lang="en-US" b="1" dirty="0">
                <a:cs typeface="Arial" charset="0"/>
                <a:sym typeface="Times New Roman Special G2" charset="0"/>
              </a:rPr>
              <a:t>O) = </a:t>
            </a:r>
            <a:r>
              <a:rPr lang="en-US" b="1" smtClean="0">
                <a:cs typeface="Arial" charset="0"/>
                <a:sym typeface="Times New Roman Special G2" charset="0"/>
              </a:rPr>
              <a:t>homeorhetic </a:t>
            </a:r>
            <a:endParaRPr lang="en-US" b="1" dirty="0" smtClean="0">
              <a:cs typeface="Arial" charset="0"/>
              <a:sym typeface="Times New Roman Special G2" charset="0"/>
            </a:endParaRPr>
          </a:p>
          <a:p>
            <a:pPr>
              <a:lnSpc>
                <a:spcPct val="120000"/>
              </a:lnSpc>
            </a:pPr>
            <a:r>
              <a:rPr lang="en-US" b="1" dirty="0" smtClean="0">
                <a:cs typeface="Arial" charset="0"/>
                <a:sym typeface="Symbol" charset="0"/>
              </a:rPr>
              <a:t></a:t>
            </a:r>
            <a:r>
              <a:rPr lang="en-US" b="1" dirty="0" smtClean="0">
                <a:cs typeface="Arial" charset="0"/>
                <a:sym typeface="Times New Roman Special G2" charset="0"/>
              </a:rPr>
              <a:t> </a:t>
            </a:r>
            <a:r>
              <a:rPr lang="en-US" b="1" dirty="0">
                <a:cs typeface="Arial" charset="0"/>
                <a:sym typeface="Times New Roman Special G2" charset="0"/>
              </a:rPr>
              <a:t>= f(Val) = goal-seeking</a:t>
            </a:r>
          </a:p>
          <a:p>
            <a:pPr>
              <a:lnSpc>
                <a:spcPct val="120000"/>
              </a:lnSpc>
            </a:pPr>
            <a:r>
              <a:rPr lang="en-US" b="1" dirty="0">
                <a:cs typeface="Arial" charset="0"/>
                <a:sym typeface="Symbol" charset="0"/>
              </a:rPr>
              <a:t></a:t>
            </a:r>
            <a:r>
              <a:rPr lang="en-US" b="1" dirty="0">
                <a:cs typeface="Arial" charset="0"/>
                <a:sym typeface="Times New Roman Special G2" charset="0"/>
              </a:rPr>
              <a:t> = f(Pr) = self-organizing</a:t>
            </a:r>
          </a:p>
          <a:p>
            <a:pPr>
              <a:lnSpc>
                <a:spcPct val="120000"/>
              </a:lnSpc>
            </a:pPr>
            <a:r>
              <a:rPr lang="en-US" b="1" dirty="0">
                <a:cs typeface="Arial" charset="0"/>
                <a:sym typeface="Symbol" charset="0"/>
              </a:rPr>
              <a:t></a:t>
            </a:r>
            <a:r>
              <a:rPr lang="en-US" b="1" dirty="0">
                <a:cs typeface="Arial" charset="0"/>
                <a:sym typeface="Times New Roman Special G2" charset="0"/>
              </a:rPr>
              <a:t> = f(Pr, Val) = </a:t>
            </a:r>
            <a:r>
              <a:rPr lang="en-US" b="1" dirty="0" smtClean="0">
                <a:cs typeface="Arial" charset="0"/>
                <a:sym typeface="Times New Roman Special G2" charset="0"/>
              </a:rPr>
              <a:t>value-seeking</a:t>
            </a:r>
            <a:endParaRPr lang="en-US" b="1" dirty="0">
              <a:cs typeface="Arial" charset="0"/>
              <a:sym typeface="Times New Roman Special G2" charset="0"/>
            </a:endParaRPr>
          </a:p>
          <a:p>
            <a:pPr>
              <a:lnSpc>
                <a:spcPct val="120000"/>
              </a:lnSpc>
            </a:pPr>
            <a:r>
              <a:rPr lang="en-US" b="1" dirty="0">
                <a:cs typeface="Arial" charset="0"/>
                <a:sym typeface="Symbol" charset="0"/>
              </a:rPr>
              <a:t></a:t>
            </a:r>
            <a:r>
              <a:rPr lang="en-US" b="1" dirty="0">
                <a:cs typeface="Arial" charset="0"/>
                <a:sym typeface="Times New Roman Special G2" charset="0"/>
              </a:rPr>
              <a:t> = f(all) = autocatalytic</a:t>
            </a:r>
          </a:p>
        </p:txBody>
      </p:sp>
      <p:grpSp>
        <p:nvGrpSpPr>
          <p:cNvPr id="2" name="Group 4"/>
          <p:cNvGrpSpPr>
            <a:grpSpLocks/>
          </p:cNvGrpSpPr>
          <p:nvPr/>
        </p:nvGrpSpPr>
        <p:grpSpPr bwMode="auto">
          <a:xfrm>
            <a:off x="484188" y="1187450"/>
            <a:ext cx="2906712" cy="1304925"/>
            <a:chOff x="305" y="748"/>
            <a:chExt cx="1831" cy="822"/>
          </a:xfrm>
        </p:grpSpPr>
        <p:sp>
          <p:nvSpPr>
            <p:cNvPr id="57375" name="Text Box 5"/>
            <p:cNvSpPr txBox="1">
              <a:spLocks noChangeArrowheads="1"/>
            </p:cNvSpPr>
            <p:nvPr/>
          </p:nvSpPr>
          <p:spPr bwMode="auto">
            <a:xfrm>
              <a:off x="305" y="903"/>
              <a:ext cx="88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a:r>
                <a:rPr lang="en-US" b="1" i="1" dirty="0">
                  <a:cs typeface="Arial" charset="0"/>
                </a:rPr>
                <a:t>Problem</a:t>
              </a:r>
            </a:p>
            <a:p>
              <a:pPr algn="r"/>
              <a:r>
                <a:rPr lang="en-US" b="1" i="1" dirty="0">
                  <a:cs typeface="Arial" charset="0"/>
                </a:rPr>
                <a:t>Space</a:t>
              </a:r>
              <a:endParaRPr lang="en-US" b="1" dirty="0">
                <a:cs typeface="Arial" charset="0"/>
              </a:endParaRPr>
            </a:p>
          </p:txBody>
        </p:sp>
        <p:grpSp>
          <p:nvGrpSpPr>
            <p:cNvPr id="57376" name="Group 6"/>
            <p:cNvGrpSpPr>
              <a:grpSpLocks/>
            </p:cNvGrpSpPr>
            <p:nvPr/>
          </p:nvGrpSpPr>
          <p:grpSpPr bwMode="auto">
            <a:xfrm>
              <a:off x="1171" y="748"/>
              <a:ext cx="965" cy="822"/>
              <a:chOff x="1523" y="1292"/>
              <a:chExt cx="965" cy="822"/>
            </a:xfrm>
          </p:grpSpPr>
          <p:sp>
            <p:nvSpPr>
              <p:cNvPr id="57377" name="Line 7"/>
              <p:cNvSpPr>
                <a:spLocks noChangeShapeType="1"/>
              </p:cNvSpPr>
              <p:nvPr/>
            </p:nvSpPr>
            <p:spPr bwMode="auto">
              <a:xfrm>
                <a:off x="1860" y="1535"/>
                <a:ext cx="0" cy="2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57378" name="Line 8"/>
              <p:cNvSpPr>
                <a:spLocks noChangeShapeType="1"/>
              </p:cNvSpPr>
              <p:nvPr/>
            </p:nvSpPr>
            <p:spPr bwMode="auto">
              <a:xfrm rot="-5400000">
                <a:off x="1971" y="1635"/>
                <a:ext cx="0" cy="22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57379" name="Line 9"/>
              <p:cNvSpPr>
                <a:spLocks noChangeShapeType="1"/>
              </p:cNvSpPr>
              <p:nvPr/>
            </p:nvSpPr>
            <p:spPr bwMode="auto">
              <a:xfrm flipH="1">
                <a:off x="1713" y="1743"/>
                <a:ext cx="147" cy="17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57380" name="Text Box 10"/>
              <p:cNvSpPr txBox="1">
                <a:spLocks noChangeArrowheads="1"/>
              </p:cNvSpPr>
              <p:nvPr/>
            </p:nvSpPr>
            <p:spPr bwMode="auto">
              <a:xfrm>
                <a:off x="1536" y="1292"/>
                <a:ext cx="5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CC0000"/>
                    </a:solidFill>
                    <a:cs typeface="Arial" charset="0"/>
                  </a:rPr>
                  <a:t>Class</a:t>
                </a:r>
              </a:p>
            </p:txBody>
          </p:sp>
          <p:sp>
            <p:nvSpPr>
              <p:cNvPr id="57381" name="Text Box 11"/>
              <p:cNvSpPr txBox="1">
                <a:spLocks noChangeArrowheads="1"/>
              </p:cNvSpPr>
              <p:nvPr/>
            </p:nvSpPr>
            <p:spPr bwMode="auto">
              <a:xfrm>
                <a:off x="1945" y="1688"/>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CC0000"/>
                    </a:solidFill>
                    <a:cs typeface="Arial" charset="0"/>
                  </a:rPr>
                  <a:t>Type</a:t>
                </a:r>
              </a:p>
            </p:txBody>
          </p:sp>
          <p:sp>
            <p:nvSpPr>
              <p:cNvPr id="57382" name="Text Box 12"/>
              <p:cNvSpPr txBox="1">
                <a:spLocks noChangeArrowheads="1"/>
              </p:cNvSpPr>
              <p:nvPr/>
            </p:nvSpPr>
            <p:spPr bwMode="auto">
              <a:xfrm>
                <a:off x="1523" y="1826"/>
                <a:ext cx="3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CC0000"/>
                    </a:solidFill>
                    <a:cs typeface="Arial" charset="0"/>
                  </a:rPr>
                  <a:t>f(t)</a:t>
                </a:r>
              </a:p>
            </p:txBody>
          </p:sp>
        </p:grpSp>
      </p:grpSp>
      <p:grpSp>
        <p:nvGrpSpPr>
          <p:cNvPr id="4" name="Group 13"/>
          <p:cNvGrpSpPr>
            <a:grpSpLocks/>
          </p:cNvGrpSpPr>
          <p:nvPr/>
        </p:nvGrpSpPr>
        <p:grpSpPr bwMode="auto">
          <a:xfrm>
            <a:off x="5880100" y="1119188"/>
            <a:ext cx="2882900" cy="1173162"/>
            <a:chOff x="3618" y="705"/>
            <a:chExt cx="1816" cy="739"/>
          </a:xfrm>
        </p:grpSpPr>
        <p:sp>
          <p:nvSpPr>
            <p:cNvPr id="57367" name="Text Box 14"/>
            <p:cNvSpPr txBox="1">
              <a:spLocks noChangeArrowheads="1"/>
            </p:cNvSpPr>
            <p:nvPr/>
          </p:nvSpPr>
          <p:spPr bwMode="auto">
            <a:xfrm>
              <a:off x="4752" y="748"/>
              <a:ext cx="68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b="1" i="1" dirty="0">
                  <a:cs typeface="Arial" charset="0"/>
                </a:rPr>
                <a:t>Value</a:t>
              </a:r>
            </a:p>
            <a:p>
              <a:r>
                <a:rPr lang="en-US" b="1" i="1" dirty="0">
                  <a:cs typeface="Arial" charset="0"/>
                </a:rPr>
                <a:t>Space</a:t>
              </a:r>
              <a:endParaRPr lang="en-US" b="1" dirty="0">
                <a:cs typeface="Arial" charset="0"/>
              </a:endParaRPr>
            </a:p>
          </p:txBody>
        </p:sp>
        <p:grpSp>
          <p:nvGrpSpPr>
            <p:cNvPr id="57368" name="Group 15"/>
            <p:cNvGrpSpPr>
              <a:grpSpLocks/>
            </p:cNvGrpSpPr>
            <p:nvPr/>
          </p:nvGrpSpPr>
          <p:grpSpPr bwMode="auto">
            <a:xfrm>
              <a:off x="3618" y="705"/>
              <a:ext cx="1256" cy="739"/>
              <a:chOff x="3450" y="1017"/>
              <a:chExt cx="1256" cy="739"/>
            </a:xfrm>
          </p:grpSpPr>
          <p:sp>
            <p:nvSpPr>
              <p:cNvPr id="57369" name="Line 16"/>
              <p:cNvSpPr>
                <a:spLocks noChangeShapeType="1"/>
              </p:cNvSpPr>
              <p:nvPr/>
            </p:nvSpPr>
            <p:spPr bwMode="auto">
              <a:xfrm>
                <a:off x="4159" y="1260"/>
                <a:ext cx="1" cy="2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57370" name="Line 17"/>
              <p:cNvSpPr>
                <a:spLocks noChangeShapeType="1"/>
              </p:cNvSpPr>
              <p:nvPr/>
            </p:nvSpPr>
            <p:spPr bwMode="auto">
              <a:xfrm rot="5400000" flipV="1">
                <a:off x="4218" y="1413"/>
                <a:ext cx="79" cy="19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57371" name="Text Box 18"/>
              <p:cNvSpPr txBox="1">
                <a:spLocks noChangeArrowheads="1"/>
              </p:cNvSpPr>
              <p:nvPr/>
            </p:nvSpPr>
            <p:spPr bwMode="auto">
              <a:xfrm>
                <a:off x="3835" y="1017"/>
                <a:ext cx="5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CC0000"/>
                    </a:solidFill>
                    <a:cs typeface="Arial" charset="0"/>
                  </a:rPr>
                  <a:t>Class</a:t>
                </a:r>
              </a:p>
            </p:txBody>
          </p:sp>
          <p:sp>
            <p:nvSpPr>
              <p:cNvPr id="57372" name="Text Box 19"/>
              <p:cNvSpPr txBox="1">
                <a:spLocks noChangeArrowheads="1"/>
              </p:cNvSpPr>
              <p:nvPr/>
            </p:nvSpPr>
            <p:spPr bwMode="auto">
              <a:xfrm>
                <a:off x="3450" y="1276"/>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CC0000"/>
                    </a:solidFill>
                    <a:cs typeface="Arial" charset="0"/>
                  </a:rPr>
                  <a:t>Type</a:t>
                </a:r>
              </a:p>
            </p:txBody>
          </p:sp>
          <p:sp>
            <p:nvSpPr>
              <p:cNvPr id="57373" name="Text Box 20"/>
              <p:cNvSpPr txBox="1">
                <a:spLocks noChangeArrowheads="1"/>
              </p:cNvSpPr>
              <p:nvPr/>
            </p:nvSpPr>
            <p:spPr bwMode="auto">
              <a:xfrm>
                <a:off x="4356" y="1468"/>
                <a:ext cx="3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CC0000"/>
                    </a:solidFill>
                    <a:cs typeface="Arial" charset="0"/>
                  </a:rPr>
                  <a:t>f(t)</a:t>
                </a:r>
              </a:p>
            </p:txBody>
          </p:sp>
          <p:sp>
            <p:nvSpPr>
              <p:cNvPr id="57374" name="Line 21"/>
              <p:cNvSpPr>
                <a:spLocks noChangeShapeType="1"/>
              </p:cNvSpPr>
              <p:nvPr/>
            </p:nvSpPr>
            <p:spPr bwMode="auto">
              <a:xfrm flipH="1">
                <a:off x="3993" y="1472"/>
                <a:ext cx="16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grpSp>
        <p:nvGrpSpPr>
          <p:cNvPr id="6" name="Group 22"/>
          <p:cNvGrpSpPr>
            <a:grpSpLocks/>
          </p:cNvGrpSpPr>
          <p:nvPr/>
        </p:nvGrpSpPr>
        <p:grpSpPr bwMode="auto">
          <a:xfrm>
            <a:off x="3168650" y="1022350"/>
            <a:ext cx="2763838" cy="1077913"/>
            <a:chOff x="1996" y="644"/>
            <a:chExt cx="1741" cy="679"/>
          </a:xfrm>
        </p:grpSpPr>
        <p:sp>
          <p:nvSpPr>
            <p:cNvPr id="57362" name="Text Box 23"/>
            <p:cNvSpPr txBox="1">
              <a:spLocks noChangeArrowheads="1"/>
            </p:cNvSpPr>
            <p:nvPr/>
          </p:nvSpPr>
          <p:spPr bwMode="auto">
            <a:xfrm>
              <a:off x="3291" y="966"/>
              <a:ext cx="44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b="1" i="1" dirty="0">
                  <a:cs typeface="Arial" charset="0"/>
                </a:rPr>
                <a:t>Out</a:t>
              </a:r>
              <a:endParaRPr lang="en-US" b="1" dirty="0">
                <a:cs typeface="Arial" charset="0"/>
              </a:endParaRPr>
            </a:p>
          </p:txBody>
        </p:sp>
        <p:sp>
          <p:nvSpPr>
            <p:cNvPr id="57363" name="Text Box 24"/>
            <p:cNvSpPr txBox="1">
              <a:spLocks noChangeArrowheads="1"/>
            </p:cNvSpPr>
            <p:nvPr/>
          </p:nvSpPr>
          <p:spPr bwMode="auto">
            <a:xfrm>
              <a:off x="1996" y="969"/>
              <a:ext cx="2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b="1" i="1" dirty="0">
                  <a:cs typeface="Arial" charset="0"/>
                </a:rPr>
                <a:t>In</a:t>
              </a:r>
              <a:endParaRPr lang="en-US" b="1" dirty="0">
                <a:cs typeface="Arial" charset="0"/>
              </a:endParaRPr>
            </a:p>
          </p:txBody>
        </p:sp>
        <p:sp>
          <p:nvSpPr>
            <p:cNvPr id="57364" name="Text Box 25"/>
            <p:cNvSpPr txBox="1">
              <a:spLocks noChangeArrowheads="1"/>
            </p:cNvSpPr>
            <p:nvPr/>
          </p:nvSpPr>
          <p:spPr bwMode="auto">
            <a:xfrm>
              <a:off x="2382" y="644"/>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cs typeface="Arial" charset="0"/>
                </a:rPr>
                <a:t>Situation</a:t>
              </a:r>
            </a:p>
          </p:txBody>
        </p:sp>
        <p:sp>
          <p:nvSpPr>
            <p:cNvPr id="57365" name="Oval 26"/>
            <p:cNvSpPr>
              <a:spLocks noChangeArrowheads="1"/>
            </p:cNvSpPr>
            <p:nvPr/>
          </p:nvSpPr>
          <p:spPr bwMode="auto">
            <a:xfrm>
              <a:off x="2269" y="850"/>
              <a:ext cx="1107" cy="47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57366" name="Oval 27"/>
            <p:cNvSpPr>
              <a:spLocks noChangeArrowheads="1"/>
            </p:cNvSpPr>
            <p:nvPr/>
          </p:nvSpPr>
          <p:spPr bwMode="auto">
            <a:xfrm>
              <a:off x="2288" y="932"/>
              <a:ext cx="1031" cy="386"/>
            </a:xfrm>
            <a:prstGeom prst="ellipse">
              <a:avLst/>
            </a:prstGeom>
            <a:solidFill>
              <a:srgbClr val="FFFFFF"/>
            </a:solidFill>
            <a:ln w="38100">
              <a:solidFill>
                <a:srgbClr val="CC0000"/>
              </a:solidFill>
              <a:round/>
              <a:headEnd/>
              <a:tailEnd/>
            </a:ln>
          </p:spPr>
          <p:txBody>
            <a:bodyPr wrap="none" anchor="ctr"/>
            <a:lstStyle/>
            <a:p>
              <a:pPr algn="ctr" eaLnBrk="0" hangingPunct="0"/>
              <a:endParaRPr lang="en-US" sz="2800" b="1" dirty="0">
                <a:solidFill>
                  <a:srgbClr val="CC0000"/>
                </a:solidFill>
                <a:cs typeface="Arial" charset="0"/>
                <a:sym typeface="Symbol" charset="0"/>
              </a:endParaRPr>
            </a:p>
          </p:txBody>
        </p:sp>
      </p:grpSp>
      <p:sp>
        <p:nvSpPr>
          <p:cNvPr id="57351" name="Text Box 28"/>
          <p:cNvSpPr txBox="1">
            <a:spLocks noChangeArrowheads="1"/>
          </p:cNvSpPr>
          <p:nvPr/>
        </p:nvSpPr>
        <p:spPr bwMode="auto">
          <a:xfrm>
            <a:off x="5224463" y="3551179"/>
            <a:ext cx="3538537" cy="2739211"/>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739775" indent="-739775" eaLnBrk="0" hangingPunct="0">
              <a:tabLst>
                <a:tab pos="739775"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739775" algn="l"/>
              </a:tabLst>
              <a:defRPr sz="2400">
                <a:solidFill>
                  <a:schemeClr val="tx1"/>
                </a:solidFill>
                <a:latin typeface="Arial" charset="0"/>
                <a:ea typeface="ＭＳ Ｐゴシック" charset="0"/>
              </a:defRPr>
            </a:lvl2pPr>
            <a:lvl3pPr eaLnBrk="0" hangingPunct="0">
              <a:tabLst>
                <a:tab pos="739775" algn="l"/>
              </a:tabLst>
              <a:defRPr sz="2400">
                <a:solidFill>
                  <a:schemeClr val="tx1"/>
                </a:solidFill>
                <a:latin typeface="Arial" charset="0"/>
                <a:ea typeface="ＭＳ Ｐゴシック" charset="0"/>
              </a:defRPr>
            </a:lvl3pPr>
            <a:lvl4pPr eaLnBrk="0" hangingPunct="0">
              <a:tabLst>
                <a:tab pos="739775" algn="l"/>
              </a:tabLst>
              <a:defRPr sz="2400">
                <a:solidFill>
                  <a:schemeClr val="tx1"/>
                </a:solidFill>
                <a:latin typeface="Arial" charset="0"/>
                <a:ea typeface="ＭＳ Ｐゴシック" charset="0"/>
              </a:defRPr>
            </a:lvl4pPr>
            <a:lvl5pPr eaLnBrk="0" hangingPunct="0">
              <a:tabLst>
                <a:tab pos="739775"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739775"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739775"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739775"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739775" algn="l"/>
              </a:tabLst>
              <a:defRPr sz="2400">
                <a:solidFill>
                  <a:schemeClr val="tx1"/>
                </a:solidFill>
                <a:latin typeface="Arial" charset="0"/>
                <a:ea typeface="ＭＳ Ｐゴシック" charset="0"/>
              </a:defRPr>
            </a:lvl9pPr>
          </a:lstStyle>
          <a:p>
            <a:r>
              <a:rPr lang="en-US" dirty="0">
                <a:cs typeface="Arial" charset="0"/>
              </a:rPr>
              <a:t>Pr	= Problem Space</a:t>
            </a:r>
          </a:p>
          <a:p>
            <a:r>
              <a:rPr lang="en-US" dirty="0">
                <a:cs typeface="Arial" charset="0"/>
              </a:rPr>
              <a:t>Val 	= Value Space</a:t>
            </a:r>
          </a:p>
          <a:p>
            <a:r>
              <a:rPr lang="en-US" dirty="0">
                <a:cs typeface="Arial" charset="0"/>
              </a:rPr>
              <a:t>S    	= Stimulus</a:t>
            </a:r>
          </a:p>
          <a:p>
            <a:r>
              <a:rPr lang="en-US" dirty="0">
                <a:cs typeface="Arial" charset="0"/>
              </a:rPr>
              <a:t>R 	= Response</a:t>
            </a:r>
          </a:p>
          <a:p>
            <a:r>
              <a:rPr lang="en-US" dirty="0">
                <a:cs typeface="Arial" charset="0"/>
              </a:rPr>
              <a:t>Sit 	= Situation</a:t>
            </a:r>
          </a:p>
          <a:p>
            <a:r>
              <a:rPr lang="en-US" b="1" dirty="0">
                <a:solidFill>
                  <a:srgbClr val="CC0000"/>
                </a:solidFill>
                <a:cs typeface="Arial" charset="0"/>
                <a:sym typeface="Symbol" charset="0"/>
              </a:rPr>
              <a:t></a:t>
            </a:r>
            <a:r>
              <a:rPr lang="en-US" b="1" dirty="0">
                <a:solidFill>
                  <a:srgbClr val="CC0000"/>
                </a:solidFill>
                <a:cs typeface="Arial" charset="0"/>
                <a:sym typeface="Times New Roman Special G2" charset="0"/>
              </a:rPr>
              <a:t> </a:t>
            </a:r>
            <a:r>
              <a:rPr lang="en-US" sz="2800" b="1" dirty="0">
                <a:solidFill>
                  <a:srgbClr val="CC0000"/>
                </a:solidFill>
                <a:cs typeface="Arial" charset="0"/>
                <a:sym typeface="Times New Roman Special G2" charset="0"/>
              </a:rPr>
              <a:t>	</a:t>
            </a:r>
            <a:r>
              <a:rPr lang="en-US" dirty="0">
                <a:solidFill>
                  <a:srgbClr val="CC0000"/>
                </a:solidFill>
                <a:cs typeface="Arial" charset="0"/>
                <a:sym typeface="Times New Roman Special G2" charset="0"/>
              </a:rPr>
              <a:t>= System Transfer Function</a:t>
            </a:r>
            <a:endParaRPr lang="en-US" dirty="0">
              <a:cs typeface="Arial" charset="0"/>
            </a:endParaRPr>
          </a:p>
        </p:txBody>
      </p:sp>
      <p:grpSp>
        <p:nvGrpSpPr>
          <p:cNvPr id="7" name="Group 29"/>
          <p:cNvGrpSpPr>
            <a:grpSpLocks/>
          </p:cNvGrpSpPr>
          <p:nvPr/>
        </p:nvGrpSpPr>
        <p:grpSpPr bwMode="auto">
          <a:xfrm>
            <a:off x="3578225" y="1573213"/>
            <a:ext cx="1819275" cy="1808162"/>
            <a:chOff x="2254" y="991"/>
            <a:chExt cx="1146" cy="1139"/>
          </a:xfrm>
        </p:grpSpPr>
        <p:grpSp>
          <p:nvGrpSpPr>
            <p:cNvPr id="57353" name="Group 30"/>
            <p:cNvGrpSpPr>
              <a:grpSpLocks/>
            </p:cNvGrpSpPr>
            <p:nvPr/>
          </p:nvGrpSpPr>
          <p:grpSpPr bwMode="auto">
            <a:xfrm>
              <a:off x="2254" y="1356"/>
              <a:ext cx="1146" cy="774"/>
              <a:chOff x="2494" y="1356"/>
              <a:chExt cx="1146" cy="774"/>
            </a:xfrm>
          </p:grpSpPr>
          <p:grpSp>
            <p:nvGrpSpPr>
              <p:cNvPr id="57355" name="Group 31"/>
              <p:cNvGrpSpPr>
                <a:grpSpLocks/>
              </p:cNvGrpSpPr>
              <p:nvPr/>
            </p:nvGrpSpPr>
            <p:grpSpPr bwMode="auto">
              <a:xfrm>
                <a:off x="2494" y="1356"/>
                <a:ext cx="873" cy="774"/>
                <a:chOff x="2494" y="1396"/>
                <a:chExt cx="873" cy="774"/>
              </a:xfrm>
            </p:grpSpPr>
            <p:sp>
              <p:nvSpPr>
                <p:cNvPr id="57357" name="Line 32"/>
                <p:cNvSpPr>
                  <a:spLocks noChangeShapeType="1"/>
                </p:cNvSpPr>
                <p:nvPr/>
              </p:nvSpPr>
              <p:spPr bwMode="auto">
                <a:xfrm>
                  <a:off x="2972" y="1660"/>
                  <a:ext cx="0" cy="1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57358" name="Line 33"/>
                <p:cNvSpPr>
                  <a:spLocks noChangeShapeType="1"/>
                </p:cNvSpPr>
                <p:nvPr/>
              </p:nvSpPr>
              <p:spPr bwMode="auto">
                <a:xfrm rot="-5400000">
                  <a:off x="3066" y="1742"/>
                  <a:ext cx="3"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57359" name="Line 34"/>
                <p:cNvSpPr>
                  <a:spLocks noChangeShapeType="1"/>
                </p:cNvSpPr>
                <p:nvPr/>
              </p:nvSpPr>
              <p:spPr bwMode="auto">
                <a:xfrm flipH="1">
                  <a:off x="2813" y="1836"/>
                  <a:ext cx="159" cy="14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57360" name="Text Box 35"/>
                <p:cNvSpPr txBox="1">
                  <a:spLocks noChangeArrowheads="1"/>
                </p:cNvSpPr>
                <p:nvPr/>
              </p:nvSpPr>
              <p:spPr bwMode="auto">
                <a:xfrm>
                  <a:off x="2571" y="1396"/>
                  <a:ext cx="7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CC0000"/>
                      </a:solidFill>
                      <a:cs typeface="Arial" charset="0"/>
                      <a:sym typeface="Wingdings 3" charset="0"/>
                    </a:rPr>
                    <a:t></a:t>
                  </a:r>
                  <a:r>
                    <a:rPr lang="en-US" dirty="0">
                      <a:solidFill>
                        <a:srgbClr val="CC0000"/>
                      </a:solidFill>
                      <a:cs typeface="Arial" charset="0"/>
                    </a:rPr>
                    <a:t>Value</a:t>
                  </a:r>
                </a:p>
              </p:txBody>
            </p:sp>
            <p:sp>
              <p:nvSpPr>
                <p:cNvPr id="57361" name="Text Box 36"/>
                <p:cNvSpPr txBox="1">
                  <a:spLocks noChangeArrowheads="1"/>
                </p:cNvSpPr>
                <p:nvPr/>
              </p:nvSpPr>
              <p:spPr bwMode="auto">
                <a:xfrm>
                  <a:off x="2494" y="1882"/>
                  <a:ext cx="5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CC0000"/>
                      </a:solidFill>
                      <a:cs typeface="Arial" charset="0"/>
                      <a:sym typeface="Wingdings 3" charset="0"/>
                    </a:rPr>
                    <a:t>Class</a:t>
                  </a:r>
                  <a:endParaRPr lang="en-US" dirty="0">
                    <a:solidFill>
                      <a:srgbClr val="CC0000"/>
                    </a:solidFill>
                    <a:cs typeface="Arial" charset="0"/>
                  </a:endParaRPr>
                </a:p>
              </p:txBody>
            </p:sp>
          </p:grpSp>
          <p:sp>
            <p:nvSpPr>
              <p:cNvPr id="57356" name="Text Box 37"/>
              <p:cNvSpPr txBox="1">
                <a:spLocks noChangeArrowheads="1"/>
              </p:cNvSpPr>
              <p:nvPr/>
            </p:nvSpPr>
            <p:spPr bwMode="auto">
              <a:xfrm>
                <a:off x="3097" y="1691"/>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solidFill>
                      <a:srgbClr val="CC0000"/>
                    </a:solidFill>
                    <a:cs typeface="Arial" charset="0"/>
                    <a:sym typeface="Wingdings 3" charset="0"/>
                  </a:rPr>
                  <a:t>Type</a:t>
                </a:r>
                <a:endParaRPr lang="en-US" dirty="0">
                  <a:solidFill>
                    <a:srgbClr val="CC0000"/>
                  </a:solidFill>
                  <a:cs typeface="Arial" charset="0"/>
                </a:endParaRPr>
              </a:p>
            </p:txBody>
          </p:sp>
        </p:grpSp>
        <p:sp>
          <p:nvSpPr>
            <p:cNvPr id="57354" name="Text Box 38"/>
            <p:cNvSpPr txBox="1">
              <a:spLocks noChangeArrowheads="1"/>
            </p:cNvSpPr>
            <p:nvPr/>
          </p:nvSpPr>
          <p:spPr bwMode="auto">
            <a:xfrm>
              <a:off x="2650" y="991"/>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b="1" dirty="0">
                  <a:solidFill>
                    <a:srgbClr val="CC0000"/>
                  </a:solidFill>
                  <a:cs typeface="Arial" charset="0"/>
                  <a:sym typeface="Symbol" charset="0"/>
                </a:rPr>
                <a:t></a:t>
              </a:r>
              <a:endParaRPr lang="en-US" dirty="0">
                <a:cs typeface="Arial" charset="0"/>
              </a:endParaRPr>
            </a:p>
          </p:txBody>
        </p:sp>
      </p:grpSp>
      <p:sp>
        <p:nvSpPr>
          <p:cNvPr id="3" name="Date Placeholder 2"/>
          <p:cNvSpPr>
            <a:spLocks noGrp="1"/>
          </p:cNvSpPr>
          <p:nvPr>
            <p:ph type="dt" sz="half" idx="10"/>
          </p:nvPr>
        </p:nvSpPr>
        <p:spPr/>
        <p:txBody>
          <a:bodyPr/>
          <a:lstStyle/>
          <a:p>
            <a:r>
              <a:rPr lang="en-US" smtClean="0"/>
              <a:t>10/3/11</a:t>
            </a:r>
            <a:endParaRPr lang="en-US"/>
          </a:p>
        </p:txBody>
      </p:sp>
      <p:sp>
        <p:nvSpPr>
          <p:cNvPr id="5" name="Footer Placeholder 4"/>
          <p:cNvSpPr>
            <a:spLocks noGrp="1"/>
          </p:cNvSpPr>
          <p:nvPr>
            <p:ph type="ftr" sz="quarter" idx="11"/>
          </p:nvPr>
        </p:nvSpPr>
        <p:spPr/>
        <p:txBody>
          <a:bodyPr/>
          <a:lstStyle/>
          <a:p>
            <a:r>
              <a:rPr lang="en-US" smtClean="0"/>
              <a:t>jring7@gmail.com</a:t>
            </a:r>
            <a:endParaRPr lang="en-US"/>
          </a:p>
        </p:txBody>
      </p:sp>
      <p:sp>
        <p:nvSpPr>
          <p:cNvPr id="8" name="Slide Number Placeholder 7"/>
          <p:cNvSpPr>
            <a:spLocks noGrp="1"/>
          </p:cNvSpPr>
          <p:nvPr>
            <p:ph type="sldNum" sz="quarter" idx="12"/>
          </p:nvPr>
        </p:nvSpPr>
        <p:spPr/>
        <p:txBody>
          <a:bodyPr/>
          <a:lstStyle/>
          <a:p>
            <a:fld id="{A2B41C0C-491A-4B47-8138-C6DF24C3D077}" type="slidenum">
              <a:rPr lang="en-US" smtClean="0"/>
              <a:t>1</a:t>
            </a:fld>
            <a:endParaRPr lang="en-US"/>
          </a:p>
        </p:txBody>
      </p:sp>
    </p:spTree>
    <p:extLst>
      <p:ext uri="{BB962C8B-B14F-4D97-AF65-F5344CB8AC3E}">
        <p14:creationId xmlns:p14="http://schemas.microsoft.com/office/powerpoint/2010/main" val="12147207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 calcmode="lin" valueType="num">
                                      <p:cBhvr>
                                        <p:cTn id="17" dur="500" fill="hold"/>
                                        <p:tgtEl>
                                          <p:spTgt spid="2"/>
                                        </p:tgtEl>
                                        <p:attrNameLst>
                                          <p:attrName>ppt_x</p:attrName>
                                        </p:attrNameLst>
                                      </p:cBhvr>
                                      <p:tavLst>
                                        <p:tav tm="0">
                                          <p:val>
                                            <p:fltVal val="0.5"/>
                                          </p:val>
                                        </p:tav>
                                        <p:tav tm="100000">
                                          <p:val>
                                            <p:strVal val="#ppt_x"/>
                                          </p:val>
                                        </p:tav>
                                      </p:tavLst>
                                    </p:anim>
                                    <p:anim calcmode="lin" valueType="num">
                                      <p:cBhvr>
                                        <p:cTn id="18"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 calcmode="lin" valueType="num">
                                      <p:cBhvr>
                                        <p:cTn id="25" dur="500" fill="hold"/>
                                        <p:tgtEl>
                                          <p:spTgt spid="4"/>
                                        </p:tgtEl>
                                        <p:attrNameLst>
                                          <p:attrName>ppt_x</p:attrName>
                                        </p:attrNameLst>
                                      </p:cBhvr>
                                      <p:tavLst>
                                        <p:tav tm="0">
                                          <p:val>
                                            <p:fltVal val="0.5"/>
                                          </p:val>
                                        </p:tav>
                                        <p:tav tm="100000">
                                          <p:val>
                                            <p:strVal val="#ppt_x"/>
                                          </p:val>
                                        </p:tav>
                                      </p:tavLst>
                                    </p:anim>
                                    <p:anim calcmode="lin" valueType="num">
                                      <p:cBhvr>
                                        <p:cTn id="26"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 calcmode="lin" valueType="num">
                                      <p:cBhvr>
                                        <p:cTn id="33" dur="500" fill="hold"/>
                                        <p:tgtEl>
                                          <p:spTgt spid="7"/>
                                        </p:tgtEl>
                                        <p:attrNameLst>
                                          <p:attrName>ppt_x</p:attrName>
                                        </p:attrNameLst>
                                      </p:cBhvr>
                                      <p:tavLst>
                                        <p:tav tm="0">
                                          <p:val>
                                            <p:fltVal val="0.5"/>
                                          </p:val>
                                        </p:tav>
                                        <p:tav tm="100000">
                                          <p:val>
                                            <p:strVal val="#ppt_x"/>
                                          </p:val>
                                        </p:tav>
                                      </p:tavLst>
                                    </p:anim>
                                    <p:anim calcmode="lin" valueType="num">
                                      <p:cBhvr>
                                        <p:cTn id="34"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66915"/>
                                        </p:tgtEl>
                                        <p:attrNameLst>
                                          <p:attrName>style.visibility</p:attrName>
                                        </p:attrNameLst>
                                      </p:cBhvr>
                                      <p:to>
                                        <p:strVal val="visible"/>
                                      </p:to>
                                    </p:set>
                                    <p:anim calcmode="lin" valueType="num">
                                      <p:cBhvr>
                                        <p:cTn id="39" dur="500" fill="hold"/>
                                        <p:tgtEl>
                                          <p:spTgt spid="166915"/>
                                        </p:tgtEl>
                                        <p:attrNameLst>
                                          <p:attrName>ppt_w</p:attrName>
                                        </p:attrNameLst>
                                      </p:cBhvr>
                                      <p:tavLst>
                                        <p:tav tm="0">
                                          <p:val>
                                            <p:fltVal val="0"/>
                                          </p:val>
                                        </p:tav>
                                        <p:tav tm="100000">
                                          <p:val>
                                            <p:strVal val="#ppt_w"/>
                                          </p:val>
                                        </p:tav>
                                      </p:tavLst>
                                    </p:anim>
                                    <p:anim calcmode="lin" valueType="num">
                                      <p:cBhvr>
                                        <p:cTn id="40" dur="500" fill="hold"/>
                                        <p:tgtEl>
                                          <p:spTgt spid="166915"/>
                                        </p:tgtEl>
                                        <p:attrNameLst>
                                          <p:attrName>ppt_h</p:attrName>
                                        </p:attrNameLst>
                                      </p:cBhvr>
                                      <p:tavLst>
                                        <p:tav tm="0">
                                          <p:val>
                                            <p:fltVal val="0"/>
                                          </p:val>
                                        </p:tav>
                                        <p:tav tm="100000">
                                          <p:val>
                                            <p:strVal val="#ppt_h"/>
                                          </p:val>
                                        </p:tav>
                                      </p:tavLst>
                                    </p:anim>
                                    <p:anim calcmode="lin" valueType="num">
                                      <p:cBhvr>
                                        <p:cTn id="41" dur="500" fill="hold"/>
                                        <p:tgtEl>
                                          <p:spTgt spid="166915"/>
                                        </p:tgtEl>
                                        <p:attrNameLst>
                                          <p:attrName>ppt_x</p:attrName>
                                        </p:attrNameLst>
                                      </p:cBhvr>
                                      <p:tavLst>
                                        <p:tav tm="0">
                                          <p:val>
                                            <p:fltVal val="0.5"/>
                                          </p:val>
                                        </p:tav>
                                        <p:tav tm="100000">
                                          <p:val>
                                            <p:strVal val="#ppt_x"/>
                                          </p:val>
                                        </p:tav>
                                      </p:tavLst>
                                    </p:anim>
                                    <p:anim calcmode="lin" valueType="num">
                                      <p:cBhvr>
                                        <p:cTn id="42" dur="500" fill="hold"/>
                                        <p:tgtEl>
                                          <p:spTgt spid="16691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297</Words>
  <Application>Microsoft Macintosh PowerPoint</Application>
  <PresentationFormat>On-screen Show (4:3)</PresentationFormat>
  <Paragraphs>42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Example System Categories</vt:lpstr>
    </vt:vector>
  </TitlesOfParts>
  <Company>Innovaton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System Categories</dc:title>
  <dc:creator>Jack Ring</dc:creator>
  <cp:lastModifiedBy>Jack Ring</cp:lastModifiedBy>
  <cp:revision>1</cp:revision>
  <dcterms:created xsi:type="dcterms:W3CDTF">2016-03-06T11:32:23Z</dcterms:created>
  <dcterms:modified xsi:type="dcterms:W3CDTF">2016-03-06T11:33:33Z</dcterms:modified>
</cp:coreProperties>
</file>