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1" r:id="rId4"/>
    <p:sldId id="257" r:id="rId5"/>
    <p:sldId id="265" r:id="rId6"/>
    <p:sldId id="264" r:id="rId7"/>
    <p:sldId id="258" r:id="rId8"/>
    <p:sldId id="259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-22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471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60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22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68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64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358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94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88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254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235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0ABA-A75C-4AB2-8233-95C775EA9430}" type="datetimeFigureOut">
              <a:rPr lang="ko-KR" altLang="en-US" smtClean="0"/>
              <a:t>2016-01-13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7C8F-2F86-4C30-896C-372A396D943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16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kinawaopenlabs.org/wp/wp-content/uploads/16_1000_NTTRezonanto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Zabbix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Redmine</a:t>
            </a:r>
            <a:r>
              <a:rPr lang="ko-KR" altLang="en-US" dirty="0" smtClean="0"/>
              <a:t>을 연동한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자동화 모니터링 환경 구축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2016.1.7</a:t>
            </a:r>
          </a:p>
          <a:p>
            <a:endParaRPr lang="en-US" altLang="ko-KR" dirty="0"/>
          </a:p>
          <a:p>
            <a:r>
              <a:rPr lang="ko-KR" altLang="en-US" dirty="0" smtClean="0"/>
              <a:t>이종준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165304"/>
            <a:ext cx="7562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본 내용은 원문 </a:t>
            </a:r>
            <a:r>
              <a:rPr lang="en-US" altLang="ko-KR" sz="1200" dirty="0">
                <a:hlinkClick r:id="rId2"/>
              </a:rPr>
              <a:t>http://www.okinawaopenlabs.org/wp/wp-content/uploads/16_1000_NTTRezonanto.pdf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의</a:t>
            </a:r>
            <a:endParaRPr lang="en-US" altLang="ko-KR" sz="1200" dirty="0" smtClean="0"/>
          </a:p>
          <a:p>
            <a:r>
              <a:rPr lang="ko-KR" altLang="en-US" sz="1200" dirty="0" smtClean="0"/>
              <a:t>내용에서 </a:t>
            </a:r>
            <a:r>
              <a:rPr lang="en-US" altLang="ko-KR" sz="1200" dirty="0" smtClean="0"/>
              <a:t>37~44 </a:t>
            </a:r>
            <a:r>
              <a:rPr lang="ko-KR" altLang="en-US" sz="1200" dirty="0"/>
              <a:t>페이지를 </a:t>
            </a:r>
            <a:r>
              <a:rPr lang="ko-KR" altLang="en-US" sz="1200" dirty="0" err="1" smtClean="0"/>
              <a:t>구글</a:t>
            </a:r>
            <a:r>
              <a:rPr lang="ko-KR" altLang="en-US" sz="1200" dirty="0"/>
              <a:t> </a:t>
            </a:r>
            <a:r>
              <a:rPr lang="ko-KR" altLang="en-US" sz="1200" dirty="0" smtClean="0"/>
              <a:t>번역과 </a:t>
            </a:r>
            <a:r>
              <a:rPr lang="ko-KR" altLang="en-US" sz="1200" dirty="0" err="1" smtClean="0"/>
              <a:t>네이버</a:t>
            </a:r>
            <a:r>
              <a:rPr lang="ko-KR" altLang="en-US" sz="1200" dirty="0" smtClean="0"/>
              <a:t> 번역기를 통해 번역한 </a:t>
            </a:r>
            <a:r>
              <a:rPr lang="ko-KR" altLang="en-US" sz="1200" dirty="0"/>
              <a:t>것입니다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376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404664"/>
            <a:ext cx="6635150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/>
              <a:t>운용 감시의 개요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종류의 감시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en-US" altLang="ko-KR" dirty="0" smtClean="0"/>
              <a:t>1. </a:t>
            </a:r>
            <a:r>
              <a:rPr lang="ko-KR" altLang="en-US" dirty="0" err="1" smtClean="0"/>
              <a:t>클라우드</a:t>
            </a:r>
            <a:r>
              <a:rPr lang="ko-KR" altLang="en-US" dirty="0" smtClean="0"/>
              <a:t> 기반의 감시</a:t>
            </a:r>
            <a:endParaRPr lang="en-US" altLang="ko-KR" dirty="0"/>
          </a:p>
          <a:p>
            <a:r>
              <a:rPr lang="en-US" altLang="ko-KR" dirty="0" smtClean="0"/>
              <a:t>       - Network, </a:t>
            </a:r>
            <a:r>
              <a:rPr lang="ko-KR" altLang="en-US" dirty="0" smtClean="0"/>
              <a:t>물리 서버</a:t>
            </a:r>
            <a:r>
              <a:rPr lang="en-US" altLang="ko-KR" dirty="0" smtClean="0"/>
              <a:t>, OpenStack </a:t>
            </a:r>
            <a:r>
              <a:rPr lang="ko-KR" altLang="en-US" dirty="0" smtClean="0"/>
              <a:t>자체</a:t>
            </a:r>
            <a:endParaRPr lang="en-US" altLang="ko-KR" dirty="0" smtClean="0"/>
          </a:p>
          <a:p>
            <a:r>
              <a:rPr lang="en-US" altLang="ko-KR" dirty="0" smtClean="0"/>
              <a:t>   2. Web</a:t>
            </a:r>
            <a:r>
              <a:rPr lang="ko-KR" altLang="en-US" dirty="0" smtClean="0"/>
              <a:t>서비스 감사</a:t>
            </a:r>
            <a:endParaRPr lang="en-US" altLang="ko-KR" dirty="0" smtClean="0"/>
          </a:p>
          <a:p>
            <a:r>
              <a:rPr lang="ko-KR" altLang="en-US" dirty="0" smtClean="0"/>
              <a:t>   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기반 부</a:t>
            </a:r>
            <a:r>
              <a:rPr lang="ko-KR" altLang="en-US" dirty="0"/>
              <a:t>서</a:t>
            </a:r>
            <a:r>
              <a:rPr lang="ko-KR" altLang="en-US" dirty="0" smtClean="0"/>
              <a:t>에서 전사에 대한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표준적인 감시 방법을 제공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이용하는 도구와 주제</a:t>
            </a:r>
            <a:endParaRPr lang="en-US" altLang="ko-KR" dirty="0" smtClean="0"/>
          </a:p>
          <a:p>
            <a:r>
              <a:rPr lang="en-US" altLang="ko-KR" dirty="0" smtClean="0"/>
              <a:t>- </a:t>
            </a:r>
            <a:r>
              <a:rPr lang="en-US" altLang="ko-KR" dirty="0" err="1" smtClean="0"/>
              <a:t>Zabbix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en-US" altLang="ko-KR" dirty="0" smtClean="0"/>
              <a:t>- </a:t>
            </a:r>
            <a:r>
              <a:rPr lang="ko-KR" altLang="en-US" dirty="0" err="1" smtClean="0"/>
              <a:t>반자동</a:t>
            </a:r>
            <a:r>
              <a:rPr lang="ko-KR" altLang="en-US" dirty="0" smtClean="0"/>
              <a:t> </a:t>
            </a:r>
            <a:r>
              <a:rPr lang="en-US" altLang="ko-KR" dirty="0" smtClean="0"/>
              <a:t>VM </a:t>
            </a:r>
            <a:r>
              <a:rPr lang="ko-KR" altLang="en-US" dirty="0" smtClean="0"/>
              <a:t>모니터링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en-US" altLang="ko-KR" dirty="0" err="1" smtClean="0"/>
              <a:t>Redmine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Wiki</a:t>
            </a:r>
          </a:p>
          <a:p>
            <a:r>
              <a:rPr lang="ja-JP" altLang="en-US" dirty="0" smtClean="0"/>
              <a:t>   </a:t>
            </a:r>
            <a:r>
              <a:rPr lang="en-US" altLang="ja-JP" dirty="0" smtClean="0"/>
              <a:t>- </a:t>
            </a:r>
            <a:r>
              <a:rPr lang="ko-KR" altLang="ko-KR" dirty="0" smtClean="0"/>
              <a:t>티켓 관리 시스템</a:t>
            </a:r>
            <a:endParaRPr lang="en-US" altLang="ja-JP" dirty="0" smtClean="0"/>
          </a:p>
          <a:p>
            <a:r>
              <a:rPr lang="en-US" altLang="ko-KR" dirty="0" smtClean="0"/>
              <a:t>   - </a:t>
            </a:r>
            <a:r>
              <a:rPr lang="ko-KR" altLang="ko-KR" dirty="0" smtClean="0"/>
              <a:t>1 장애</a:t>
            </a:r>
            <a:r>
              <a:rPr lang="en-US" altLang="ko-KR" dirty="0" smtClean="0"/>
              <a:t> -</a:t>
            </a:r>
            <a:r>
              <a:rPr lang="ko-KR" altLang="ko-KR" dirty="0" smtClean="0"/>
              <a:t> 1 티켓</a:t>
            </a:r>
            <a:r>
              <a:rPr lang="ko-KR" altLang="en-US" dirty="0" smtClean="0"/>
              <a:t>으로</a:t>
            </a:r>
            <a:r>
              <a:rPr lang="ko-KR" altLang="ko-KR" dirty="0" smtClean="0"/>
              <a:t> 자동 </a:t>
            </a:r>
            <a:r>
              <a:rPr lang="ko-KR" altLang="en-US" dirty="0" smtClean="0"/>
              <a:t>등록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- </a:t>
            </a:r>
            <a:r>
              <a:rPr lang="ko-KR" altLang="en-US" dirty="0" smtClean="0"/>
              <a:t>오퍼레이션 센터</a:t>
            </a:r>
            <a:br>
              <a:rPr lang="ko-KR" altLang="en-US" dirty="0" smtClean="0"/>
            </a:br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en-US" altLang="ko-KR" dirty="0" smtClean="0"/>
              <a:t>24</a:t>
            </a:r>
            <a:r>
              <a:rPr lang="ko-KR" altLang="en-US" dirty="0" smtClean="0"/>
              <a:t>시간 </a:t>
            </a:r>
            <a:r>
              <a:rPr lang="en-US" altLang="ko-KR" dirty="0" smtClean="0"/>
              <a:t>365</a:t>
            </a:r>
            <a:r>
              <a:rPr lang="ko-KR" altLang="en-US" dirty="0" smtClean="0"/>
              <a:t>일 </a:t>
            </a:r>
            <a:r>
              <a:rPr lang="ko-KR" altLang="en-US" dirty="0"/>
              <a:t>모니터링 및 전화 </a:t>
            </a:r>
            <a:r>
              <a:rPr lang="ko-KR" altLang="en-US" dirty="0" smtClean="0"/>
              <a:t>문의</a:t>
            </a:r>
            <a:endParaRPr lang="en-US" altLang="ko-KR" dirty="0" smtClean="0"/>
          </a:p>
          <a:p>
            <a:r>
              <a:rPr lang="ja-JP" altLang="en-US" dirty="0" smtClean="0"/>
              <a:t>   </a:t>
            </a:r>
            <a:r>
              <a:rPr lang="en-US" altLang="ja-JP" dirty="0" smtClean="0"/>
              <a:t>- </a:t>
            </a:r>
            <a:r>
              <a:rPr lang="ko-KR" altLang="en-US" dirty="0" err="1" smtClean="0"/>
              <a:t>장애시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간단한 일차대응을 실시</a:t>
            </a:r>
            <a:endParaRPr lang="en-US" altLang="ko-KR" dirty="0"/>
          </a:p>
          <a:p>
            <a:endParaRPr lang="en-US" altLang="ko-KR" dirty="0" smtClean="0"/>
          </a:p>
        </p:txBody>
      </p:sp>
      <p:grpSp>
        <p:nvGrpSpPr>
          <p:cNvPr id="14" name="그룹 13"/>
          <p:cNvGrpSpPr/>
          <p:nvPr/>
        </p:nvGrpSpPr>
        <p:grpSpPr>
          <a:xfrm>
            <a:off x="4617087" y="3085269"/>
            <a:ext cx="4442540" cy="3129155"/>
            <a:chOff x="348979" y="466365"/>
            <a:chExt cx="8402882" cy="6263822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24" y="835697"/>
              <a:ext cx="2362200" cy="657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457" y="873798"/>
              <a:ext cx="29051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557" y="3371029"/>
              <a:ext cx="1371600" cy="1295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46" y="3343833"/>
              <a:ext cx="1076325" cy="1123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2086" y="3342454"/>
              <a:ext cx="2009775" cy="1323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514" y="5580089"/>
              <a:ext cx="828675" cy="657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0753" y="1470220"/>
              <a:ext cx="819150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6951" y="1652570"/>
              <a:ext cx="819150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868" y="1652570"/>
              <a:ext cx="819150" cy="676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직사각형 23"/>
            <p:cNvSpPr/>
            <p:nvPr/>
          </p:nvSpPr>
          <p:spPr>
            <a:xfrm>
              <a:off x="3445642" y="466365"/>
              <a:ext cx="1971763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/>
                <a:t>자동 티켓 </a:t>
              </a:r>
              <a:r>
                <a:rPr lang="ko-KR" altLang="en-US" sz="1000" b="1" dirty="0" smtClean="0"/>
                <a:t>등록</a:t>
              </a:r>
              <a:endParaRPr lang="ko-KR" altLang="en-US" sz="1000" b="1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48979" y="1652571"/>
              <a:ext cx="1683374" cy="4928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000" b="1" dirty="0"/>
                <a:t>24</a:t>
              </a:r>
              <a:r>
                <a:rPr lang="ko-KR" altLang="en-US" sz="1000" b="1" dirty="0"/>
                <a:t>시간 감시</a:t>
              </a: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47554" y="4809715"/>
              <a:ext cx="2376849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/>
                <a:t>오퍼레이션 </a:t>
              </a:r>
              <a:r>
                <a:rPr lang="ko-KR" altLang="en-US" sz="1000" b="1" dirty="0" smtClean="0"/>
                <a:t>센터</a:t>
              </a:r>
              <a:endParaRPr lang="ko-KR" altLang="en-US" sz="1000" b="1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455540" y="6237311"/>
              <a:ext cx="4491630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/>
                <a:t>심각한 장애 발생 시 전화 </a:t>
              </a:r>
              <a:r>
                <a:rPr lang="ko-KR" altLang="en-US" sz="1000" b="1" dirty="0" smtClean="0"/>
                <a:t>연락</a:t>
              </a:r>
              <a:endParaRPr lang="ko-KR" altLang="en-US" sz="1000" b="1" dirty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772030" y="4823851"/>
              <a:ext cx="1491712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 smtClean="0"/>
                <a:t>기반 부서</a:t>
              </a:r>
              <a:endParaRPr lang="ko-KR" altLang="en-US" sz="1000" b="1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780704" y="4809711"/>
              <a:ext cx="1952878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 smtClean="0"/>
                <a:t>서비스 </a:t>
              </a:r>
              <a:r>
                <a:rPr lang="ko-KR" altLang="en-US" sz="1000" b="1" dirty="0" err="1" smtClean="0"/>
                <a:t>담당팀</a:t>
              </a:r>
              <a:endParaRPr lang="ko-KR" altLang="en-US" sz="1000" b="1" dirty="0"/>
            </a:p>
          </p:txBody>
        </p:sp>
        <p:cxnSp>
          <p:nvCxnSpPr>
            <p:cNvPr id="31" name="꺾인 연결선 30"/>
            <p:cNvCxnSpPr>
              <a:stCxn id="26" idx="2"/>
              <a:endCxn id="28" idx="2"/>
            </p:cNvCxnSpPr>
            <p:nvPr/>
          </p:nvCxnSpPr>
          <p:spPr>
            <a:xfrm rot="16200000" flipH="1">
              <a:off x="3119864" y="3918705"/>
              <a:ext cx="14136" cy="2781909"/>
            </a:xfrm>
            <a:prstGeom prst="bentConnector3">
              <a:avLst>
                <a:gd name="adj1" fmla="val 333704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꺾인 연결선 31"/>
            <p:cNvCxnSpPr>
              <a:stCxn id="26" idx="2"/>
              <a:endCxn id="29" idx="2"/>
            </p:cNvCxnSpPr>
            <p:nvPr/>
          </p:nvCxnSpPr>
          <p:spPr>
            <a:xfrm rot="5400000" flipH="1" flipV="1">
              <a:off x="4746559" y="2292007"/>
              <a:ext cx="4" cy="6021164"/>
            </a:xfrm>
            <a:prstGeom prst="bentConnector3">
              <a:avLst>
                <a:gd name="adj1" fmla="val -1143000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화살표 연결선 32"/>
            <p:cNvCxnSpPr/>
            <p:nvPr/>
          </p:nvCxnSpPr>
          <p:spPr>
            <a:xfrm flipV="1">
              <a:off x="1735979" y="1492922"/>
              <a:ext cx="204168" cy="187810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화살표 연결선 33"/>
            <p:cNvCxnSpPr>
              <a:stCxn id="15" idx="3"/>
              <a:endCxn id="16" idx="1"/>
            </p:cNvCxnSpPr>
            <p:nvPr/>
          </p:nvCxnSpPr>
          <p:spPr>
            <a:xfrm>
              <a:off x="2965623" y="1164309"/>
              <a:ext cx="2862833" cy="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stCxn id="19" idx="0"/>
            </p:cNvCxnSpPr>
            <p:nvPr/>
          </p:nvCxnSpPr>
          <p:spPr>
            <a:xfrm flipH="1" flipV="1">
              <a:off x="2434271" y="1652570"/>
              <a:ext cx="5312703" cy="16898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화살표 연결선 35"/>
            <p:cNvCxnSpPr/>
            <p:nvPr/>
          </p:nvCxnSpPr>
          <p:spPr>
            <a:xfrm flipV="1">
              <a:off x="4236678" y="1652570"/>
              <a:ext cx="2680273" cy="14883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화살표 연결선 36"/>
            <p:cNvCxnSpPr/>
            <p:nvPr/>
          </p:nvCxnSpPr>
          <p:spPr>
            <a:xfrm flipH="1" flipV="1">
              <a:off x="2123728" y="1652570"/>
              <a:ext cx="2106600" cy="14883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화살표 연결선 37"/>
            <p:cNvCxnSpPr>
              <a:stCxn id="19" idx="0"/>
            </p:cNvCxnSpPr>
            <p:nvPr/>
          </p:nvCxnSpPr>
          <p:spPr>
            <a:xfrm flipH="1" flipV="1">
              <a:off x="6916951" y="1808357"/>
              <a:ext cx="830023" cy="153409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직사각형 29"/>
            <p:cNvSpPr/>
            <p:nvPr/>
          </p:nvSpPr>
          <p:spPr>
            <a:xfrm>
              <a:off x="3088307" y="2497512"/>
              <a:ext cx="3100742" cy="4928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sz="1000" b="1" dirty="0" smtClean="0"/>
                <a:t>문제 해결 및 </a:t>
              </a:r>
              <a:r>
                <a:rPr lang="ko-KR" altLang="en-US" sz="1000" b="1" dirty="0" err="1" smtClean="0"/>
                <a:t>프로비저닝</a:t>
              </a:r>
              <a:endParaRPr lang="ko-KR" altLang="en-US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4135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3528" y="404664"/>
            <a:ext cx="7819769" cy="56630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 smtClean="0"/>
              <a:t>Web </a:t>
            </a:r>
            <a:r>
              <a:rPr lang="ko-KR" altLang="en-US" sz="2400" b="1" dirty="0" smtClean="0"/>
              <a:t>서비스 모니터링</a:t>
            </a:r>
            <a:endParaRPr lang="en-US" altLang="ko-KR" sz="2400" b="1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b="1" dirty="0" smtClean="0"/>
              <a:t>기존</a:t>
            </a:r>
            <a:endParaRPr lang="en-US" altLang="ko-KR" b="1" dirty="0" smtClean="0"/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감시의 내용 </a:t>
            </a:r>
            <a:r>
              <a:rPr lang="en-US" altLang="ko-KR" dirty="0" smtClean="0"/>
              <a:t>=&gt; </a:t>
            </a:r>
            <a:r>
              <a:rPr lang="ko-KR" altLang="en-US" dirty="0" smtClean="0"/>
              <a:t>전사 공통 규칙화 후</a:t>
            </a:r>
            <a:endParaRPr lang="en-US" altLang="ko-KR" dirty="0" smtClean="0"/>
          </a:p>
          <a:p>
            <a:r>
              <a:rPr lang="en-US" altLang="ko-KR" dirty="0" smtClean="0"/>
              <a:t>   Web</a:t>
            </a:r>
            <a:r>
              <a:rPr lang="ko-KR" altLang="en-US" dirty="0"/>
              <a:t>서비스의 표준적인 감시 항목을 망라</a:t>
            </a:r>
            <a:r>
              <a:rPr lang="en-US" altLang="ko-KR" dirty="0"/>
              <a:t>(Apache, </a:t>
            </a:r>
            <a:r>
              <a:rPr lang="en-US" altLang="ko-KR" dirty="0" smtClean="0"/>
              <a:t>MySQL, … )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공통 </a:t>
            </a:r>
            <a:r>
              <a:rPr lang="ko-KR" altLang="en-US" dirty="0"/>
              <a:t>기반으로서 감시 시스템을 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r>
              <a:rPr lang="ko-KR" altLang="en-US" dirty="0" smtClean="0"/>
              <a:t>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의뢰를</a:t>
            </a:r>
            <a:r>
              <a:rPr lang="ko-KR" altLang="en-US" dirty="0"/>
              <a:t> 받고 기반 </a:t>
            </a:r>
            <a:r>
              <a:rPr lang="ko-KR" altLang="en-US" dirty="0" smtClean="0"/>
              <a:t>부서가</a:t>
            </a:r>
            <a:r>
              <a:rPr lang="ko-KR" altLang="en-US" dirty="0"/>
              <a:t> </a:t>
            </a:r>
            <a:r>
              <a:rPr lang="ko-KR" altLang="en-US" b="1" dirty="0"/>
              <a:t>수동으로 감시 </a:t>
            </a:r>
            <a:r>
              <a:rPr lang="ko-KR" altLang="en-US" b="1" dirty="0" smtClean="0"/>
              <a:t>설정</a:t>
            </a:r>
            <a:endParaRPr lang="en-US" altLang="ko-KR" b="1" dirty="0" smtClean="0"/>
          </a:p>
          <a:p>
            <a:r>
              <a:rPr lang="en-US" altLang="ko-KR" dirty="0"/>
              <a:t> </a:t>
            </a:r>
            <a:r>
              <a:rPr lang="en-US" altLang="ko-KR" dirty="0" smtClean="0"/>
              <a:t>  - </a:t>
            </a:r>
            <a:r>
              <a:rPr lang="ko-KR" altLang="en-US" dirty="0" smtClean="0"/>
              <a:t>장애 감지 되면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수동으로 장애 티켓 등록</a:t>
            </a:r>
            <a:r>
              <a:rPr lang="ko-KR" altLang="en-US" dirty="0" smtClean="0"/>
              <a:t> 및 </a:t>
            </a:r>
            <a:r>
              <a:rPr lang="ko-KR" altLang="en-US" dirty="0" smtClean="0"/>
              <a:t>전화 </a:t>
            </a:r>
            <a:r>
              <a:rPr lang="ko-KR" altLang="en-US" dirty="0" smtClean="0"/>
              <a:t>연락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b="1" dirty="0" err="1" smtClean="0"/>
              <a:t>Openstack</a:t>
            </a:r>
            <a:r>
              <a:rPr lang="ko-KR" altLang="en-US" b="1" dirty="0" smtClean="0"/>
              <a:t>에서 </a:t>
            </a:r>
            <a:r>
              <a:rPr lang="ko-KR" altLang="en-US" b="1" dirty="0" smtClean="0"/>
              <a:t>변화</a:t>
            </a:r>
            <a:endParaRPr lang="en-US" altLang="ko-KR" b="1" dirty="0"/>
          </a:p>
          <a:p>
            <a:pPr marL="285750" indent="-285750">
              <a:buFontTx/>
              <a:buChar char="-"/>
            </a:pPr>
            <a:r>
              <a:rPr lang="ko-KR" altLang="en-US" dirty="0" err="1" smtClean="0"/>
              <a:t>서비스측에서</a:t>
            </a:r>
            <a:r>
              <a:rPr lang="ko-KR" altLang="en-US" dirty="0" smtClean="0"/>
              <a:t> 원하는 때에 </a:t>
            </a:r>
            <a:r>
              <a:rPr lang="en-US" altLang="ko-KR" dirty="0" smtClean="0"/>
              <a:t>VM</a:t>
            </a:r>
            <a:r>
              <a:rPr lang="ko-KR" altLang="en-US" dirty="0" smtClean="0"/>
              <a:t>을 작성 가능 </a:t>
            </a:r>
            <a:r>
              <a:rPr lang="en-US" altLang="ko-KR" dirty="0" smtClean="0"/>
              <a:t>= </a:t>
            </a:r>
            <a:r>
              <a:rPr lang="ko-KR" altLang="en-US" dirty="0" smtClean="0"/>
              <a:t>구성 변경이 쉬워진다</a:t>
            </a:r>
            <a:r>
              <a:rPr lang="en-US" altLang="ko-KR" dirty="0" smtClean="0"/>
              <a:t>. </a:t>
            </a:r>
            <a:br>
              <a:rPr lang="en-US" altLang="ko-KR" dirty="0" smtClean="0"/>
            </a:br>
            <a:r>
              <a:rPr lang="en-US" altLang="ko-KR" dirty="0" smtClean="0"/>
              <a:t>  =&gt; </a:t>
            </a:r>
            <a:r>
              <a:rPr lang="ko-KR" altLang="en-US" dirty="0" smtClean="0"/>
              <a:t>감시 설정도 자주 오는</a:t>
            </a:r>
            <a:r>
              <a:rPr lang="en-US" altLang="ko-KR" dirty="0" smtClean="0"/>
              <a:t>?</a:t>
            </a:r>
          </a:p>
          <a:p>
            <a:pPr marL="285750" indent="-285750">
              <a:buFontTx/>
              <a:buChar char="-"/>
            </a:pPr>
            <a:r>
              <a:rPr lang="ko-KR" altLang="en-US" dirty="0" smtClean="0"/>
              <a:t>모니터링 설정이 병목지점이 되어 서비스 출시가 지연되면 </a:t>
            </a:r>
            <a:r>
              <a:rPr lang="ko-KR" altLang="en-US" dirty="0" err="1" smtClean="0"/>
              <a:t>안된다</a:t>
            </a:r>
            <a:r>
              <a:rPr lang="en-US" altLang="ko-KR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b="1" dirty="0">
                <a:solidFill>
                  <a:srgbClr val="FF0000"/>
                </a:solidFill>
              </a:rPr>
              <a:t>데이터 센터 </a:t>
            </a:r>
            <a:r>
              <a:rPr lang="ko-KR" altLang="en-US" b="1" dirty="0" smtClean="0">
                <a:solidFill>
                  <a:srgbClr val="FF0000"/>
                </a:solidFill>
              </a:rPr>
              <a:t>이전 </a:t>
            </a:r>
            <a:r>
              <a:rPr lang="en-US" altLang="ko-KR" b="1" dirty="0" smtClean="0">
                <a:solidFill>
                  <a:srgbClr val="FF0000"/>
                </a:solidFill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</a:rPr>
              <a:t>감시</a:t>
            </a:r>
            <a:r>
              <a:rPr lang="ko-KR" altLang="en-US" b="1" dirty="0">
                <a:solidFill>
                  <a:srgbClr val="FF0000"/>
                </a:solidFill>
              </a:rPr>
              <a:t> 설정에 할애 </a:t>
            </a:r>
            <a:r>
              <a:rPr lang="ko-KR" altLang="en-US" b="1" dirty="0" smtClean="0">
                <a:solidFill>
                  <a:srgbClr val="FF0000"/>
                </a:solidFill>
              </a:rPr>
              <a:t>할 시간</a:t>
            </a:r>
            <a:r>
              <a:rPr lang="ko-KR" altLang="en-US" b="1" dirty="0">
                <a:solidFill>
                  <a:srgbClr val="FF0000"/>
                </a:solidFill>
              </a:rPr>
              <a:t> </a:t>
            </a:r>
            <a:r>
              <a:rPr lang="en-US" altLang="ko-KR" b="1" dirty="0">
                <a:solidFill>
                  <a:srgbClr val="FF0000"/>
                </a:solidFill>
              </a:rPr>
              <a:t>2</a:t>
            </a:r>
            <a:r>
              <a:rPr lang="ko-KR" altLang="en-US" b="1" dirty="0" smtClean="0">
                <a:solidFill>
                  <a:srgbClr val="FF0000"/>
                </a:solidFill>
              </a:rPr>
              <a:t>개월 </a:t>
            </a:r>
            <a:r>
              <a:rPr lang="en-US" altLang="ko-KR" b="1" dirty="0" smtClean="0">
                <a:solidFill>
                  <a:srgbClr val="FF0000"/>
                </a:solidFill>
              </a:rPr>
              <a:t>/ </a:t>
            </a:r>
            <a:r>
              <a:rPr lang="ko-KR" altLang="en-US" b="1" dirty="0" smtClean="0">
                <a:solidFill>
                  <a:srgbClr val="FF0000"/>
                </a:solidFill>
              </a:rPr>
              <a:t>대상</a:t>
            </a:r>
            <a:r>
              <a:rPr lang="ko-KR" altLang="en-US" b="1" dirty="0">
                <a:solidFill>
                  <a:srgbClr val="FF0000"/>
                </a:solidFill>
              </a:rPr>
              <a:t> </a:t>
            </a:r>
            <a:r>
              <a:rPr lang="en-US" altLang="ko-KR" b="1" dirty="0" smtClean="0">
                <a:solidFill>
                  <a:srgbClr val="FF0000"/>
                </a:solidFill>
              </a:rPr>
              <a:t>VM 1000</a:t>
            </a:r>
            <a:r>
              <a:rPr lang="ko-KR" altLang="en-US" b="1" dirty="0" smtClean="0">
                <a:solidFill>
                  <a:srgbClr val="FF0000"/>
                </a:solidFill>
              </a:rPr>
              <a:t>대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       </a:t>
            </a:r>
            <a:r>
              <a:rPr lang="en-US" altLang="ko-KR" sz="3200" b="1" dirty="0" smtClean="0"/>
              <a:t>=&gt; </a:t>
            </a:r>
            <a:r>
              <a:rPr lang="ko-KR" altLang="en-US" sz="3200" b="1" dirty="0" smtClean="0"/>
              <a:t>자동화를 해야 하는 이유</a:t>
            </a:r>
            <a:endParaRPr lang="en-US" altLang="ko-KR" sz="3200" b="1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438" y="2352505"/>
            <a:ext cx="1627986" cy="45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060529"/>
            <a:ext cx="2002160" cy="400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31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9113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감시와 장애 대응의 흐름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기존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79512" y="69269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감시 </a:t>
            </a:r>
            <a:r>
              <a:rPr lang="ko-KR" altLang="en-US" b="1" dirty="0" smtClean="0"/>
              <a:t>설정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장애</a:t>
            </a:r>
            <a:r>
              <a:rPr lang="ko-KR" altLang="en-US" b="1" dirty="0"/>
              <a:t> </a:t>
            </a:r>
            <a:r>
              <a:rPr lang="ko-KR" altLang="en-US" b="1" dirty="0" smtClean="0"/>
              <a:t>감지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티켓</a:t>
            </a:r>
            <a:r>
              <a:rPr lang="ko-KR" altLang="en-US" b="1" dirty="0"/>
              <a:t> </a:t>
            </a:r>
            <a:r>
              <a:rPr lang="ko-KR" altLang="en-US" b="1" dirty="0" smtClean="0"/>
              <a:t>등록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에스컬레이션</a:t>
            </a:r>
            <a:r>
              <a:rPr lang="ko-KR" altLang="en-US" b="1" dirty="0"/>
              <a:t> </a:t>
            </a:r>
            <a:r>
              <a:rPr lang="ko-KR" altLang="en-US" b="1" dirty="0" smtClean="0"/>
              <a:t>연락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복구</a:t>
            </a:r>
            <a:r>
              <a:rPr lang="ko-KR" altLang="en-US" b="1" dirty="0"/>
              <a:t> 작업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14" y="2729171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서비스담당자</a:t>
            </a:r>
            <a:endParaRPr lang="ko-KR" alt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1009861" y="1695558"/>
            <a:ext cx="1437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050" dirty="0" smtClean="0"/>
              <a:t>감시 설정 의뢰</a:t>
            </a:r>
            <a:endParaRPr lang="ko-KR" alt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1657063" y="3055956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2. </a:t>
            </a:r>
            <a:r>
              <a:rPr lang="ko-KR" altLang="en-US" sz="1050" dirty="0" smtClean="0"/>
              <a:t>감시 설정</a:t>
            </a:r>
            <a:endParaRPr lang="ko-KR" alt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192176" y="3055956"/>
            <a:ext cx="164981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3. </a:t>
            </a:r>
            <a:r>
              <a:rPr lang="ko-KR" altLang="en-US" sz="1050" dirty="0" smtClean="0"/>
              <a:t>장애 감시</a:t>
            </a:r>
            <a:endParaRPr lang="en-US" altLang="ko-KR" sz="1050" dirty="0" smtClean="0"/>
          </a:p>
          <a:p>
            <a:r>
              <a:rPr lang="ko-KR" altLang="en-US" sz="1050" dirty="0" err="1" smtClean="0"/>
              <a:t>페트라이트</a:t>
            </a:r>
            <a:r>
              <a:rPr lang="en-US" altLang="ko-KR" sz="1050" dirty="0" smtClean="0"/>
              <a:t>(3</a:t>
            </a:r>
            <a:r>
              <a:rPr lang="ko-KR" altLang="en-US" sz="1050" dirty="0" smtClean="0"/>
              <a:t>색 </a:t>
            </a:r>
            <a:r>
              <a:rPr lang="ko-KR" altLang="en-US" sz="1050" dirty="0" err="1" smtClean="0"/>
              <a:t>경광등</a:t>
            </a:r>
            <a:r>
              <a:rPr lang="en-US" altLang="ko-KR" sz="1050" dirty="0" smtClean="0"/>
              <a:t>)</a:t>
            </a:r>
            <a:endParaRPr lang="en-US" altLang="ko-KR" sz="1050" dirty="0" smtClean="0"/>
          </a:p>
          <a:p>
            <a:r>
              <a:rPr lang="en-US" altLang="ko-KR" sz="1050" dirty="0" err="1" smtClean="0"/>
              <a:t>Zabbix</a:t>
            </a:r>
            <a:r>
              <a:rPr lang="en-US" altLang="ko-KR" sz="1050" dirty="0" smtClean="0"/>
              <a:t> </a:t>
            </a:r>
            <a:r>
              <a:rPr lang="ko-KR" altLang="en-US" sz="1050" dirty="0" smtClean="0"/>
              <a:t>화면</a:t>
            </a:r>
            <a:endParaRPr lang="ko-KR" alt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3268787" y="1615589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4. </a:t>
            </a:r>
            <a:r>
              <a:rPr lang="ko-KR" altLang="en-US" sz="1050" dirty="0" smtClean="0"/>
              <a:t>장애 티켓 </a:t>
            </a:r>
            <a:r>
              <a:rPr lang="ko-KR" altLang="en-US" sz="1050" dirty="0" smtClean="0"/>
              <a:t>등록</a:t>
            </a:r>
            <a:endParaRPr lang="ko-KR" altLang="en-US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36" y="1715318"/>
            <a:ext cx="65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926" y="1780798"/>
            <a:ext cx="857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4" y="1613518"/>
            <a:ext cx="857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76" y="4696287"/>
            <a:ext cx="8667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133" y="3212895"/>
            <a:ext cx="104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49" y="546563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49" y="456481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396002" y="267825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오퍼레이</a:t>
            </a:r>
            <a:r>
              <a:rPr lang="ko-KR" altLang="en-US" sz="1050" dirty="0"/>
              <a:t>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9576" y="553540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서비스담당자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997328" y="3388468"/>
            <a:ext cx="1569660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050" dirty="0" smtClean="0"/>
              <a:t>전사적 규칙에 따라</a:t>
            </a:r>
            <a:endParaRPr lang="en-US" altLang="ko-KR" sz="1050" dirty="0" smtClean="0"/>
          </a:p>
          <a:p>
            <a:r>
              <a:rPr lang="ko-KR" altLang="en-US" sz="1050" dirty="0" smtClean="0"/>
              <a:t>감시 항목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심각도 설정</a:t>
            </a:r>
            <a:endParaRPr lang="ko-KR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4979343" y="3388468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5. </a:t>
            </a:r>
            <a:r>
              <a:rPr lang="en-US" altLang="ko-KR" sz="1050" dirty="0" err="1" smtClean="0"/>
              <a:t>Redmine</a:t>
            </a:r>
            <a:r>
              <a:rPr lang="ko-KR" altLang="en-US" sz="1050" dirty="0" smtClean="0"/>
              <a:t>에서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자동 메일 송신</a:t>
            </a:r>
            <a:endParaRPr lang="ko-KR" alt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393" y="3840900"/>
            <a:ext cx="1358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 긴급 연락처</a:t>
            </a:r>
            <a:endParaRPr lang="ko-KR" altLang="en-US" sz="1050" dirty="0"/>
          </a:p>
        </p:txBody>
      </p:sp>
      <p:sp>
        <p:nvSpPr>
          <p:cNvPr id="10" name="직사각형 9"/>
          <p:cNvSpPr/>
          <p:nvPr/>
        </p:nvSpPr>
        <p:spPr>
          <a:xfrm>
            <a:off x="6215579" y="2848207"/>
            <a:ext cx="1799421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050" dirty="0" smtClean="0"/>
              <a:t>심각도 </a:t>
            </a:r>
            <a:r>
              <a:rPr lang="en-US" altLang="ko-KR" sz="1050" dirty="0" smtClean="0"/>
              <a:t>Level 1a </a:t>
            </a:r>
            <a:r>
              <a:rPr lang="ko-KR" altLang="en-US" sz="1050" dirty="0" smtClean="0"/>
              <a:t>의 경우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전화 </a:t>
            </a:r>
            <a:r>
              <a:rPr lang="ko-KR" altLang="en-US" sz="1050" dirty="0" smtClean="0"/>
              <a:t>연락</a:t>
            </a:r>
            <a:endParaRPr lang="ko-KR" altLang="en-US" sz="105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71814" y="4786840"/>
            <a:ext cx="1803260" cy="1918760"/>
            <a:chOff x="171814" y="4786840"/>
            <a:chExt cx="1803260" cy="1918760"/>
          </a:xfrm>
        </p:grpSpPr>
        <p:grpSp>
          <p:nvGrpSpPr>
            <p:cNvPr id="22" name="그룹 21"/>
            <p:cNvGrpSpPr/>
            <p:nvPr/>
          </p:nvGrpSpPr>
          <p:grpSpPr>
            <a:xfrm>
              <a:off x="171814" y="4786840"/>
              <a:ext cx="1803260" cy="1918760"/>
              <a:chOff x="171814" y="4786840"/>
              <a:chExt cx="1803260" cy="1918760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179512" y="4800024"/>
                <a:ext cx="1795562" cy="190557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 smtClean="0"/>
              </a:p>
            </p:txBody>
          </p:sp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14" y="4786840"/>
                <a:ext cx="315118" cy="35062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pic>
        </p:grpSp>
        <p:sp>
          <p:nvSpPr>
            <p:cNvPr id="13" name="직사각형 12"/>
            <p:cNvSpPr/>
            <p:nvPr/>
          </p:nvSpPr>
          <p:spPr>
            <a:xfrm>
              <a:off x="437771" y="5176262"/>
              <a:ext cx="130913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Apache</a:t>
              </a:r>
              <a:endParaRPr lang="ko-KR" altLang="en-US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2728" y="5877272"/>
              <a:ext cx="130913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MySQL</a:t>
              </a:r>
              <a:endParaRPr lang="ko-KR" altLang="en-US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81249" y="4804674"/>
              <a:ext cx="792088" cy="2678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장비</a:t>
              </a:r>
              <a:endParaRPr lang="ko-KR" altLang="en-US" dirty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186927" y="4754097"/>
            <a:ext cx="1453607" cy="1905576"/>
            <a:chOff x="2186927" y="4754097"/>
            <a:chExt cx="1795562" cy="1905576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2186927" y="4754097"/>
              <a:ext cx="1795562" cy="19055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100" dirty="0" smtClean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445186" y="5130335"/>
              <a:ext cx="1309130" cy="35589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 smtClean="0"/>
                <a:t>Apache</a:t>
              </a:r>
              <a:r>
                <a:rPr lang="ko-KR" altLang="en-US" sz="800" dirty="0" smtClean="0"/>
                <a:t>사활 감시</a:t>
              </a:r>
              <a:endParaRPr lang="ko-KR" altLang="en-US" sz="800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458039" y="6069077"/>
              <a:ext cx="1309130" cy="3464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MySQL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458039" y="5587535"/>
              <a:ext cx="1309130" cy="3802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Apache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901094" y="3966543"/>
            <a:ext cx="1693204" cy="2803759"/>
            <a:chOff x="4188961" y="3832562"/>
            <a:chExt cx="1795562" cy="2803759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4188961" y="3832562"/>
              <a:ext cx="1795562" cy="2803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400" dirty="0" smtClean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447220" y="4454337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/>
                <a:t>Apache</a:t>
              </a:r>
              <a:r>
                <a:rPr lang="ko-KR" altLang="en-US" sz="1000" dirty="0" smtClean="0"/>
                <a:t>사활 장애 티켓</a:t>
              </a:r>
              <a:endParaRPr lang="ko-KR" altLang="en-US" sz="10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460073" y="5441936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MySQL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460073" y="4938758"/>
              <a:ext cx="1287659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Apache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58523" y="56662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감시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387271"/>
              </p:ext>
            </p:extLst>
          </p:nvPr>
        </p:nvGraphicFramePr>
        <p:xfrm>
          <a:off x="5903642" y="4131424"/>
          <a:ext cx="1709272" cy="218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36"/>
                <a:gridCol w="854636"/>
              </a:tblGrid>
              <a:tr h="33191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심각도</a:t>
                      </a:r>
                      <a:r>
                        <a:rPr lang="en-US" altLang="ko-KR" sz="1100" dirty="0" smtClean="0"/>
                        <a:t>Level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연락처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List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1a</a:t>
                      </a:r>
                      <a:endParaRPr lang="ko-KR" altLang="en-US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</a:t>
                      </a:r>
                      <a:r>
                        <a:rPr lang="en-US" altLang="ko-KR" sz="1100" dirty="0" smtClean="0"/>
                        <a:t> PC </a:t>
                      </a:r>
                      <a:r>
                        <a:rPr lang="ko-KR" altLang="en-US" sz="1100" dirty="0" smtClean="0"/>
                        <a:t>및 휴대폰으로 발송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1b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</a:t>
                      </a:r>
                      <a:endParaRPr lang="ko-KR" altLang="en-US" sz="11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 </a:t>
                      </a:r>
                      <a:r>
                        <a:rPr lang="en-US" altLang="ko-KR" sz="1100" dirty="0" smtClean="0"/>
                        <a:t>PC </a:t>
                      </a:r>
                      <a:r>
                        <a:rPr lang="ko-KR" altLang="en-US" sz="1100" dirty="0" smtClean="0"/>
                        <a:t>앞 </a:t>
                      </a: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직선 화살표 연결선 37"/>
          <p:cNvCxnSpPr>
            <a:endCxn id="3075" idx="1"/>
          </p:cNvCxnSpPr>
          <p:nvPr/>
        </p:nvCxnSpPr>
        <p:spPr>
          <a:xfrm flipV="1">
            <a:off x="1039369" y="2228473"/>
            <a:ext cx="1295557" cy="56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꺾인 연결선 39"/>
          <p:cNvCxnSpPr/>
          <p:nvPr/>
        </p:nvCxnSpPr>
        <p:spPr>
          <a:xfrm rot="5400000">
            <a:off x="1545293" y="3800982"/>
            <a:ext cx="2079377" cy="35714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 rot="16200000" flipV="1">
            <a:off x="2317876" y="3731672"/>
            <a:ext cx="1929751" cy="3461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28" idx="1"/>
            <a:endCxn id="13" idx="3"/>
          </p:cNvCxnSpPr>
          <p:nvPr/>
        </p:nvCxnSpPr>
        <p:spPr>
          <a:xfrm flipH="1">
            <a:off x="1746901" y="5308281"/>
            <a:ext cx="649101" cy="96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31" idx="1"/>
          </p:cNvCxnSpPr>
          <p:nvPr/>
        </p:nvCxnSpPr>
        <p:spPr>
          <a:xfrm flipH="1" flipV="1">
            <a:off x="1758523" y="5486228"/>
            <a:ext cx="647884" cy="29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stCxn id="29" idx="1"/>
            <a:endCxn id="25" idx="3"/>
          </p:cNvCxnSpPr>
          <p:nvPr/>
        </p:nvCxnSpPr>
        <p:spPr>
          <a:xfrm flipH="1" flipV="1">
            <a:off x="1731858" y="6105872"/>
            <a:ext cx="674549" cy="136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>
            <a:endCxn id="32" idx="0"/>
          </p:cNvCxnSpPr>
          <p:nvPr/>
        </p:nvCxnSpPr>
        <p:spPr>
          <a:xfrm rot="16200000" flipH="1">
            <a:off x="3111730" y="2330577"/>
            <a:ext cx="1772772" cy="1499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3842897" y="2402663"/>
            <a:ext cx="1597348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050" dirty="0"/>
              <a:t>장애 내용과 </a:t>
            </a:r>
            <a:r>
              <a:rPr lang="ko-KR" altLang="en-US" sz="1050" dirty="0" err="1" smtClean="0"/>
              <a:t>심각도에</a:t>
            </a:r>
            <a:r>
              <a:rPr lang="ko-KR" altLang="en-US" sz="1050" dirty="0" smtClean="0"/>
              <a:t> 따라 티켓을</a:t>
            </a:r>
            <a:r>
              <a:rPr lang="ko-KR" altLang="en-US" sz="1050" dirty="0"/>
              <a:t> 수동 </a:t>
            </a:r>
            <a:r>
              <a:rPr lang="ko-KR" altLang="en-US" sz="1050" dirty="0" smtClean="0"/>
              <a:t>등록</a:t>
            </a:r>
            <a:endParaRPr lang="ko-KR" alt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7672100" y="251422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오퍼레이</a:t>
            </a:r>
            <a:r>
              <a:rPr lang="ko-KR" altLang="en-US" sz="1050" dirty="0"/>
              <a:t>터</a:t>
            </a:r>
          </a:p>
        </p:txBody>
      </p:sp>
      <p:cxnSp>
        <p:nvCxnSpPr>
          <p:cNvPr id="65" name="직선 화살표 연결선 64"/>
          <p:cNvCxnSpPr/>
          <p:nvPr/>
        </p:nvCxnSpPr>
        <p:spPr>
          <a:xfrm>
            <a:off x="8117094" y="2809059"/>
            <a:ext cx="0" cy="194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076" idx="1"/>
          </p:cNvCxnSpPr>
          <p:nvPr/>
        </p:nvCxnSpPr>
        <p:spPr>
          <a:xfrm>
            <a:off x="7500266" y="4869613"/>
            <a:ext cx="379310" cy="202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/>
          <p:nvPr/>
        </p:nvCxnSpPr>
        <p:spPr>
          <a:xfrm flipV="1">
            <a:off x="7500266" y="5176262"/>
            <a:ext cx="379310" cy="411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>
            <a:stCxn id="33" idx="3"/>
          </p:cNvCxnSpPr>
          <p:nvPr/>
        </p:nvCxnSpPr>
        <p:spPr>
          <a:xfrm flipV="1">
            <a:off x="5379133" y="4618254"/>
            <a:ext cx="503197" cy="198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 flipV="1">
            <a:off x="5371006" y="5113630"/>
            <a:ext cx="511324" cy="2238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34" idx="3"/>
          </p:cNvCxnSpPr>
          <p:nvPr/>
        </p:nvCxnSpPr>
        <p:spPr>
          <a:xfrm>
            <a:off x="5391253" y="5804517"/>
            <a:ext cx="607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426837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514" y="481206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5383008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8746351" y="4097968"/>
            <a:ext cx="36420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차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대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응</a:t>
            </a:r>
            <a:endParaRPr lang="en-US" altLang="ko-KR" sz="1400" b="1" dirty="0" smtClean="0"/>
          </a:p>
          <a:p>
            <a:r>
              <a:rPr lang="en-US" altLang="ko-KR" sz="1400" b="1" dirty="0" smtClean="0"/>
              <a:t>/</a:t>
            </a:r>
          </a:p>
          <a:p>
            <a:r>
              <a:rPr lang="ko-KR" altLang="en-US" sz="1400" b="1" dirty="0" smtClean="0"/>
              <a:t>복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구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작</a:t>
            </a:r>
            <a:endParaRPr lang="en-US" altLang="ko-KR" sz="1400" b="1" dirty="0" smtClean="0"/>
          </a:p>
          <a:p>
            <a:r>
              <a:rPr lang="ko-KR" altLang="en-US" sz="1400" b="1" dirty="0"/>
              <a:t>업</a:t>
            </a:r>
            <a:endParaRPr lang="en-US" altLang="ko-KR" sz="1400" b="1" dirty="0"/>
          </a:p>
        </p:txBody>
      </p:sp>
      <p:sp>
        <p:nvSpPr>
          <p:cNvPr id="78" name="폭발 1 77"/>
          <p:cNvSpPr/>
          <p:nvPr/>
        </p:nvSpPr>
        <p:spPr>
          <a:xfrm>
            <a:off x="3331784" y="5250621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폭발 1 87"/>
          <p:cNvSpPr/>
          <p:nvPr/>
        </p:nvSpPr>
        <p:spPr>
          <a:xfrm>
            <a:off x="3331784" y="5687808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폭발 1 88"/>
          <p:cNvSpPr/>
          <p:nvPr/>
        </p:nvSpPr>
        <p:spPr>
          <a:xfrm>
            <a:off x="3331784" y="6179874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459" y="4804674"/>
            <a:ext cx="963479" cy="26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033" y="4012613"/>
            <a:ext cx="1278830" cy="255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4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9113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감시와 장애 대응의 흐름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기존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79512" y="69269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감시 </a:t>
            </a:r>
            <a:r>
              <a:rPr lang="ko-KR" altLang="en-US" b="1" dirty="0" smtClean="0"/>
              <a:t>설정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장애</a:t>
            </a:r>
            <a:r>
              <a:rPr lang="ko-KR" altLang="en-US" b="1" dirty="0"/>
              <a:t> </a:t>
            </a:r>
            <a:r>
              <a:rPr lang="ko-KR" altLang="en-US" b="1" dirty="0"/>
              <a:t>감</a:t>
            </a:r>
            <a:r>
              <a:rPr lang="ko-KR" altLang="en-US" b="1" dirty="0" smtClean="0"/>
              <a:t>지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티켓</a:t>
            </a:r>
            <a:r>
              <a:rPr lang="ko-KR" altLang="en-US" b="1" dirty="0"/>
              <a:t> </a:t>
            </a:r>
            <a:r>
              <a:rPr lang="ko-KR" altLang="en-US" b="1" dirty="0" smtClean="0"/>
              <a:t>등록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에스컬레이션</a:t>
            </a:r>
            <a:r>
              <a:rPr lang="ko-KR" altLang="en-US" b="1" dirty="0"/>
              <a:t> </a:t>
            </a:r>
            <a:r>
              <a:rPr lang="ko-KR" altLang="en-US" b="1" dirty="0" smtClean="0"/>
              <a:t>연락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복구</a:t>
            </a:r>
            <a:r>
              <a:rPr lang="ko-KR" altLang="en-US" b="1" dirty="0"/>
              <a:t> 작업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814" y="2729171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서비스담당자</a:t>
            </a:r>
            <a:endParaRPr lang="ko-KR" alt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1009861" y="1695558"/>
            <a:ext cx="1437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050" dirty="0" smtClean="0"/>
              <a:t>감시 설정 의뢰</a:t>
            </a:r>
            <a:endParaRPr lang="ko-KR" altLang="en-US" sz="1050" dirty="0"/>
          </a:p>
        </p:txBody>
      </p:sp>
      <p:sp>
        <p:nvSpPr>
          <p:cNvPr id="6" name="TextBox 5"/>
          <p:cNvSpPr txBox="1"/>
          <p:nvPr/>
        </p:nvSpPr>
        <p:spPr>
          <a:xfrm>
            <a:off x="1657063" y="3055956"/>
            <a:ext cx="9557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2. </a:t>
            </a:r>
            <a:r>
              <a:rPr lang="ko-KR" altLang="en-US" sz="1050" dirty="0" smtClean="0"/>
              <a:t>감시 설정</a:t>
            </a:r>
            <a:endParaRPr lang="ko-KR" altLang="en-US" sz="1050" dirty="0"/>
          </a:p>
        </p:txBody>
      </p:sp>
      <p:sp>
        <p:nvSpPr>
          <p:cNvPr id="7" name="TextBox 6"/>
          <p:cNvSpPr txBox="1"/>
          <p:nvPr/>
        </p:nvSpPr>
        <p:spPr>
          <a:xfrm>
            <a:off x="3192176" y="3055956"/>
            <a:ext cx="164981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3. </a:t>
            </a:r>
            <a:r>
              <a:rPr lang="ko-KR" altLang="en-US" sz="1050" dirty="0" smtClean="0"/>
              <a:t>장애 감시</a:t>
            </a:r>
            <a:endParaRPr lang="en-US" altLang="ko-KR" sz="1050" dirty="0" smtClean="0"/>
          </a:p>
          <a:p>
            <a:r>
              <a:rPr lang="ko-KR" altLang="en-US" sz="1050" dirty="0" err="1" smtClean="0"/>
              <a:t>페트라이트</a:t>
            </a:r>
            <a:r>
              <a:rPr lang="en-US" altLang="ko-KR" sz="1050" dirty="0" smtClean="0"/>
              <a:t>(3</a:t>
            </a:r>
            <a:r>
              <a:rPr lang="ko-KR" altLang="en-US" sz="1050" dirty="0" smtClean="0"/>
              <a:t>색 </a:t>
            </a:r>
            <a:r>
              <a:rPr lang="ko-KR" altLang="en-US" sz="1050" dirty="0" err="1" smtClean="0"/>
              <a:t>경광등</a:t>
            </a:r>
            <a:r>
              <a:rPr lang="en-US" altLang="ko-KR" sz="1050" dirty="0" smtClean="0"/>
              <a:t>)</a:t>
            </a:r>
            <a:endParaRPr lang="en-US" altLang="ko-KR" sz="1050" dirty="0" smtClean="0"/>
          </a:p>
          <a:p>
            <a:r>
              <a:rPr lang="en-US" altLang="ko-KR" sz="1050" dirty="0" err="1" smtClean="0"/>
              <a:t>Zabbix</a:t>
            </a:r>
            <a:r>
              <a:rPr lang="en-US" altLang="ko-KR" sz="1050" dirty="0" smtClean="0"/>
              <a:t> </a:t>
            </a:r>
            <a:r>
              <a:rPr lang="ko-KR" altLang="en-US" sz="1050" dirty="0" smtClean="0"/>
              <a:t>화면</a:t>
            </a:r>
            <a:endParaRPr lang="ko-KR" alt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3268787" y="1615589"/>
            <a:ext cx="12875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4. </a:t>
            </a:r>
            <a:r>
              <a:rPr lang="ko-KR" altLang="en-US" sz="1050" dirty="0" smtClean="0"/>
              <a:t>장애 티켓 </a:t>
            </a:r>
            <a:r>
              <a:rPr lang="ko-KR" altLang="en-US" sz="1050" dirty="0" smtClean="0"/>
              <a:t>등록</a:t>
            </a:r>
            <a:endParaRPr lang="ko-KR" altLang="en-US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636" y="1715318"/>
            <a:ext cx="65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926" y="1780798"/>
            <a:ext cx="857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924" y="1613518"/>
            <a:ext cx="857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76" y="4696287"/>
            <a:ext cx="8667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133" y="3212895"/>
            <a:ext cx="104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649" y="5465630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67" y="4564813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396002" y="2678254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오퍼레이</a:t>
            </a:r>
            <a:r>
              <a:rPr lang="ko-KR" altLang="en-US" sz="1050" dirty="0"/>
              <a:t>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879576" y="553540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서비스담당자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997328" y="3388468"/>
            <a:ext cx="1569660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050" dirty="0" smtClean="0"/>
              <a:t>전사적 규칙에 따라</a:t>
            </a:r>
            <a:endParaRPr lang="en-US" altLang="ko-KR" sz="1050" dirty="0" smtClean="0"/>
          </a:p>
          <a:p>
            <a:r>
              <a:rPr lang="ko-KR" altLang="en-US" sz="1050" dirty="0" smtClean="0"/>
              <a:t>감시 항목</a:t>
            </a:r>
            <a:r>
              <a:rPr lang="en-US" altLang="ko-KR" sz="1050" dirty="0" smtClean="0"/>
              <a:t>, </a:t>
            </a:r>
            <a:r>
              <a:rPr lang="ko-KR" altLang="en-US" sz="1050" dirty="0" smtClean="0"/>
              <a:t>심각도 설정</a:t>
            </a:r>
            <a:endParaRPr lang="ko-KR" alt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4979343" y="3388468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5. </a:t>
            </a:r>
            <a:r>
              <a:rPr lang="en-US" altLang="ko-KR" sz="1050" dirty="0" err="1" smtClean="0"/>
              <a:t>Redmine</a:t>
            </a:r>
            <a:r>
              <a:rPr lang="ko-KR" altLang="en-US" sz="1050" dirty="0" smtClean="0"/>
              <a:t>에서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자동 메일 송신</a:t>
            </a:r>
            <a:endParaRPr lang="ko-KR" alt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393" y="3840900"/>
            <a:ext cx="1358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 긴급 연락처</a:t>
            </a:r>
            <a:endParaRPr lang="ko-KR" altLang="en-US" sz="1050" dirty="0"/>
          </a:p>
        </p:txBody>
      </p:sp>
      <p:sp>
        <p:nvSpPr>
          <p:cNvPr id="10" name="직사각형 9"/>
          <p:cNvSpPr/>
          <p:nvPr/>
        </p:nvSpPr>
        <p:spPr>
          <a:xfrm>
            <a:off x="6215579" y="2848207"/>
            <a:ext cx="1799421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050" dirty="0" smtClean="0"/>
              <a:t>심각도 </a:t>
            </a:r>
            <a:r>
              <a:rPr lang="en-US" altLang="ko-KR" sz="1050" dirty="0" smtClean="0"/>
              <a:t>Level 1a </a:t>
            </a:r>
            <a:r>
              <a:rPr lang="ko-KR" altLang="en-US" sz="1050" dirty="0" smtClean="0"/>
              <a:t>의 경우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전화 </a:t>
            </a:r>
            <a:r>
              <a:rPr lang="ko-KR" altLang="en-US" sz="1050" dirty="0" smtClean="0"/>
              <a:t>연락</a:t>
            </a:r>
            <a:endParaRPr lang="ko-KR" altLang="en-US" sz="105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71814" y="4786840"/>
            <a:ext cx="1803260" cy="1918760"/>
            <a:chOff x="171814" y="4786840"/>
            <a:chExt cx="1803260" cy="1918760"/>
          </a:xfrm>
        </p:grpSpPr>
        <p:grpSp>
          <p:nvGrpSpPr>
            <p:cNvPr id="22" name="그룹 21"/>
            <p:cNvGrpSpPr/>
            <p:nvPr/>
          </p:nvGrpSpPr>
          <p:grpSpPr>
            <a:xfrm>
              <a:off x="171814" y="4786840"/>
              <a:ext cx="1803260" cy="1918760"/>
              <a:chOff x="171814" y="4786840"/>
              <a:chExt cx="1803260" cy="1918760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179512" y="4800024"/>
                <a:ext cx="1795562" cy="190557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 smtClean="0"/>
              </a:p>
            </p:txBody>
          </p:sp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14" y="4786840"/>
                <a:ext cx="315118" cy="350624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pic>
        </p:grpSp>
        <p:sp>
          <p:nvSpPr>
            <p:cNvPr id="13" name="직사각형 12"/>
            <p:cNvSpPr/>
            <p:nvPr/>
          </p:nvSpPr>
          <p:spPr>
            <a:xfrm>
              <a:off x="437771" y="5176262"/>
              <a:ext cx="130913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Apache</a:t>
              </a:r>
              <a:endParaRPr lang="ko-KR" altLang="en-US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22728" y="5877272"/>
              <a:ext cx="130913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MySQL</a:t>
              </a:r>
              <a:endParaRPr lang="ko-KR" altLang="en-US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81249" y="4804674"/>
              <a:ext cx="792088" cy="2678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장비</a:t>
              </a:r>
              <a:endParaRPr lang="ko-KR" altLang="en-US" dirty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186927" y="4754097"/>
            <a:ext cx="1453607" cy="1905576"/>
            <a:chOff x="2186927" y="4754097"/>
            <a:chExt cx="1795562" cy="1905576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2186927" y="4754097"/>
              <a:ext cx="1795562" cy="19055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100" dirty="0" smtClean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445186" y="5130335"/>
              <a:ext cx="1309130" cy="35589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 smtClean="0"/>
                <a:t>Apache</a:t>
              </a:r>
              <a:r>
                <a:rPr lang="ko-KR" altLang="en-US" sz="800" dirty="0" smtClean="0"/>
                <a:t>사활 감시</a:t>
              </a:r>
              <a:endParaRPr lang="ko-KR" altLang="en-US" sz="800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458039" y="6069077"/>
              <a:ext cx="1309130" cy="34640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MySQL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458039" y="5587535"/>
              <a:ext cx="1309130" cy="3802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Apache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901094" y="3966543"/>
            <a:ext cx="1693204" cy="2803759"/>
            <a:chOff x="4188961" y="3832562"/>
            <a:chExt cx="1795562" cy="2803759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4188961" y="3832562"/>
              <a:ext cx="1795562" cy="2803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400" dirty="0" smtClean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447220" y="4454337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/>
                <a:t>Apache</a:t>
              </a:r>
              <a:r>
                <a:rPr lang="ko-KR" altLang="en-US" sz="1000" dirty="0" smtClean="0"/>
                <a:t>사활 장애 티켓</a:t>
              </a:r>
              <a:endParaRPr lang="ko-KR" altLang="en-US" sz="10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460073" y="5441936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MySQL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432177" y="4938758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Apache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58523" y="566621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감시</a:t>
            </a:r>
            <a:endParaRPr lang="ko-KR" altLang="en-US" dirty="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02332"/>
              </p:ext>
            </p:extLst>
          </p:nvPr>
        </p:nvGraphicFramePr>
        <p:xfrm>
          <a:off x="5903642" y="4131424"/>
          <a:ext cx="1709272" cy="218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36"/>
                <a:gridCol w="854636"/>
              </a:tblGrid>
              <a:tr h="33191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심각도</a:t>
                      </a:r>
                      <a:endParaRPr lang="en-US" altLang="ko-KR" sz="1100" dirty="0" smtClean="0"/>
                    </a:p>
                    <a:p>
                      <a:pPr latinLnBrk="1"/>
                      <a:r>
                        <a:rPr lang="en-US" altLang="ko-KR" sz="1100" dirty="0" smtClean="0"/>
                        <a:t>Level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연락처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List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1a</a:t>
                      </a:r>
                      <a:endParaRPr lang="ko-KR" altLang="en-US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</a:t>
                      </a:r>
                      <a:r>
                        <a:rPr lang="en-US" altLang="ko-KR" sz="1100" dirty="0" smtClean="0"/>
                        <a:t> PC </a:t>
                      </a:r>
                      <a:r>
                        <a:rPr lang="ko-KR" altLang="en-US" sz="1100" dirty="0" smtClean="0"/>
                        <a:t>및 휴대폰으로 발송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1b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</a:t>
                      </a:r>
                      <a:endParaRPr lang="ko-KR" altLang="en-US" sz="11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 </a:t>
                      </a:r>
                      <a:r>
                        <a:rPr lang="en-US" altLang="ko-KR" sz="1100" dirty="0" smtClean="0"/>
                        <a:t>PC </a:t>
                      </a:r>
                      <a:r>
                        <a:rPr lang="ko-KR" altLang="en-US" sz="1100" dirty="0" smtClean="0"/>
                        <a:t>앞 </a:t>
                      </a: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8" name="직선 화살표 연결선 37"/>
          <p:cNvCxnSpPr>
            <a:endCxn id="3075" idx="1"/>
          </p:cNvCxnSpPr>
          <p:nvPr/>
        </p:nvCxnSpPr>
        <p:spPr>
          <a:xfrm flipV="1">
            <a:off x="1039369" y="2228473"/>
            <a:ext cx="1295557" cy="565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꺾인 연결선 39"/>
          <p:cNvCxnSpPr/>
          <p:nvPr/>
        </p:nvCxnSpPr>
        <p:spPr>
          <a:xfrm rot="5400000">
            <a:off x="1545293" y="3800982"/>
            <a:ext cx="2079377" cy="357141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/>
          <p:nvPr/>
        </p:nvCxnSpPr>
        <p:spPr>
          <a:xfrm rot="16200000" flipV="1">
            <a:off x="2317876" y="3731672"/>
            <a:ext cx="1929751" cy="3461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/>
          <p:cNvCxnSpPr>
            <a:stCxn id="28" idx="1"/>
            <a:endCxn id="13" idx="3"/>
          </p:cNvCxnSpPr>
          <p:nvPr/>
        </p:nvCxnSpPr>
        <p:spPr>
          <a:xfrm flipH="1">
            <a:off x="1746901" y="5308281"/>
            <a:ext cx="649101" cy="96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31" idx="1"/>
          </p:cNvCxnSpPr>
          <p:nvPr/>
        </p:nvCxnSpPr>
        <p:spPr>
          <a:xfrm flipH="1" flipV="1">
            <a:off x="1758523" y="5486228"/>
            <a:ext cx="647884" cy="29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stCxn id="29" idx="1"/>
            <a:endCxn id="25" idx="3"/>
          </p:cNvCxnSpPr>
          <p:nvPr/>
        </p:nvCxnSpPr>
        <p:spPr>
          <a:xfrm flipH="1" flipV="1">
            <a:off x="1731858" y="6105872"/>
            <a:ext cx="674549" cy="1364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꺾인 연결선 60"/>
          <p:cNvCxnSpPr>
            <a:endCxn id="32" idx="0"/>
          </p:cNvCxnSpPr>
          <p:nvPr/>
        </p:nvCxnSpPr>
        <p:spPr>
          <a:xfrm rot="16200000" flipH="1">
            <a:off x="3111730" y="2330577"/>
            <a:ext cx="1772772" cy="149916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3842897" y="2402663"/>
            <a:ext cx="1597348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050" dirty="0"/>
              <a:t>장애 내용과 </a:t>
            </a:r>
            <a:r>
              <a:rPr lang="ko-KR" altLang="en-US" sz="1050" dirty="0" err="1" smtClean="0"/>
              <a:t>심각도에</a:t>
            </a:r>
            <a:r>
              <a:rPr lang="ko-KR" altLang="en-US" sz="1050" dirty="0" smtClean="0"/>
              <a:t> 따라 티켓을</a:t>
            </a:r>
            <a:r>
              <a:rPr lang="ko-KR" altLang="en-US" sz="1050" dirty="0"/>
              <a:t> 수동 </a:t>
            </a:r>
            <a:r>
              <a:rPr lang="ko-KR" altLang="en-US" sz="1050" dirty="0" smtClean="0"/>
              <a:t>등록</a:t>
            </a:r>
            <a:endParaRPr lang="ko-KR" altLang="en-US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7672100" y="2514225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오퍼레이</a:t>
            </a:r>
            <a:r>
              <a:rPr lang="ko-KR" altLang="en-US" sz="1050" dirty="0"/>
              <a:t>터</a:t>
            </a:r>
          </a:p>
        </p:txBody>
      </p:sp>
      <p:cxnSp>
        <p:nvCxnSpPr>
          <p:cNvPr id="65" name="직선 화살표 연결선 64"/>
          <p:cNvCxnSpPr/>
          <p:nvPr/>
        </p:nvCxnSpPr>
        <p:spPr>
          <a:xfrm>
            <a:off x="8117094" y="2809059"/>
            <a:ext cx="0" cy="194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076" idx="1"/>
          </p:cNvCxnSpPr>
          <p:nvPr/>
        </p:nvCxnSpPr>
        <p:spPr>
          <a:xfrm>
            <a:off x="7500266" y="4869613"/>
            <a:ext cx="379310" cy="202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/>
          <p:nvPr/>
        </p:nvCxnSpPr>
        <p:spPr>
          <a:xfrm flipV="1">
            <a:off x="7500266" y="5176262"/>
            <a:ext cx="379310" cy="411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>
            <a:stCxn id="33" idx="3"/>
          </p:cNvCxnSpPr>
          <p:nvPr/>
        </p:nvCxnSpPr>
        <p:spPr>
          <a:xfrm flipV="1">
            <a:off x="5379133" y="4618254"/>
            <a:ext cx="503197" cy="198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>
            <a:stCxn id="36" idx="3"/>
          </p:cNvCxnSpPr>
          <p:nvPr/>
        </p:nvCxnSpPr>
        <p:spPr>
          <a:xfrm flipV="1">
            <a:off x="5364947" y="5113630"/>
            <a:ext cx="517383" cy="1877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34" idx="3"/>
          </p:cNvCxnSpPr>
          <p:nvPr/>
        </p:nvCxnSpPr>
        <p:spPr>
          <a:xfrm>
            <a:off x="5391253" y="5804517"/>
            <a:ext cx="607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426837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245" y="481866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5383008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8746351" y="4097968"/>
            <a:ext cx="36420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차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대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응</a:t>
            </a:r>
            <a:endParaRPr lang="en-US" altLang="ko-KR" sz="1400" b="1" dirty="0" smtClean="0"/>
          </a:p>
          <a:p>
            <a:r>
              <a:rPr lang="en-US" altLang="ko-KR" sz="1400" b="1" dirty="0" smtClean="0"/>
              <a:t>/</a:t>
            </a:r>
          </a:p>
          <a:p>
            <a:r>
              <a:rPr lang="ko-KR" altLang="en-US" sz="1400" b="1" dirty="0" smtClean="0"/>
              <a:t>복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구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작</a:t>
            </a:r>
            <a:endParaRPr lang="en-US" altLang="ko-KR" sz="1400" b="1" dirty="0" smtClean="0"/>
          </a:p>
          <a:p>
            <a:r>
              <a:rPr lang="ko-KR" altLang="en-US" sz="1400" b="1" dirty="0"/>
              <a:t>업</a:t>
            </a:r>
            <a:endParaRPr lang="en-US" altLang="ko-KR" sz="1400" b="1" dirty="0"/>
          </a:p>
        </p:txBody>
      </p:sp>
      <p:sp>
        <p:nvSpPr>
          <p:cNvPr id="78" name="폭발 1 77"/>
          <p:cNvSpPr/>
          <p:nvPr/>
        </p:nvSpPr>
        <p:spPr>
          <a:xfrm>
            <a:off x="3331784" y="5250621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폭발 1 87"/>
          <p:cNvSpPr/>
          <p:nvPr/>
        </p:nvSpPr>
        <p:spPr>
          <a:xfrm>
            <a:off x="3331784" y="5687808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폭발 1 88"/>
          <p:cNvSpPr/>
          <p:nvPr/>
        </p:nvSpPr>
        <p:spPr>
          <a:xfrm>
            <a:off x="3331784" y="6179874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 rot="19769680">
            <a:off x="896780" y="1953578"/>
            <a:ext cx="3888432" cy="2378447"/>
          </a:xfrm>
          <a:prstGeom prst="ellipse">
            <a:avLst/>
          </a:prstGeom>
          <a:solidFill>
            <a:schemeClr val="accent6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8" name="Rectangle 1"/>
          <p:cNvSpPr>
            <a:spLocks noChangeArrowheads="1"/>
          </p:cNvSpPr>
          <p:nvPr/>
        </p:nvSpPr>
        <p:spPr bwMode="auto">
          <a:xfrm>
            <a:off x="2400324" y="2866405"/>
            <a:ext cx="1473337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굴림" pitchFamily="50" charset="-127"/>
                <a:cs typeface="굴림" pitchFamily="50" charset="-127"/>
              </a:rPr>
              <a:t>수동 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굴림" pitchFamily="50" charset="-127"/>
                <a:cs typeface="굴림" pitchFamily="50" charset="-127"/>
              </a:rPr>
              <a:t>= </a:t>
            </a:r>
            <a:r>
              <a:rPr kumimoji="1" lang="ko-KR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굴림" pitchFamily="50" charset="-127"/>
                <a:cs typeface="굴림" pitchFamily="50" charset="-127"/>
              </a:rPr>
              <a:t>힘들다</a:t>
            </a:r>
            <a:r>
              <a:rPr kumimoji="1" lang="en-US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굴림" pitchFamily="50" charset="-127"/>
                <a:cs typeface="굴림" pitchFamily="50" charset="-127"/>
              </a:rPr>
              <a:t>!</a:t>
            </a:r>
            <a:endParaRPr kumimoji="1" lang="ko-KR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굴림" pitchFamily="50" charset="-127"/>
              <a:cs typeface="굴림" pitchFamily="50" charset="-127"/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94" y="4816918"/>
            <a:ext cx="830495" cy="23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751" y="4068163"/>
            <a:ext cx="1222382" cy="244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6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91131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/>
              <a:t>감시와 장애 대응의 흐름</a:t>
            </a:r>
            <a:r>
              <a:rPr lang="en-US" altLang="ko-KR" sz="2400" b="1" dirty="0" smtClean="0"/>
              <a:t>(</a:t>
            </a:r>
            <a:r>
              <a:rPr lang="ko-KR" altLang="en-US" sz="2400" b="1" dirty="0" smtClean="0"/>
              <a:t>반자동화 이후</a:t>
            </a:r>
            <a:r>
              <a:rPr lang="en-US" altLang="ko-KR" sz="2400" b="1" dirty="0" smtClean="0"/>
              <a:t>)</a:t>
            </a:r>
            <a:endParaRPr lang="ko-KR" altLang="en-US" sz="2400" b="1" dirty="0"/>
          </a:p>
        </p:txBody>
      </p:sp>
      <p:sp>
        <p:nvSpPr>
          <p:cNvPr id="3" name="직사각형 2"/>
          <p:cNvSpPr/>
          <p:nvPr/>
        </p:nvSpPr>
        <p:spPr>
          <a:xfrm>
            <a:off x="179512" y="692696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/>
              <a:t>감시 </a:t>
            </a:r>
            <a:r>
              <a:rPr lang="ko-KR" altLang="en-US" b="1" dirty="0" smtClean="0"/>
              <a:t>설정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장애</a:t>
            </a:r>
            <a:r>
              <a:rPr lang="ko-KR" altLang="en-US" b="1" dirty="0"/>
              <a:t> </a:t>
            </a:r>
            <a:r>
              <a:rPr lang="ko-KR" altLang="en-US" b="1" dirty="0" smtClean="0"/>
              <a:t>감지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티켓</a:t>
            </a:r>
            <a:r>
              <a:rPr lang="ko-KR" altLang="en-US" b="1" dirty="0"/>
              <a:t> </a:t>
            </a:r>
            <a:r>
              <a:rPr lang="ko-KR" altLang="en-US" b="1" dirty="0" smtClean="0"/>
              <a:t>등록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에스컬레이션</a:t>
            </a:r>
            <a:r>
              <a:rPr lang="ko-KR" altLang="en-US" b="1" dirty="0"/>
              <a:t> </a:t>
            </a:r>
            <a:r>
              <a:rPr lang="ko-KR" altLang="en-US" b="1" dirty="0" smtClean="0"/>
              <a:t>연락 </a:t>
            </a:r>
            <a:r>
              <a:rPr lang="en-US" altLang="ko-KR" b="1" dirty="0" smtClean="0"/>
              <a:t>&gt;&gt; </a:t>
            </a:r>
            <a:r>
              <a:rPr lang="ko-KR" altLang="en-US" b="1" dirty="0" smtClean="0"/>
              <a:t>복구</a:t>
            </a:r>
            <a:r>
              <a:rPr lang="ko-KR" altLang="en-US" b="1" dirty="0"/>
              <a:t> 작업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6977" y="2097668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서비스담당자</a:t>
            </a:r>
            <a:endParaRPr lang="ko-KR" altLang="en-US" sz="1050" dirty="0"/>
          </a:p>
        </p:txBody>
      </p:sp>
      <p:sp>
        <p:nvSpPr>
          <p:cNvPr id="5" name="TextBox 4"/>
          <p:cNvSpPr txBox="1"/>
          <p:nvPr/>
        </p:nvSpPr>
        <p:spPr>
          <a:xfrm>
            <a:off x="173603" y="2442661"/>
            <a:ext cx="14374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1050" dirty="0" smtClean="0"/>
              <a:t>감시정의 파일 작성</a:t>
            </a:r>
            <a:endParaRPr lang="ko-KR" altLang="en-US" sz="105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3" y="1213492"/>
            <a:ext cx="657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375" y="1316963"/>
            <a:ext cx="8572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576" y="4696287"/>
            <a:ext cx="8667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133" y="3212895"/>
            <a:ext cx="104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964" y="547157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813" y="457317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879576" y="553540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서비스담당자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739566" y="3429579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5. </a:t>
            </a:r>
            <a:r>
              <a:rPr lang="en-US" altLang="ko-KR" sz="1050" dirty="0" err="1" smtClean="0"/>
              <a:t>Redmine</a:t>
            </a:r>
            <a:r>
              <a:rPr lang="ko-KR" altLang="en-US" sz="1050" dirty="0" smtClean="0"/>
              <a:t>에서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자동 메일 송신</a:t>
            </a:r>
            <a:endParaRPr lang="ko-KR" altLang="en-US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6019393" y="3840900"/>
            <a:ext cx="13580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서비스 긴급 연락처</a:t>
            </a:r>
            <a:endParaRPr lang="ko-KR" altLang="en-US" sz="1050" dirty="0"/>
          </a:p>
        </p:txBody>
      </p:sp>
      <p:sp>
        <p:nvSpPr>
          <p:cNvPr id="10" name="직사각형 9"/>
          <p:cNvSpPr/>
          <p:nvPr/>
        </p:nvSpPr>
        <p:spPr>
          <a:xfrm>
            <a:off x="6190128" y="2650410"/>
            <a:ext cx="1799421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ko-KR" altLang="en-US" sz="1050" dirty="0" smtClean="0"/>
              <a:t>심각도 </a:t>
            </a:r>
            <a:r>
              <a:rPr lang="en-US" altLang="ko-KR" sz="1050" dirty="0" smtClean="0"/>
              <a:t>Level 1a </a:t>
            </a:r>
            <a:r>
              <a:rPr lang="ko-KR" altLang="en-US" sz="1050" dirty="0" smtClean="0"/>
              <a:t>의 경우 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ko-KR" altLang="en-US" sz="1050" dirty="0" smtClean="0"/>
              <a:t>전화 </a:t>
            </a:r>
            <a:r>
              <a:rPr lang="ko-KR" altLang="en-US" sz="1050" dirty="0" smtClean="0"/>
              <a:t>연락</a:t>
            </a:r>
            <a:endParaRPr lang="ko-KR" altLang="en-US" sz="105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79512" y="3176260"/>
            <a:ext cx="1795562" cy="3529337"/>
            <a:chOff x="179512" y="4800024"/>
            <a:chExt cx="1795562" cy="1905576"/>
          </a:xfrm>
        </p:grpSpPr>
        <p:grpSp>
          <p:nvGrpSpPr>
            <p:cNvPr id="22" name="그룹 21"/>
            <p:cNvGrpSpPr/>
            <p:nvPr/>
          </p:nvGrpSpPr>
          <p:grpSpPr>
            <a:xfrm>
              <a:off x="179512" y="4800024"/>
              <a:ext cx="1795562" cy="1905576"/>
              <a:chOff x="179512" y="4800024"/>
              <a:chExt cx="1795562" cy="1905576"/>
            </a:xfrm>
          </p:grpSpPr>
          <p:sp>
            <p:nvSpPr>
              <p:cNvPr id="12" name="모서리가 둥근 직사각형 11"/>
              <p:cNvSpPr/>
              <p:nvPr/>
            </p:nvSpPr>
            <p:spPr>
              <a:xfrm>
                <a:off x="179512" y="4800024"/>
                <a:ext cx="1795562" cy="190557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altLang="ko-KR" dirty="0" smtClean="0"/>
              </a:p>
            </p:txBody>
          </p:sp>
          <p:pic>
            <p:nvPicPr>
              <p:cNvPr id="3079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705" y="4826908"/>
                <a:ext cx="235411" cy="261936"/>
              </a:xfrm>
              <a:prstGeom prst="rect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pic>
        </p:grpSp>
        <p:sp>
          <p:nvSpPr>
            <p:cNvPr id="13" name="직사각형 12"/>
            <p:cNvSpPr/>
            <p:nvPr/>
          </p:nvSpPr>
          <p:spPr>
            <a:xfrm>
              <a:off x="437771" y="6040156"/>
              <a:ext cx="1309130" cy="21342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Apache</a:t>
              </a:r>
              <a:endParaRPr lang="ko-KR" altLang="en-US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49393" y="6339261"/>
              <a:ext cx="1309130" cy="1900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MySQL</a:t>
              </a:r>
              <a:endParaRPr lang="ko-KR" altLang="en-US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681249" y="4804674"/>
              <a:ext cx="792088" cy="26785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장비</a:t>
              </a:r>
              <a:endParaRPr lang="ko-KR" altLang="en-US" dirty="0"/>
            </a:p>
          </p:txBody>
        </p:sp>
      </p:grpSp>
      <p:grpSp>
        <p:nvGrpSpPr>
          <p:cNvPr id="24" name="그룹 23"/>
          <p:cNvGrpSpPr/>
          <p:nvPr/>
        </p:nvGrpSpPr>
        <p:grpSpPr>
          <a:xfrm>
            <a:off x="2186927" y="3176262"/>
            <a:ext cx="1453607" cy="3483411"/>
            <a:chOff x="2186927" y="4754097"/>
            <a:chExt cx="1795562" cy="1905576"/>
          </a:xfrm>
        </p:grpSpPr>
        <p:sp>
          <p:nvSpPr>
            <p:cNvPr id="27" name="모서리가 둥근 직사각형 26"/>
            <p:cNvSpPr/>
            <p:nvPr/>
          </p:nvSpPr>
          <p:spPr>
            <a:xfrm>
              <a:off x="2186927" y="4754097"/>
              <a:ext cx="1795562" cy="190557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100" dirty="0" smtClean="0"/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2458039" y="5818403"/>
              <a:ext cx="1309130" cy="199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800" dirty="0" smtClean="0"/>
                <a:t>Apache</a:t>
              </a:r>
              <a:r>
                <a:rPr lang="ko-KR" altLang="en-US" sz="800" dirty="0" smtClean="0"/>
                <a:t>사활 감시</a:t>
              </a:r>
              <a:endParaRPr lang="ko-KR" altLang="en-US" sz="800" dirty="0"/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458039" y="6326933"/>
              <a:ext cx="1309130" cy="199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MySQL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434631" y="6071704"/>
              <a:ext cx="1309130" cy="1993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900" dirty="0" smtClean="0"/>
                <a:t>Apache</a:t>
              </a:r>
              <a:r>
                <a:rPr lang="ko-KR" altLang="en-US" sz="900" dirty="0" smtClean="0"/>
                <a:t>성능감시</a:t>
              </a:r>
              <a:endParaRPr lang="ko-KR" altLang="en-US" sz="900" dirty="0"/>
            </a:p>
          </p:txBody>
        </p:sp>
      </p:grpSp>
      <p:grpSp>
        <p:nvGrpSpPr>
          <p:cNvPr id="26" name="그룹 25"/>
          <p:cNvGrpSpPr/>
          <p:nvPr/>
        </p:nvGrpSpPr>
        <p:grpSpPr>
          <a:xfrm>
            <a:off x="3886908" y="3950051"/>
            <a:ext cx="1693204" cy="2803759"/>
            <a:chOff x="4188961" y="3832562"/>
            <a:chExt cx="1795562" cy="2803759"/>
          </a:xfrm>
        </p:grpSpPr>
        <p:sp>
          <p:nvSpPr>
            <p:cNvPr id="32" name="모서리가 둥근 직사각형 31"/>
            <p:cNvSpPr/>
            <p:nvPr/>
          </p:nvSpPr>
          <p:spPr>
            <a:xfrm>
              <a:off x="4188961" y="3832562"/>
              <a:ext cx="1795562" cy="2803759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altLang="ko-KR" sz="1400" dirty="0" smtClean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4447220" y="4454337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/>
                <a:t>Apache</a:t>
              </a:r>
              <a:r>
                <a:rPr lang="ko-KR" altLang="en-US" sz="1000" dirty="0" smtClean="0"/>
                <a:t>사활 장애 티켓</a:t>
              </a:r>
              <a:endParaRPr lang="ko-KR" altLang="en-US" sz="10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4460073" y="5393079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MySQL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4460073" y="4911537"/>
              <a:ext cx="1309130" cy="457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 smtClean="0"/>
                <a:t>Apache</a:t>
              </a:r>
              <a:r>
                <a:rPr lang="ko-KR" altLang="en-US" sz="1050" dirty="0" smtClean="0"/>
                <a:t>성능 장애 티켓</a:t>
              </a:r>
              <a:endParaRPr lang="ko-KR" altLang="en-US" sz="1050" dirty="0"/>
            </a:p>
          </p:txBody>
        </p:sp>
      </p:grp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72327"/>
              </p:ext>
            </p:extLst>
          </p:nvPr>
        </p:nvGraphicFramePr>
        <p:xfrm>
          <a:off x="5903642" y="4131424"/>
          <a:ext cx="1709272" cy="218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636"/>
                <a:gridCol w="854636"/>
              </a:tblGrid>
              <a:tr h="33191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심각도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Level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연락처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List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1a</a:t>
                      </a:r>
                      <a:endParaRPr lang="ko-KR" altLang="en-US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</a:t>
                      </a:r>
                      <a:r>
                        <a:rPr lang="en-US" altLang="ko-KR" sz="1100" dirty="0" smtClean="0"/>
                        <a:t> PC </a:t>
                      </a:r>
                      <a:r>
                        <a:rPr lang="ko-KR" altLang="en-US" sz="1100" dirty="0" smtClean="0"/>
                        <a:t>및 휴대폰으로 발송</a:t>
                      </a:r>
                      <a:r>
                        <a:rPr lang="en-US" altLang="ko-KR" sz="1100" dirty="0" smtClean="0"/>
                        <a:t/>
                      </a:r>
                      <a:br>
                        <a:rPr lang="en-US" altLang="ko-KR" sz="1100" dirty="0" smtClean="0"/>
                      </a:b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1b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</a:t>
                      </a:r>
                      <a:endParaRPr lang="ko-KR" altLang="en-US" sz="11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latinLnBrk="1"/>
                      <a:r>
                        <a:rPr lang="ko-KR" altLang="en-US" sz="1100" dirty="0" smtClean="0"/>
                        <a:t>사내 </a:t>
                      </a:r>
                      <a:r>
                        <a:rPr lang="en-US" altLang="ko-KR" sz="1100" dirty="0" smtClean="0"/>
                        <a:t>PC </a:t>
                      </a:r>
                      <a:r>
                        <a:rPr lang="ko-KR" altLang="en-US" sz="1100" dirty="0" smtClean="0"/>
                        <a:t>앞 </a:t>
                      </a:r>
                      <a:r>
                        <a:rPr lang="en-US" altLang="ko-KR" sz="1100" dirty="0" smtClean="0"/>
                        <a:t>ML</a:t>
                      </a:r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3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  <a:tr h="3319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</a:t>
                      </a:r>
                      <a:endParaRPr lang="ko-KR" altLang="en-US" sz="11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7" name="직선 화살표 연결선 56"/>
          <p:cNvCxnSpPr>
            <a:endCxn id="13" idx="3"/>
          </p:cNvCxnSpPr>
          <p:nvPr/>
        </p:nvCxnSpPr>
        <p:spPr>
          <a:xfrm flipH="1">
            <a:off x="1746901" y="5324195"/>
            <a:ext cx="659506" cy="346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stCxn id="29" idx="1"/>
            <a:endCxn id="25" idx="3"/>
          </p:cNvCxnSpPr>
          <p:nvPr/>
        </p:nvCxnSpPr>
        <p:spPr>
          <a:xfrm flipH="1" flipV="1">
            <a:off x="1758523" y="6203109"/>
            <a:ext cx="647884" cy="30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672100" y="2311856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50" dirty="0" smtClean="0"/>
              <a:t>오퍼레이</a:t>
            </a:r>
            <a:r>
              <a:rPr lang="ko-KR" altLang="en-US" sz="1050" dirty="0"/>
              <a:t>터</a:t>
            </a:r>
          </a:p>
        </p:txBody>
      </p:sp>
      <p:cxnSp>
        <p:nvCxnSpPr>
          <p:cNvPr id="65" name="직선 화살표 연결선 64"/>
          <p:cNvCxnSpPr/>
          <p:nvPr/>
        </p:nvCxnSpPr>
        <p:spPr>
          <a:xfrm>
            <a:off x="8117094" y="2809059"/>
            <a:ext cx="0" cy="19450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076" idx="1"/>
          </p:cNvCxnSpPr>
          <p:nvPr/>
        </p:nvCxnSpPr>
        <p:spPr>
          <a:xfrm>
            <a:off x="7500266" y="4869613"/>
            <a:ext cx="379310" cy="202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/>
          <p:nvPr/>
        </p:nvCxnSpPr>
        <p:spPr>
          <a:xfrm flipV="1">
            <a:off x="7500266" y="5176262"/>
            <a:ext cx="379310" cy="411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직선 화살표 연결선 71"/>
          <p:cNvCxnSpPr>
            <a:stCxn id="33" idx="3"/>
          </p:cNvCxnSpPr>
          <p:nvPr/>
        </p:nvCxnSpPr>
        <p:spPr>
          <a:xfrm flipV="1">
            <a:off x="5364947" y="4601762"/>
            <a:ext cx="503197" cy="1986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>
            <a:stCxn id="36" idx="3"/>
          </p:cNvCxnSpPr>
          <p:nvPr/>
        </p:nvCxnSpPr>
        <p:spPr>
          <a:xfrm flipV="1">
            <a:off x="5377067" y="5086819"/>
            <a:ext cx="563085" cy="1708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34" idx="3"/>
          </p:cNvCxnSpPr>
          <p:nvPr/>
        </p:nvCxnSpPr>
        <p:spPr>
          <a:xfrm>
            <a:off x="5377067" y="5739168"/>
            <a:ext cx="607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426837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4782019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095" y="5383008"/>
            <a:ext cx="34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8746351" y="4097968"/>
            <a:ext cx="364202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일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차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대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응</a:t>
            </a:r>
            <a:endParaRPr lang="en-US" altLang="ko-KR" sz="1400" b="1" dirty="0" smtClean="0"/>
          </a:p>
          <a:p>
            <a:r>
              <a:rPr lang="en-US" altLang="ko-KR" sz="1400" b="1" dirty="0" smtClean="0"/>
              <a:t>/</a:t>
            </a:r>
          </a:p>
          <a:p>
            <a:r>
              <a:rPr lang="ko-KR" altLang="en-US" sz="1400" b="1" dirty="0" smtClean="0"/>
              <a:t>복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구</a:t>
            </a:r>
            <a:endParaRPr lang="en-US" altLang="ko-KR" sz="1400" b="1" dirty="0" smtClean="0"/>
          </a:p>
          <a:p>
            <a:r>
              <a:rPr lang="ko-KR" altLang="en-US" sz="1400" b="1" dirty="0" smtClean="0"/>
              <a:t>작</a:t>
            </a:r>
            <a:endParaRPr lang="en-US" altLang="ko-KR" sz="1400" b="1" dirty="0" smtClean="0"/>
          </a:p>
          <a:p>
            <a:r>
              <a:rPr lang="ko-KR" altLang="en-US" sz="1400" b="1" dirty="0"/>
              <a:t>업</a:t>
            </a:r>
            <a:endParaRPr lang="en-US" altLang="ko-KR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37771" y="3950051"/>
            <a:ext cx="1437431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050" dirty="0" smtClean="0"/>
              <a:t>감시정의 파일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en-US" altLang="ko-KR" sz="1050" dirty="0" err="1" smtClean="0"/>
              <a:t>apache_prod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err="1" smtClean="0"/>
              <a:t>mysql_prod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err="1" smtClean="0"/>
              <a:t>alert_on</a:t>
            </a:r>
            <a:endParaRPr lang="ko-KR" alt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2321577" y="1598086"/>
            <a:ext cx="2712193" cy="9002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050" dirty="0" smtClean="0"/>
              <a:t>감시정의 및 모니터링 설정 지원</a:t>
            </a:r>
            <a:endParaRPr lang="en-US" altLang="ko-KR" sz="1050" dirty="0" smtClean="0"/>
          </a:p>
          <a:p>
            <a:endParaRPr lang="en-US" altLang="ko-KR" sz="1050" dirty="0" smtClean="0"/>
          </a:p>
          <a:p>
            <a:r>
              <a:rPr lang="en-US" altLang="ko-KR" sz="1050" dirty="0" err="1" smtClean="0"/>
              <a:t>apache_prod</a:t>
            </a:r>
            <a:r>
              <a:rPr lang="en-US" altLang="ko-KR" sz="1050" dirty="0" smtClean="0"/>
              <a:t> = Apache </a:t>
            </a:r>
            <a:r>
              <a:rPr lang="ko-KR" altLang="en-US" sz="1050" dirty="0" smtClean="0"/>
              <a:t>상용 레벨 감시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err="1" smtClean="0"/>
              <a:t>mysql_prod</a:t>
            </a:r>
            <a:r>
              <a:rPr lang="en-US" altLang="ko-KR" sz="1050" dirty="0" smtClean="0"/>
              <a:t> = Apache </a:t>
            </a:r>
            <a:r>
              <a:rPr lang="ko-KR" altLang="en-US" sz="1050" dirty="0" smtClean="0"/>
              <a:t>비상용 </a:t>
            </a:r>
            <a:r>
              <a:rPr lang="ko-KR" altLang="en-US" sz="1050" dirty="0" smtClean="0"/>
              <a:t>레벨 감시</a:t>
            </a:r>
            <a:r>
              <a:rPr lang="en-US" altLang="ko-KR" sz="1050" dirty="0" smtClean="0"/>
              <a:t/>
            </a:r>
            <a:br>
              <a:rPr lang="en-US" altLang="ko-KR" sz="1050" dirty="0" smtClean="0"/>
            </a:br>
            <a:r>
              <a:rPr lang="en-US" altLang="ko-KR" sz="1050" dirty="0" err="1" smtClean="0"/>
              <a:t>alert_on</a:t>
            </a:r>
            <a:r>
              <a:rPr lang="en-US" altLang="ko-KR" sz="1050" dirty="0" smtClean="0"/>
              <a:t> = </a:t>
            </a:r>
            <a:r>
              <a:rPr lang="ko-KR" altLang="en-US" sz="1050" dirty="0" smtClean="0"/>
              <a:t>장애 통지 </a:t>
            </a:r>
            <a:r>
              <a:rPr lang="en-US" altLang="ko-KR" sz="1050" dirty="0" smtClean="0"/>
              <a:t>ON</a:t>
            </a:r>
            <a:endParaRPr lang="ko-KR" alt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2371397" y="3900720"/>
            <a:ext cx="1094823" cy="4154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050" dirty="0" smtClean="0"/>
              <a:t>감시설정</a:t>
            </a:r>
            <a:endParaRPr lang="en-US" altLang="ko-KR" sz="1050" dirty="0" smtClean="0"/>
          </a:p>
          <a:p>
            <a:r>
              <a:rPr lang="ko-KR" altLang="en-US" sz="1050" dirty="0" smtClean="0"/>
              <a:t>루틴</a:t>
            </a:r>
            <a:endParaRPr lang="ko-KR" altLang="en-US" sz="1050" dirty="0"/>
          </a:p>
        </p:txBody>
      </p:sp>
      <p:sp>
        <p:nvSpPr>
          <p:cNvPr id="52" name="오른쪽으로 구부러진 화살표 51"/>
          <p:cNvSpPr/>
          <p:nvPr/>
        </p:nvSpPr>
        <p:spPr>
          <a:xfrm>
            <a:off x="1745684" y="4013425"/>
            <a:ext cx="575893" cy="73288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758523" y="362830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폴링</a:t>
            </a:r>
            <a:endParaRPr lang="ko-KR" alt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314486" y="4400174"/>
            <a:ext cx="9764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2. </a:t>
            </a:r>
            <a:r>
              <a:rPr lang="ko-KR" altLang="en-US" sz="1050" dirty="0" smtClean="0"/>
              <a:t>자동감시</a:t>
            </a:r>
            <a:endParaRPr lang="ko-KR" altLang="en-US" sz="1050" dirty="0"/>
          </a:p>
        </p:txBody>
      </p:sp>
      <p:sp>
        <p:nvSpPr>
          <p:cNvPr id="82" name="TextBox 81"/>
          <p:cNvSpPr txBox="1"/>
          <p:nvPr/>
        </p:nvSpPr>
        <p:spPr>
          <a:xfrm>
            <a:off x="3234350" y="4319263"/>
            <a:ext cx="97646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 smtClean="0"/>
              <a:t>3. 4.</a:t>
            </a:r>
          </a:p>
          <a:p>
            <a:r>
              <a:rPr lang="ko-KR" altLang="en-US" sz="1050" dirty="0" smtClean="0"/>
              <a:t>장애감지</a:t>
            </a:r>
            <a:endParaRPr lang="en-US" altLang="ko-KR" sz="1050" dirty="0" smtClean="0"/>
          </a:p>
          <a:p>
            <a:r>
              <a:rPr lang="ko-KR" altLang="en-US" sz="1050" dirty="0" smtClean="0"/>
              <a:t>자동 </a:t>
            </a:r>
            <a:r>
              <a:rPr lang="ko-KR" altLang="en-US" sz="1050" dirty="0" smtClean="0"/>
              <a:t>등록</a:t>
            </a:r>
            <a:endParaRPr lang="ko-KR" altLang="en-US" sz="1050" dirty="0"/>
          </a:p>
        </p:txBody>
      </p:sp>
      <p:cxnSp>
        <p:nvCxnSpPr>
          <p:cNvPr id="54" name="직선 화살표 연결선 53"/>
          <p:cNvCxnSpPr>
            <a:stCxn id="28" idx="3"/>
          </p:cNvCxnSpPr>
          <p:nvPr/>
        </p:nvCxnSpPr>
        <p:spPr>
          <a:xfrm flipV="1">
            <a:off x="3466220" y="4869613"/>
            <a:ext cx="664225" cy="43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>
            <a:stCxn id="31" idx="3"/>
            <a:endCxn id="36" idx="1"/>
          </p:cNvCxnSpPr>
          <p:nvPr/>
        </p:nvCxnSpPr>
        <p:spPr>
          <a:xfrm flipV="1">
            <a:off x="3447270" y="5257626"/>
            <a:ext cx="695295" cy="509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>
            <a:stCxn id="29" idx="3"/>
            <a:endCxn id="34" idx="1"/>
          </p:cNvCxnSpPr>
          <p:nvPr/>
        </p:nvCxnSpPr>
        <p:spPr>
          <a:xfrm flipV="1">
            <a:off x="3466220" y="5739168"/>
            <a:ext cx="676345" cy="4944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직선 연결선 65"/>
          <p:cNvCxnSpPr>
            <a:endCxn id="78" idx="1"/>
          </p:cNvCxnSpPr>
          <p:nvPr/>
        </p:nvCxnSpPr>
        <p:spPr>
          <a:xfrm flipV="1">
            <a:off x="1473337" y="2048209"/>
            <a:ext cx="848240" cy="19018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폭발 1 92"/>
          <p:cNvSpPr/>
          <p:nvPr/>
        </p:nvSpPr>
        <p:spPr>
          <a:xfrm>
            <a:off x="3331784" y="5250621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폭발 1 93"/>
          <p:cNvSpPr/>
          <p:nvPr/>
        </p:nvSpPr>
        <p:spPr>
          <a:xfrm>
            <a:off x="3304171" y="5658577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폭발 1 94"/>
          <p:cNvSpPr/>
          <p:nvPr/>
        </p:nvSpPr>
        <p:spPr>
          <a:xfrm>
            <a:off x="3272605" y="6100563"/>
            <a:ext cx="324097" cy="235605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034" y="3382286"/>
            <a:ext cx="944327" cy="26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804" y="4092405"/>
            <a:ext cx="1216276" cy="243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14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6632"/>
            <a:ext cx="759374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400" b="1" dirty="0" err="1" smtClean="0"/>
              <a:t>반자동</a:t>
            </a:r>
            <a:r>
              <a:rPr lang="ko-KR" altLang="en-US" sz="2400" b="1" dirty="0" smtClean="0"/>
              <a:t> 설정의 전략</a:t>
            </a:r>
            <a:endParaRPr lang="en-US" altLang="ko-KR" sz="2400" b="1" dirty="0" smtClean="0"/>
          </a:p>
          <a:p>
            <a:endParaRPr lang="en-US" altLang="ko-KR" dirty="0"/>
          </a:p>
          <a:p>
            <a:r>
              <a:rPr lang="en-US" altLang="ko-KR" b="1" dirty="0" err="1" smtClean="0"/>
              <a:t>Zabbix</a:t>
            </a:r>
            <a:r>
              <a:rPr lang="ko-KR" altLang="en-US" b="1" dirty="0" smtClean="0"/>
              <a:t>가 감시 대상 </a:t>
            </a:r>
            <a:r>
              <a:rPr lang="en-US" altLang="ko-KR" b="1" dirty="0" smtClean="0"/>
              <a:t>VM</a:t>
            </a:r>
            <a:r>
              <a:rPr lang="ko-KR" altLang="en-US" b="1" dirty="0" smtClean="0"/>
              <a:t>을 발견하고 감시 정의 파일을 읽어내 감시 설정</a:t>
            </a:r>
            <a:endParaRPr lang="ko-KR" altLang="en-US" b="1" dirty="0"/>
          </a:p>
        </p:txBody>
      </p:sp>
      <p:sp>
        <p:nvSpPr>
          <p:cNvPr id="3" name="직사각형 2"/>
          <p:cNvSpPr/>
          <p:nvPr/>
        </p:nvSpPr>
        <p:spPr>
          <a:xfrm>
            <a:off x="573800" y="1628202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서버</a:t>
            </a:r>
            <a:endParaRPr lang="ko-KR" altLang="en-US" sz="1200" dirty="0"/>
          </a:p>
        </p:txBody>
      </p:sp>
      <p:sp>
        <p:nvSpPr>
          <p:cNvPr id="4" name="직사각형 3"/>
          <p:cNvSpPr/>
          <p:nvPr/>
        </p:nvSpPr>
        <p:spPr>
          <a:xfrm>
            <a:off x="683568" y="1782091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서버</a:t>
            </a:r>
            <a:endParaRPr lang="ko-KR" altLang="en-US" sz="1200" dirty="0"/>
          </a:p>
        </p:txBody>
      </p:sp>
      <p:sp>
        <p:nvSpPr>
          <p:cNvPr id="5" name="직사각형 4"/>
          <p:cNvSpPr/>
          <p:nvPr/>
        </p:nvSpPr>
        <p:spPr>
          <a:xfrm>
            <a:off x="752065" y="2010691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서버</a:t>
            </a:r>
            <a:endParaRPr lang="ko-KR" altLang="en-US" sz="1200" dirty="0"/>
          </a:p>
        </p:txBody>
      </p:sp>
      <p:sp>
        <p:nvSpPr>
          <p:cNvPr id="6" name="직사각형 5"/>
          <p:cNvSpPr/>
          <p:nvPr/>
        </p:nvSpPr>
        <p:spPr>
          <a:xfrm>
            <a:off x="996752" y="2227218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서버</a:t>
            </a:r>
            <a:endParaRPr lang="ko-KR" altLang="en-US" sz="1200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77489" y="3429000"/>
            <a:ext cx="2736304" cy="3168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203848" y="1435402"/>
            <a:ext cx="3888432" cy="51845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789040"/>
            <a:ext cx="1656184" cy="284809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140768" y="3587908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200" dirty="0" err="1" smtClean="0"/>
              <a:t>Openstack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신규 </a:t>
            </a:r>
            <a:r>
              <a:rPr lang="en-US" altLang="ko-KR" sz="1200" dirty="0" smtClean="0"/>
              <a:t>VM</a:t>
            </a:r>
            <a:endParaRPr lang="ko-KR" altLang="en-US" sz="1200" dirty="0"/>
          </a:p>
        </p:txBody>
      </p:sp>
      <p:sp>
        <p:nvSpPr>
          <p:cNvPr id="11" name="직사각형 10"/>
          <p:cNvSpPr/>
          <p:nvPr/>
        </p:nvSpPr>
        <p:spPr>
          <a:xfrm>
            <a:off x="395536" y="4274514"/>
            <a:ext cx="1270929" cy="2106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200" dirty="0" smtClean="0"/>
              <a:t>감시정의 파일</a:t>
            </a:r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dirty="0" smtClean="0"/>
          </a:p>
          <a:p>
            <a:r>
              <a:rPr lang="en-US" altLang="ko-KR" sz="1200" dirty="0" err="1" smtClean="0"/>
              <a:t>apache_prod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err="1" smtClean="0"/>
              <a:t>mysql_prod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err="1" smtClean="0"/>
              <a:t>base_prod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en-US" altLang="ko-KR" sz="1200" dirty="0" err="1" smtClean="0"/>
              <a:t>alert_on</a:t>
            </a:r>
            <a:endParaRPr lang="en-US" altLang="ko-KR" sz="1200" dirty="0" smtClean="0"/>
          </a:p>
        </p:txBody>
      </p:sp>
      <p:sp>
        <p:nvSpPr>
          <p:cNvPr id="12" name="직사각형 11"/>
          <p:cNvSpPr/>
          <p:nvPr/>
        </p:nvSpPr>
        <p:spPr>
          <a:xfrm>
            <a:off x="2089416" y="4274514"/>
            <a:ext cx="635465" cy="21068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err="1" smtClean="0"/>
              <a:t>Zabbix</a:t>
            </a:r>
            <a:endParaRPr lang="en-US" altLang="ko-KR" sz="1100" b="1" dirty="0" smtClean="0"/>
          </a:p>
          <a:p>
            <a:pPr algn="ctr"/>
            <a:r>
              <a:rPr lang="en-US" altLang="ko-KR" sz="1100" b="1" dirty="0" smtClean="0"/>
              <a:t>Agent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419872" y="2256709"/>
            <a:ext cx="3456384" cy="673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050" dirty="0" smtClean="0"/>
              <a:t>1. </a:t>
            </a:r>
            <a:r>
              <a:rPr lang="en-US" altLang="ko-KR" sz="1050" dirty="0" err="1" smtClean="0"/>
              <a:t>Zabbix</a:t>
            </a:r>
            <a:r>
              <a:rPr lang="ko-KR" altLang="en-US" sz="1050" dirty="0" smtClean="0"/>
              <a:t>서버가</a:t>
            </a:r>
            <a:endParaRPr lang="en-US" altLang="ko-KR" sz="1050" dirty="0"/>
          </a:p>
          <a:p>
            <a:r>
              <a:rPr lang="en-US" altLang="ko-KR" sz="1050" dirty="0" err="1" smtClean="0"/>
              <a:t>Openstack</a:t>
            </a:r>
            <a:r>
              <a:rPr lang="en-US" altLang="ko-KR" sz="1050" dirty="0" smtClean="0"/>
              <a:t> VM</a:t>
            </a:r>
            <a:r>
              <a:rPr lang="ko-KR" altLang="en-US" sz="1050" dirty="0"/>
              <a:t>이 이용하는 </a:t>
            </a:r>
            <a:r>
              <a:rPr lang="en-US" altLang="ko-KR" sz="1050" dirty="0"/>
              <a:t>IP</a:t>
            </a:r>
            <a:r>
              <a:rPr lang="ko-KR" altLang="en-US" sz="1050" dirty="0" smtClean="0"/>
              <a:t>세그먼트를 </a:t>
            </a:r>
            <a:r>
              <a:rPr lang="ko-KR" altLang="en-US" sz="1050" dirty="0" err="1" smtClean="0"/>
              <a:t>폴링</a:t>
            </a:r>
            <a:r>
              <a:rPr lang="en-US" altLang="ko-KR" sz="1050" dirty="0"/>
              <a:t>, </a:t>
            </a:r>
            <a:endParaRPr lang="en-US" altLang="ko-KR" sz="1050" dirty="0" smtClean="0"/>
          </a:p>
          <a:p>
            <a:r>
              <a:rPr lang="ko-KR" altLang="en-US" sz="1050" dirty="0" smtClean="0"/>
              <a:t>신규</a:t>
            </a:r>
            <a:r>
              <a:rPr lang="ko-KR" altLang="en-US" sz="1050" dirty="0"/>
              <a:t> </a:t>
            </a:r>
            <a:r>
              <a:rPr lang="en-US" altLang="ko-KR" sz="1050" dirty="0" err="1"/>
              <a:t>ZabbixAgent</a:t>
            </a:r>
            <a:r>
              <a:rPr lang="ko-KR" altLang="en-US" sz="1050" dirty="0"/>
              <a:t>를 검지</a:t>
            </a:r>
            <a:r>
              <a:rPr lang="ko-KR" altLang="en-US" sz="1050" dirty="0" smtClean="0"/>
              <a:t/>
            </a:r>
            <a:br>
              <a:rPr lang="ko-KR" altLang="en-US" sz="1050" dirty="0" smtClean="0"/>
            </a:br>
            <a:r>
              <a:rPr lang="ko-KR" altLang="en-US" sz="1050" dirty="0"/>
              <a:t>⇒ 감시 대상 호스트로 </a:t>
            </a:r>
            <a:r>
              <a:rPr lang="ko-KR" altLang="en-US" sz="1050" dirty="0" smtClean="0"/>
              <a:t>등</a:t>
            </a:r>
            <a:r>
              <a:rPr lang="ko-KR" altLang="en-US" sz="1050" dirty="0"/>
              <a:t>록</a:t>
            </a:r>
            <a:endParaRPr lang="en-US" altLang="ko-KR" sz="105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3411666" y="3142781"/>
            <a:ext cx="3456384" cy="673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dirty="0" smtClean="0"/>
              <a:t>2. </a:t>
            </a:r>
            <a:r>
              <a:rPr lang="en-US" altLang="ko-KR" sz="1200" dirty="0" err="1" smtClean="0"/>
              <a:t>ZabbixAgent</a:t>
            </a:r>
            <a:r>
              <a:rPr lang="ko-KR" altLang="en-US" sz="1200" dirty="0"/>
              <a:t>경유로</a:t>
            </a:r>
            <a:r>
              <a:rPr lang="ko-KR" altLang="en-US" sz="1200" dirty="0" smtClean="0"/>
              <a:t/>
            </a:r>
            <a:br>
              <a:rPr lang="ko-KR" altLang="en-US" sz="1200" dirty="0" smtClean="0"/>
            </a:br>
            <a:r>
              <a:rPr lang="ko-KR" altLang="en-US" sz="1200" dirty="0"/>
              <a:t>호스트 내의 감시 정의 파일의 내용을 </a:t>
            </a:r>
            <a:r>
              <a:rPr lang="ko-KR" altLang="en-US" sz="1200" dirty="0" smtClean="0"/>
              <a:t>취득</a:t>
            </a:r>
            <a:endParaRPr lang="en-US" altLang="ko-KR" sz="1200" dirty="0" smtClean="0"/>
          </a:p>
        </p:txBody>
      </p:sp>
      <p:sp>
        <p:nvSpPr>
          <p:cNvPr id="16" name="직사각형 15"/>
          <p:cNvSpPr/>
          <p:nvPr/>
        </p:nvSpPr>
        <p:spPr>
          <a:xfrm>
            <a:off x="3411666" y="4045108"/>
            <a:ext cx="3456384" cy="1760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dirty="0" smtClean="0"/>
              <a:t>3. </a:t>
            </a:r>
            <a:r>
              <a:rPr lang="ko-KR" altLang="en-US" sz="1200" dirty="0" smtClean="0"/>
              <a:t>감시</a:t>
            </a:r>
            <a:r>
              <a:rPr lang="ko-KR" altLang="en-US" sz="1200" dirty="0"/>
              <a:t> 정의 파일에 </a:t>
            </a:r>
            <a:r>
              <a:rPr lang="ko-KR" altLang="en-US" sz="1200" dirty="0" smtClean="0"/>
              <a:t>대응한 감시</a:t>
            </a:r>
            <a:r>
              <a:rPr lang="ko-KR" altLang="en-US" sz="1200" dirty="0"/>
              <a:t> 설정 템플릿을 호스트에 적용</a:t>
            </a:r>
            <a:r>
              <a:rPr lang="ko-KR" altLang="en-US" sz="1200" dirty="0" smtClean="0"/>
              <a:t/>
            </a:r>
            <a:br>
              <a:rPr lang="ko-KR" altLang="en-US" sz="1200" dirty="0" smtClean="0"/>
            </a:b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100" dirty="0" smtClean="0"/>
              <a:t>  ※ </a:t>
            </a:r>
            <a:r>
              <a:rPr lang="ko-KR" altLang="en-US" sz="1100" dirty="0" smtClean="0"/>
              <a:t>템플릿을</a:t>
            </a:r>
            <a:r>
              <a:rPr lang="ko-KR" altLang="en-US" sz="1100" dirty="0"/>
              <a:t> 미리 </a:t>
            </a:r>
            <a:r>
              <a:rPr lang="ko-KR" altLang="en-US" sz="1100" dirty="0" smtClean="0"/>
              <a:t>정의 </a:t>
            </a:r>
            <a:r>
              <a:rPr lang="en-US" altLang="ko-KR" sz="1100" dirty="0" smtClean="0"/>
              <a:t>(</a:t>
            </a:r>
            <a:r>
              <a:rPr lang="ko-KR" altLang="en-US" sz="1100" dirty="0" smtClean="0"/>
              <a:t>예시</a:t>
            </a:r>
            <a:r>
              <a:rPr lang="en-US" altLang="ko-KR" sz="1100" dirty="0" smtClean="0"/>
              <a:t>)</a:t>
            </a:r>
            <a:endParaRPr lang="en-US" altLang="ko-KR" sz="1200" dirty="0"/>
          </a:p>
          <a:p>
            <a:r>
              <a:rPr lang="en-US" altLang="ko-KR" sz="1100" dirty="0" smtClean="0"/>
              <a:t>     </a:t>
            </a:r>
            <a:r>
              <a:rPr lang="en-US" altLang="ko-KR" sz="1100" dirty="0" err="1" smtClean="0"/>
              <a:t>apache_prod</a:t>
            </a:r>
            <a:r>
              <a:rPr lang="en-US" altLang="ko-KR" sz="1100" dirty="0" smtClean="0"/>
              <a:t>=Apache </a:t>
            </a:r>
            <a:r>
              <a:rPr lang="ko-KR" altLang="en-US" sz="1100" dirty="0" smtClean="0"/>
              <a:t>상용 </a:t>
            </a:r>
            <a:r>
              <a:rPr lang="ko-KR" altLang="en-US" sz="1100" dirty="0"/>
              <a:t>레벨 감시</a:t>
            </a:r>
            <a:r>
              <a:rPr lang="ko-KR" altLang="en-US" sz="1100" dirty="0" smtClean="0"/>
              <a:t/>
            </a:r>
            <a:br>
              <a:rPr lang="ko-KR" altLang="en-US" sz="1100" dirty="0" smtClean="0"/>
            </a:br>
            <a:r>
              <a:rPr lang="ko-KR" altLang="en-US" sz="1100" dirty="0" smtClean="0"/>
              <a:t>     </a:t>
            </a:r>
            <a:r>
              <a:rPr lang="en-US" altLang="ko-KR" sz="1100" dirty="0" err="1" smtClean="0"/>
              <a:t>apache_dev</a:t>
            </a:r>
            <a:r>
              <a:rPr lang="en-US" altLang="ko-KR" sz="1100" dirty="0" smtClean="0"/>
              <a:t>=Apache </a:t>
            </a:r>
            <a:r>
              <a:rPr lang="ko-KR" altLang="en-US" sz="1100" dirty="0" smtClean="0"/>
              <a:t>비상용 </a:t>
            </a:r>
            <a:r>
              <a:rPr lang="ko-KR" altLang="en-US" sz="1100" dirty="0"/>
              <a:t>레벨 감시</a:t>
            </a:r>
            <a:r>
              <a:rPr lang="ko-KR" altLang="en-US" sz="1100" dirty="0" smtClean="0"/>
              <a:t/>
            </a:r>
            <a:br>
              <a:rPr lang="ko-KR" altLang="en-US" sz="1100" dirty="0" smtClean="0"/>
            </a:br>
            <a:r>
              <a:rPr lang="ko-KR" altLang="en-US" sz="1100" dirty="0" smtClean="0"/>
              <a:t>     </a:t>
            </a:r>
            <a:r>
              <a:rPr lang="en-US" altLang="ko-KR" sz="1100" dirty="0" err="1" smtClean="0"/>
              <a:t>base_prod</a:t>
            </a:r>
            <a:r>
              <a:rPr lang="en-US" altLang="ko-KR" sz="1100" dirty="0" smtClean="0"/>
              <a:t>=Linux</a:t>
            </a:r>
            <a:r>
              <a:rPr lang="en-US" altLang="ko-KR" sz="1100" dirty="0"/>
              <a:t> OS</a:t>
            </a:r>
            <a:r>
              <a:rPr lang="ko-KR" altLang="en-US" sz="1100" dirty="0"/>
              <a:t>상용 레벨 </a:t>
            </a:r>
            <a:r>
              <a:rPr lang="ko-KR" altLang="en-US" sz="1100" dirty="0" smtClean="0"/>
              <a:t>감시</a:t>
            </a:r>
            <a:endParaRPr lang="en-US" altLang="ko-KR" sz="1100" dirty="0" smtClean="0"/>
          </a:p>
          <a:p>
            <a:r>
              <a:rPr lang="en-US" altLang="ko-KR" sz="1100" dirty="0" smtClean="0"/>
              <a:t>     </a:t>
            </a:r>
            <a:r>
              <a:rPr lang="en-US" altLang="ko-KR" sz="1100" dirty="0" err="1" smtClean="0"/>
              <a:t>alert_on</a:t>
            </a:r>
            <a:r>
              <a:rPr lang="en-US" altLang="ko-KR" sz="1100" dirty="0" smtClean="0"/>
              <a:t> </a:t>
            </a:r>
            <a:r>
              <a:rPr lang="en-US" altLang="ko-KR" sz="1100" dirty="0" smtClean="0"/>
              <a:t>= </a:t>
            </a:r>
            <a:r>
              <a:rPr lang="ko-KR" altLang="en-US" sz="1100" dirty="0" smtClean="0"/>
              <a:t>장애통지 </a:t>
            </a:r>
            <a:r>
              <a:rPr lang="en-US" altLang="ko-KR" sz="1100" dirty="0" smtClean="0"/>
              <a:t>ON</a:t>
            </a:r>
          </a:p>
          <a:p>
            <a:r>
              <a:rPr lang="en-US" altLang="ko-KR" sz="1100" dirty="0" smtClean="0"/>
              <a:t>     </a:t>
            </a:r>
            <a:r>
              <a:rPr lang="en-US" altLang="ko-KR" sz="1100" dirty="0" err="1" smtClean="0"/>
              <a:t>alert_off</a:t>
            </a:r>
            <a:r>
              <a:rPr lang="en-US" altLang="ko-KR" sz="1100" dirty="0" smtClean="0"/>
              <a:t> </a:t>
            </a:r>
            <a:r>
              <a:rPr lang="en-US" altLang="ko-KR" sz="1100" dirty="0" smtClean="0"/>
              <a:t>= </a:t>
            </a:r>
            <a:r>
              <a:rPr lang="ko-KR" altLang="en-US" sz="1100" dirty="0" smtClean="0"/>
              <a:t>장애통지 </a:t>
            </a:r>
            <a:r>
              <a:rPr lang="en-US" altLang="ko-KR" sz="1100" dirty="0" smtClean="0"/>
              <a:t>Off(</a:t>
            </a:r>
            <a:r>
              <a:rPr lang="ko-KR" altLang="en-US" sz="1100" dirty="0" err="1" smtClean="0"/>
              <a:t>유지중</a:t>
            </a:r>
            <a:r>
              <a:rPr lang="en-US" altLang="ko-KR" sz="1100" dirty="0" smtClean="0"/>
              <a:t>) 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3411666" y="5877272"/>
            <a:ext cx="3104550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1200" dirty="0" smtClean="0"/>
              <a:t>4. </a:t>
            </a:r>
            <a:r>
              <a:rPr lang="ko-KR" altLang="en-US" sz="1200" dirty="0" smtClean="0"/>
              <a:t>장애를</a:t>
            </a:r>
            <a:r>
              <a:rPr lang="ko-KR" altLang="en-US" sz="1200" dirty="0"/>
              <a:t> 검지 하면</a:t>
            </a:r>
            <a:r>
              <a:rPr lang="en-US" altLang="ko-KR" sz="1200" dirty="0" smtClean="0"/>
              <a:t>, </a:t>
            </a:r>
            <a:br>
              <a:rPr lang="en-US" altLang="ko-KR" sz="1200" dirty="0" smtClean="0"/>
            </a:br>
            <a:r>
              <a:rPr lang="en-US" altLang="ko-KR" sz="1200" dirty="0" smtClean="0"/>
              <a:t>    </a:t>
            </a:r>
            <a:r>
              <a:rPr lang="en-US" altLang="ko-KR" sz="1200" dirty="0" err="1" smtClean="0"/>
              <a:t>Zabbix</a:t>
            </a:r>
            <a:r>
              <a:rPr lang="ko-KR" altLang="en-US" sz="1200" dirty="0"/>
              <a:t>가 외부 스크립트를 실행</a:t>
            </a:r>
            <a:r>
              <a:rPr lang="ko-KR" altLang="en-US" sz="1200" dirty="0" smtClean="0"/>
              <a:t/>
            </a:r>
            <a:br>
              <a:rPr lang="ko-KR" altLang="en-US" sz="1200" dirty="0" smtClean="0"/>
            </a:br>
            <a:r>
              <a:rPr lang="ko-KR" altLang="en-US" sz="1200" dirty="0" smtClean="0"/>
              <a:t>  </a:t>
            </a:r>
            <a:r>
              <a:rPr lang="en-US" altLang="ko-KR" sz="1200" dirty="0" smtClean="0"/>
              <a:t>=&gt;</a:t>
            </a:r>
            <a:r>
              <a:rPr lang="ko-KR" altLang="en-US" sz="1200" dirty="0"/>
              <a:t> </a:t>
            </a:r>
            <a:r>
              <a:rPr lang="en-US" altLang="ko-KR" sz="1200" dirty="0"/>
              <a:t>API</a:t>
            </a:r>
            <a:r>
              <a:rPr lang="ko-KR" altLang="en-US" sz="1200" dirty="0"/>
              <a:t>경유로 장애 티켓을 자동 </a:t>
            </a:r>
            <a:r>
              <a:rPr lang="ko-KR" altLang="en-US" sz="1200" dirty="0" smtClean="0"/>
              <a:t>등록</a:t>
            </a:r>
            <a:endParaRPr lang="en-US" altLang="ko-KR" sz="1200" dirty="0" smtClean="0"/>
          </a:p>
        </p:txBody>
      </p:sp>
      <p:sp>
        <p:nvSpPr>
          <p:cNvPr id="18" name="직사각형 17"/>
          <p:cNvSpPr/>
          <p:nvPr/>
        </p:nvSpPr>
        <p:spPr>
          <a:xfrm>
            <a:off x="6395991" y="5648672"/>
            <a:ext cx="457200" cy="9713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/>
              <a:t>스</a:t>
            </a:r>
            <a:endParaRPr lang="en-US" altLang="ko-KR" sz="1200" dirty="0" smtClean="0"/>
          </a:p>
          <a:p>
            <a:pPr algn="ctr"/>
            <a:r>
              <a:rPr lang="ko-KR" altLang="en-US" sz="1200" dirty="0" err="1" smtClean="0"/>
              <a:t>크</a:t>
            </a:r>
            <a:endParaRPr lang="en-US" altLang="ko-KR" sz="1200" dirty="0" smtClean="0"/>
          </a:p>
          <a:p>
            <a:pPr algn="ctr"/>
            <a:r>
              <a:rPr lang="ko-KR" altLang="en-US" sz="1200" dirty="0" err="1" smtClean="0"/>
              <a:t>립</a:t>
            </a:r>
            <a:endParaRPr lang="en-US" altLang="ko-KR" sz="1200" dirty="0" smtClean="0"/>
          </a:p>
          <a:p>
            <a:pPr algn="ctr"/>
            <a:r>
              <a:rPr lang="ko-KR" altLang="en-US" sz="1200" dirty="0" err="1" smtClean="0"/>
              <a:t>트</a:t>
            </a:r>
            <a:endParaRPr lang="ko-KR" altLang="en-US" sz="1200" dirty="0"/>
          </a:p>
        </p:txBody>
      </p:sp>
      <p:sp>
        <p:nvSpPr>
          <p:cNvPr id="19" name="오른쪽 화살표 18"/>
          <p:cNvSpPr/>
          <p:nvPr/>
        </p:nvSpPr>
        <p:spPr>
          <a:xfrm>
            <a:off x="6853192" y="5949279"/>
            <a:ext cx="599128" cy="3898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7452320" y="5648672"/>
            <a:ext cx="457200" cy="9486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A</a:t>
            </a:r>
          </a:p>
          <a:p>
            <a:pPr algn="ctr"/>
            <a:r>
              <a:rPr lang="en-US" altLang="ko-KR" sz="1200" dirty="0" smtClean="0"/>
              <a:t>P</a:t>
            </a:r>
          </a:p>
          <a:p>
            <a:pPr algn="ctr"/>
            <a:r>
              <a:rPr lang="en-US" altLang="ko-KR" sz="1200" dirty="0" smtClean="0"/>
              <a:t>I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610222" y="4858081"/>
            <a:ext cx="1318204" cy="4207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등록</a:t>
            </a:r>
            <a:endParaRPr lang="en-US" altLang="ko-KR" sz="1200" dirty="0" smtClean="0"/>
          </a:p>
        </p:txBody>
      </p:sp>
      <p:sp>
        <p:nvSpPr>
          <p:cNvPr id="23" name="오른쪽으로 구부러진 화살표 22"/>
          <p:cNvSpPr/>
          <p:nvPr/>
        </p:nvSpPr>
        <p:spPr>
          <a:xfrm rot="11517181">
            <a:off x="8170780" y="4354614"/>
            <a:ext cx="550912" cy="184849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cxnSp>
        <p:nvCxnSpPr>
          <p:cNvPr id="25" name="직선 화살표 연결선 24"/>
          <p:cNvCxnSpPr>
            <a:stCxn id="11" idx="3"/>
            <a:endCxn id="12" idx="1"/>
          </p:cNvCxnSpPr>
          <p:nvPr/>
        </p:nvCxnSpPr>
        <p:spPr>
          <a:xfrm>
            <a:off x="1666465" y="5327921"/>
            <a:ext cx="42295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꺾인 연결선 26"/>
          <p:cNvCxnSpPr>
            <a:stCxn id="12" idx="3"/>
            <a:endCxn id="15" idx="1"/>
          </p:cNvCxnSpPr>
          <p:nvPr/>
        </p:nvCxnSpPr>
        <p:spPr>
          <a:xfrm flipV="1">
            <a:off x="2724881" y="3479645"/>
            <a:ext cx="686785" cy="18482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 flipV="1">
            <a:off x="2007312" y="2304816"/>
            <a:ext cx="1356498" cy="277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endCxn id="12" idx="0"/>
          </p:cNvCxnSpPr>
          <p:nvPr/>
        </p:nvCxnSpPr>
        <p:spPr>
          <a:xfrm flipH="1">
            <a:off x="2407149" y="2684418"/>
            <a:ext cx="1004517" cy="1590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894301" y="1628202"/>
            <a:ext cx="12538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172.16.x.0/24</a:t>
            </a:r>
            <a:endParaRPr lang="ko-KR" altLang="en-US" sz="1400" dirty="0"/>
          </a:p>
        </p:txBody>
      </p:sp>
      <p:sp>
        <p:nvSpPr>
          <p:cNvPr id="33" name="순서도: 순차적 액세스 저장소 32"/>
          <p:cNvSpPr/>
          <p:nvPr/>
        </p:nvSpPr>
        <p:spPr>
          <a:xfrm>
            <a:off x="2267744" y="2684418"/>
            <a:ext cx="800843" cy="600566"/>
          </a:xfrm>
          <a:prstGeom prst="flowChartMagnetic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New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13788"/>
            <a:ext cx="1627986" cy="45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34058"/>
            <a:ext cx="1296919" cy="25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2452164" y="217598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 smtClean="0"/>
              <a:t>폴링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304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4698"/>
            <a:ext cx="8568952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/>
              <a:t>감시 운영의 결과</a:t>
            </a:r>
            <a:endParaRPr lang="en-US" altLang="ko-KR" sz="2400" b="1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b="1" dirty="0" err="1" smtClean="0"/>
              <a:t>클라우드</a:t>
            </a:r>
            <a:r>
              <a:rPr lang="ko-KR" altLang="en-US" b="1" dirty="0" smtClean="0"/>
              <a:t> 기반</a:t>
            </a:r>
            <a:r>
              <a:rPr lang="en-US" altLang="ko-KR" b="1" dirty="0" smtClean="0"/>
              <a:t>(</a:t>
            </a:r>
            <a:r>
              <a:rPr lang="en-US" altLang="ko-KR" b="1" dirty="0" err="1" smtClean="0"/>
              <a:t>Openstack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감시</a:t>
            </a:r>
            <a:endParaRPr lang="en-US" altLang="ko-KR" b="1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altLang="ko-KR" sz="1400" dirty="0" smtClean="0"/>
              <a:t>API, </a:t>
            </a:r>
            <a:r>
              <a:rPr lang="ko-KR" altLang="en-US" sz="1400" dirty="0" smtClean="0"/>
              <a:t>프로세스 감시 등 볼 곳은 많다</a:t>
            </a:r>
            <a:r>
              <a:rPr lang="en-US" altLang="ko-KR" sz="1400" dirty="0" smtClean="0"/>
              <a:t>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ko-KR" altLang="en-US" sz="1400" dirty="0" smtClean="0"/>
              <a:t>익숙해지지 전에는 </a:t>
            </a:r>
            <a:r>
              <a:rPr lang="en-US" altLang="ko-KR" sz="1400" dirty="0" smtClean="0"/>
              <a:t>DEBUG</a:t>
            </a:r>
            <a:r>
              <a:rPr lang="ko-KR" altLang="en-US" sz="1400" dirty="0" smtClean="0"/>
              <a:t>로그 저장을 권장</a:t>
            </a:r>
            <a:r>
              <a:rPr lang="en-US" altLang="ko-KR" sz="1400" dirty="0" smtClean="0"/>
              <a:t>(</a:t>
            </a:r>
            <a:r>
              <a:rPr lang="ko-KR" altLang="en-US" sz="1400" dirty="0" smtClean="0"/>
              <a:t>그러나 양이 </a:t>
            </a:r>
            <a:r>
              <a:rPr lang="en-US" altLang="ko-KR" sz="1400" dirty="0" smtClean="0"/>
              <a:t>… ) </a:t>
            </a:r>
            <a:r>
              <a:rPr lang="en-US" altLang="ko-KR" sz="1400" dirty="0" smtClean="0"/>
              <a:t/>
            </a:r>
            <a:br>
              <a:rPr lang="en-US" altLang="ko-KR" sz="1400" dirty="0" smtClean="0"/>
            </a:br>
            <a:r>
              <a:rPr lang="en-US" altLang="ko-KR" sz="1400" dirty="0" smtClean="0"/>
              <a:t>                                                     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400" b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Graylog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활용하여 검색을 용이하게끔 하자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. (</a:t>
            </a:r>
            <a:r>
              <a:rPr lang="en-US" altLang="ko-KR" sz="1400" b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jjun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코멘트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en-US" altLang="ko-KR" b="1" dirty="0" smtClean="0"/>
              <a:t>2. Web</a:t>
            </a:r>
            <a:r>
              <a:rPr lang="ko-KR" altLang="en-US" b="1" dirty="0" smtClean="0"/>
              <a:t>서비스 감시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sz="1400" dirty="0" smtClean="0"/>
              <a:t>-  VM</a:t>
            </a:r>
            <a:r>
              <a:rPr lang="ko-KR" altLang="en-US" sz="1400" dirty="0" smtClean="0"/>
              <a:t>의 보호 설정을 반 자동화  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400" b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Ansible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활용하여 설정을 자동화 하자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.(</a:t>
            </a:r>
            <a:r>
              <a:rPr lang="en-US" altLang="ko-KR" sz="1400" b="1" dirty="0" err="1" smtClean="0">
                <a:solidFill>
                  <a:srgbClr val="00B0F0"/>
                </a:solidFill>
                <a:sym typeface="Wingdings" panose="05000000000000000000" pitchFamily="2" charset="2"/>
              </a:rPr>
              <a:t>jjun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코멘트</a:t>
            </a:r>
            <a:r>
              <a:rPr lang="en-US" altLang="ko-KR" sz="1400" b="1" dirty="0" smtClean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r>
              <a:rPr lang="ko-KR" altLang="en-US" sz="1400" b="1" dirty="0" smtClean="0">
                <a:solidFill>
                  <a:srgbClr val="00B0F0"/>
                </a:solidFill>
              </a:rPr>
              <a:t/>
            </a:r>
            <a:br>
              <a:rPr lang="ko-KR" altLang="en-US" sz="1400" b="1" dirty="0" smtClean="0">
                <a:solidFill>
                  <a:srgbClr val="00B0F0"/>
                </a:solidFill>
              </a:rPr>
            </a:br>
            <a:r>
              <a:rPr lang="en-US" altLang="ko-KR" sz="1400" dirty="0" smtClean="0"/>
              <a:t>    - </a:t>
            </a:r>
            <a:r>
              <a:rPr lang="ko-KR" altLang="en-US" sz="1400" dirty="0" smtClean="0"/>
              <a:t>기본적인 보호 설정을 수작업 없이 가능</a:t>
            </a:r>
            <a:endParaRPr lang="en-US" altLang="ko-KR" sz="1400" dirty="0" smtClean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-  </a:t>
            </a:r>
            <a:r>
              <a:rPr lang="ko-KR" altLang="en-US" sz="1400" dirty="0" err="1" smtClean="0"/>
              <a:t>클라우드에게</a:t>
            </a:r>
            <a:r>
              <a:rPr lang="ko-KR" altLang="en-US" sz="1400" dirty="0"/>
              <a:t> 감시 기반을 제공한다면 감시 설정 자동화는 </a:t>
            </a:r>
            <a:r>
              <a:rPr lang="ko-KR" altLang="en-US" sz="1400" dirty="0" smtClean="0"/>
              <a:t>필수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dirty="0" smtClean="0"/>
              <a:t>    - </a:t>
            </a:r>
            <a:r>
              <a:rPr lang="en-US" altLang="ko-KR" sz="1400" dirty="0" err="1" smtClean="0"/>
              <a:t>Zabbix</a:t>
            </a:r>
            <a:r>
              <a:rPr lang="ko-KR" altLang="en-US" sz="1400" dirty="0"/>
              <a:t>에서 자동화에는 나름대로의 </a:t>
            </a:r>
            <a:r>
              <a:rPr lang="ko-KR" altLang="en-US" sz="1400" dirty="0" smtClean="0"/>
              <a:t>지식이</a:t>
            </a:r>
            <a:r>
              <a:rPr lang="ko-KR" altLang="en-US" sz="1400" dirty="0"/>
              <a:t> 필요</a:t>
            </a:r>
            <a:r>
              <a:rPr lang="ko-KR" altLang="en-US" sz="1400" dirty="0" smtClean="0"/>
              <a:t/>
            </a:r>
            <a:br>
              <a:rPr lang="ko-KR" altLang="en-US" sz="1400" dirty="0" smtClean="0"/>
            </a:br>
            <a:r>
              <a:rPr lang="en-US" altLang="ko-KR" sz="1400" dirty="0"/>
              <a:t> </a:t>
            </a:r>
            <a:r>
              <a:rPr lang="en-US" altLang="ko-KR" sz="1400" dirty="0" smtClean="0"/>
              <a:t>     </a:t>
            </a:r>
            <a:r>
              <a:rPr lang="ko-KR" altLang="en-US" sz="1400" dirty="0" smtClean="0"/>
              <a:t>자동검색</a:t>
            </a:r>
            <a:r>
              <a:rPr lang="en-US" altLang="ko-KR" sz="1400" dirty="0" smtClean="0"/>
              <a:t>, LLD,</a:t>
            </a:r>
            <a:r>
              <a:rPr lang="en-US" altLang="ko-KR" sz="1400" dirty="0"/>
              <a:t> </a:t>
            </a:r>
            <a:r>
              <a:rPr lang="en-US" altLang="ko-KR" sz="1400" dirty="0" err="1"/>
              <a:t>userparameter</a:t>
            </a:r>
            <a:r>
              <a:rPr lang="en-US" altLang="ko-KR" sz="1400" dirty="0"/>
              <a:t>, </a:t>
            </a:r>
            <a:r>
              <a:rPr lang="ko-KR" altLang="en-US" sz="1400" dirty="0"/>
              <a:t>자작 </a:t>
            </a:r>
            <a:r>
              <a:rPr lang="ko-KR" altLang="en-US" sz="1400" dirty="0" smtClean="0"/>
              <a:t>스크립트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3. </a:t>
            </a:r>
            <a:r>
              <a:rPr lang="ko-KR" altLang="en-US" b="1" dirty="0" smtClean="0"/>
              <a:t>도입을</a:t>
            </a:r>
            <a:r>
              <a:rPr lang="ko-KR" altLang="en-US" b="1" dirty="0"/>
              <a:t> 결정하기 전에 현재의 </a:t>
            </a:r>
            <a:r>
              <a:rPr lang="ko-KR" altLang="en-US" b="1" dirty="0" err="1" smtClean="0"/>
              <a:t>워크플로우를</a:t>
            </a:r>
            <a:r>
              <a:rPr lang="ko-KR" altLang="en-US" b="1" dirty="0" smtClean="0"/>
              <a:t> </a:t>
            </a:r>
            <a:r>
              <a:rPr lang="ko-KR" altLang="en-US" b="1" dirty="0"/>
              <a:t>정밀 조사하고</a:t>
            </a:r>
            <a:r>
              <a:rPr lang="en-US" altLang="ko-KR" b="1" dirty="0"/>
              <a:t>,</a:t>
            </a:r>
            <a:r>
              <a:rPr lang="ko-KR" altLang="en-US" b="1" dirty="0" smtClean="0"/>
              <a:t/>
            </a:r>
            <a:br>
              <a:rPr lang="ko-KR" altLang="en-US" b="1" dirty="0" smtClean="0"/>
            </a:br>
            <a:r>
              <a:rPr lang="ko-KR" altLang="en-US" b="1" dirty="0" smtClean="0"/>
              <a:t>    </a:t>
            </a:r>
            <a:r>
              <a:rPr lang="en-US" altLang="ko-KR" b="1" dirty="0" smtClean="0"/>
              <a:t>OpenStack</a:t>
            </a:r>
            <a:r>
              <a:rPr lang="ko-KR" altLang="en-US" b="1" dirty="0"/>
              <a:t>에서 변화</a:t>
            </a:r>
            <a:r>
              <a:rPr lang="en-US" altLang="ko-KR" b="1" dirty="0"/>
              <a:t>, </a:t>
            </a:r>
            <a:r>
              <a:rPr lang="ko-KR" altLang="en-US" b="1" dirty="0"/>
              <a:t>바꿀 수밖에 없는 곳을 </a:t>
            </a:r>
            <a:r>
              <a:rPr lang="ko-KR" altLang="en-US" b="1" dirty="0" smtClean="0"/>
              <a:t>지켜봅시다</a:t>
            </a:r>
            <a:r>
              <a:rPr lang="en-US" altLang="ko-KR" b="1" dirty="0" smtClean="0"/>
              <a:t>.</a:t>
            </a:r>
            <a:endParaRPr lang="en-US" altLang="ko-KR" dirty="0"/>
          </a:p>
          <a:p>
            <a:pPr algn="r"/>
            <a:r>
              <a:rPr lang="ko-KR" altLang="en-US" b="1" dirty="0" smtClean="0"/>
              <a:t> 나중에 </a:t>
            </a:r>
            <a:r>
              <a:rPr lang="ko-KR" altLang="en-US" b="1" dirty="0" smtClean="0"/>
              <a:t>깨달으면 큰일</a:t>
            </a:r>
            <a:r>
              <a:rPr lang="en-US" altLang="ko-KR" b="1" dirty="0" smtClean="0"/>
              <a:t>!!!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23047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4668</TotalTime>
  <Words>442</Words>
  <Application>Microsoft Office PowerPoint</Application>
  <PresentationFormat>화면 슬라이드 쇼(4:3)</PresentationFormat>
  <Paragraphs>243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Zabbix, Redmine을 연동한 자동화 모니터링 환경 구축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biocon</dc:creator>
  <cp:lastModifiedBy>biocon</cp:lastModifiedBy>
  <cp:revision>158</cp:revision>
  <dcterms:created xsi:type="dcterms:W3CDTF">2016-01-07T04:21:41Z</dcterms:created>
  <dcterms:modified xsi:type="dcterms:W3CDTF">2016-01-15T07:51:17Z</dcterms:modified>
</cp:coreProperties>
</file>