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9" r:id="rId2"/>
    <p:sldId id="260" r:id="rId3"/>
    <p:sldId id="261" r:id="rId4"/>
    <p:sldId id="262" r:id="rId5"/>
    <p:sldId id="263" r:id="rId6"/>
    <p:sldId id="264" r:id="rId7"/>
    <p:sldId id="265" r:id="rId8"/>
    <p:sldId id="266"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156" autoAdjust="0"/>
    <p:restoredTop sz="94660"/>
  </p:normalViewPr>
  <p:slideViewPr>
    <p:cSldViewPr snapToGrid="0">
      <p:cViewPr varScale="1">
        <p:scale>
          <a:sx n="79" d="100"/>
          <a:sy n="79" d="100"/>
        </p:scale>
        <p:origin x="3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F9E791-114D-479E-8C94-6639A9D95EF6}" type="datetimeFigureOut">
              <a:rPr lang="en-US" smtClean="0"/>
              <a:t>12/1/2022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2404DD-4745-4E06-AD7C-0F7B756EF76E}" type="slidenum">
              <a:rPr lang="en-US" smtClean="0"/>
              <a:t>‹#›</a:t>
            </a:fld>
            <a:endParaRPr lang="en-US"/>
          </a:p>
        </p:txBody>
      </p:sp>
    </p:spTree>
    <p:extLst>
      <p:ext uri="{BB962C8B-B14F-4D97-AF65-F5344CB8AC3E}">
        <p14:creationId xmlns:p14="http://schemas.microsoft.com/office/powerpoint/2010/main" val="2442488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F4AA7-DB19-4223-A97E-371663F4E47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94169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F4AA7-DB19-4223-A97E-371663F4E47A}"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941619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F4AA7-DB19-4223-A97E-371663F4E47A}"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185183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F4AA7-DB19-4223-A97E-371663F4E47A}"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565951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F4AA7-DB19-4223-A97E-371663F4E47A}"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825776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F4AA7-DB19-4223-A97E-371663F4E47A}"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802163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F4AA7-DB19-4223-A97E-371663F4E47A}"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849059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F4AA7-DB19-4223-A97E-371663F4E47A}"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045375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F4AA7-DB19-4223-A97E-371663F4E47A}"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923820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0A7D3-DD02-CCF9-8F08-89AC1AFE31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F6A96E-1C56-E64C-355C-9C548849E1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EE093B-7D64-65A4-F563-BC4E89771ECD}"/>
              </a:ext>
            </a:extLst>
          </p:cNvPr>
          <p:cNvSpPr>
            <a:spLocks noGrp="1"/>
          </p:cNvSpPr>
          <p:nvPr>
            <p:ph type="dt" sz="half" idx="10"/>
          </p:nvPr>
        </p:nvSpPr>
        <p:spPr/>
        <p:txBody>
          <a:bodyPr/>
          <a:lstStyle/>
          <a:p>
            <a:fld id="{D6DFC816-0D29-42FC-9B51-8EFF48B14B77}" type="datetimeFigureOut">
              <a:rPr lang="en-US" smtClean="0"/>
              <a:t>12/1/2022</a:t>
            </a:fld>
            <a:endParaRPr lang="en-US"/>
          </a:p>
        </p:txBody>
      </p:sp>
      <p:sp>
        <p:nvSpPr>
          <p:cNvPr id="5" name="Footer Placeholder 4">
            <a:extLst>
              <a:ext uri="{FF2B5EF4-FFF2-40B4-BE49-F238E27FC236}">
                <a16:creationId xmlns:a16="http://schemas.microsoft.com/office/drawing/2014/main" id="{91E806E0-8A1E-B8C9-4AB3-64AB90823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C3C769-56C0-8338-FFDD-94C56DB98D4A}"/>
              </a:ext>
            </a:extLst>
          </p:cNvPr>
          <p:cNvSpPr>
            <a:spLocks noGrp="1"/>
          </p:cNvSpPr>
          <p:nvPr>
            <p:ph type="sldNum" sz="quarter" idx="12"/>
          </p:nvPr>
        </p:nvSpPr>
        <p:spPr/>
        <p:txBody>
          <a:bodyPr/>
          <a:lstStyle/>
          <a:p>
            <a:fld id="{9D7153A5-5F46-42BA-9924-7BBAAE045277}" type="slidenum">
              <a:rPr lang="en-US" smtClean="0"/>
              <a:t>‹#›</a:t>
            </a:fld>
            <a:endParaRPr lang="en-US"/>
          </a:p>
        </p:txBody>
      </p:sp>
    </p:spTree>
    <p:extLst>
      <p:ext uri="{BB962C8B-B14F-4D97-AF65-F5344CB8AC3E}">
        <p14:creationId xmlns:p14="http://schemas.microsoft.com/office/powerpoint/2010/main" val="714281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A72C1-0B4F-D0D0-8FBC-AF18F70C23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7DC41D-8B01-8B5B-C21E-CE9051582B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263671-5AB4-0598-1C70-BB3363C3332B}"/>
              </a:ext>
            </a:extLst>
          </p:cNvPr>
          <p:cNvSpPr>
            <a:spLocks noGrp="1"/>
          </p:cNvSpPr>
          <p:nvPr>
            <p:ph type="dt" sz="half" idx="10"/>
          </p:nvPr>
        </p:nvSpPr>
        <p:spPr/>
        <p:txBody>
          <a:bodyPr/>
          <a:lstStyle/>
          <a:p>
            <a:fld id="{D6DFC816-0D29-42FC-9B51-8EFF48B14B77}" type="datetimeFigureOut">
              <a:rPr lang="en-US" smtClean="0"/>
              <a:t>12/1/2022</a:t>
            </a:fld>
            <a:endParaRPr lang="en-US"/>
          </a:p>
        </p:txBody>
      </p:sp>
      <p:sp>
        <p:nvSpPr>
          <p:cNvPr id="5" name="Footer Placeholder 4">
            <a:extLst>
              <a:ext uri="{FF2B5EF4-FFF2-40B4-BE49-F238E27FC236}">
                <a16:creationId xmlns:a16="http://schemas.microsoft.com/office/drawing/2014/main" id="{A918777A-B9DE-B74C-D375-033F156299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EB5CC8-1E25-A287-B295-E082D44AB775}"/>
              </a:ext>
            </a:extLst>
          </p:cNvPr>
          <p:cNvSpPr>
            <a:spLocks noGrp="1"/>
          </p:cNvSpPr>
          <p:nvPr>
            <p:ph type="sldNum" sz="quarter" idx="12"/>
          </p:nvPr>
        </p:nvSpPr>
        <p:spPr/>
        <p:txBody>
          <a:bodyPr/>
          <a:lstStyle/>
          <a:p>
            <a:fld id="{9D7153A5-5F46-42BA-9924-7BBAAE045277}" type="slidenum">
              <a:rPr lang="en-US" smtClean="0"/>
              <a:t>‹#›</a:t>
            </a:fld>
            <a:endParaRPr lang="en-US"/>
          </a:p>
        </p:txBody>
      </p:sp>
    </p:spTree>
    <p:extLst>
      <p:ext uri="{BB962C8B-B14F-4D97-AF65-F5344CB8AC3E}">
        <p14:creationId xmlns:p14="http://schemas.microsoft.com/office/powerpoint/2010/main" val="3801002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033023-F459-ED8C-B255-E03CBFD9C4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4A7BBC-AE08-127A-3A98-02EF828550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1A61B6-F183-E0D8-0933-5BC02AF41B2D}"/>
              </a:ext>
            </a:extLst>
          </p:cNvPr>
          <p:cNvSpPr>
            <a:spLocks noGrp="1"/>
          </p:cNvSpPr>
          <p:nvPr>
            <p:ph type="dt" sz="half" idx="10"/>
          </p:nvPr>
        </p:nvSpPr>
        <p:spPr/>
        <p:txBody>
          <a:bodyPr/>
          <a:lstStyle/>
          <a:p>
            <a:fld id="{D6DFC816-0D29-42FC-9B51-8EFF48B14B77}" type="datetimeFigureOut">
              <a:rPr lang="en-US" smtClean="0"/>
              <a:t>12/1/2022</a:t>
            </a:fld>
            <a:endParaRPr lang="en-US"/>
          </a:p>
        </p:txBody>
      </p:sp>
      <p:sp>
        <p:nvSpPr>
          <p:cNvPr id="5" name="Footer Placeholder 4">
            <a:extLst>
              <a:ext uri="{FF2B5EF4-FFF2-40B4-BE49-F238E27FC236}">
                <a16:creationId xmlns:a16="http://schemas.microsoft.com/office/drawing/2014/main" id="{05A2DF5E-C39D-80D4-9B89-21FE766DA9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C38621-57F7-E02E-74C2-AE0A4B26D0DB}"/>
              </a:ext>
            </a:extLst>
          </p:cNvPr>
          <p:cNvSpPr>
            <a:spLocks noGrp="1"/>
          </p:cNvSpPr>
          <p:nvPr>
            <p:ph type="sldNum" sz="quarter" idx="12"/>
          </p:nvPr>
        </p:nvSpPr>
        <p:spPr/>
        <p:txBody>
          <a:bodyPr/>
          <a:lstStyle/>
          <a:p>
            <a:fld id="{9D7153A5-5F46-42BA-9924-7BBAAE045277}" type="slidenum">
              <a:rPr lang="en-US" smtClean="0"/>
              <a:t>‹#›</a:t>
            </a:fld>
            <a:endParaRPr lang="en-US"/>
          </a:p>
        </p:txBody>
      </p:sp>
    </p:spTree>
    <p:extLst>
      <p:ext uri="{BB962C8B-B14F-4D97-AF65-F5344CB8AC3E}">
        <p14:creationId xmlns:p14="http://schemas.microsoft.com/office/powerpoint/2010/main" val="4193505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0" y="13130"/>
            <a:ext cx="12192000" cy="1053671"/>
          </a:xfrm>
        </p:spPr>
        <p:txBody>
          <a:bodyPr/>
          <a:lstStyle/>
          <a:p>
            <a:r>
              <a:rPr lang="en-US" dirty="0"/>
              <a:t>Click to edit Master title style</a:t>
            </a:r>
          </a:p>
        </p:txBody>
      </p:sp>
      <p:sp>
        <p:nvSpPr>
          <p:cNvPr id="4" name="Date Placeholder 3"/>
          <p:cNvSpPr>
            <a:spLocks noGrp="1"/>
          </p:cNvSpPr>
          <p:nvPr>
            <p:ph type="dt" sz="half" idx="10"/>
          </p:nvPr>
        </p:nvSpPr>
        <p:spPr/>
        <p:txBody>
          <a:bodyPr/>
          <a:lstStyle/>
          <a:p>
            <a:fld id="{6D56C29F-3F1D-4ACA-ADE1-7B6004E6FF00}" type="datetime1">
              <a:rPr lang="en-US" smtClean="0">
                <a:solidFill>
                  <a:prstClr val="black">
                    <a:tint val="75000"/>
                  </a:prstClr>
                </a:solidFill>
              </a:rPr>
              <a:pPr/>
              <a:t>12/1/2022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7B64B37-38CC-4B9C-9692-9C69F572731A}" type="slidenum">
              <a:rPr lang="en-US" smtClean="0">
                <a:solidFill>
                  <a:prstClr val="black">
                    <a:tint val="75000"/>
                  </a:prstClr>
                </a:solidFill>
              </a:rPr>
              <a:pPr/>
              <a:t>‹#›</a:t>
            </a:fld>
            <a:endParaRPr lang="en-US">
              <a:solidFill>
                <a:prstClr val="black">
                  <a:tint val="75000"/>
                </a:prstClr>
              </a:solidFill>
            </a:endParaRPr>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277600" y="76200"/>
            <a:ext cx="914400" cy="634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15099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9CE7-29D8-17A8-8E33-89BDE60F66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203203-78A5-ABE9-8FAD-9F0EE31088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F374FE-A7F0-DECF-298A-F7B5C5BD7AA6}"/>
              </a:ext>
            </a:extLst>
          </p:cNvPr>
          <p:cNvSpPr>
            <a:spLocks noGrp="1"/>
          </p:cNvSpPr>
          <p:nvPr>
            <p:ph type="dt" sz="half" idx="10"/>
          </p:nvPr>
        </p:nvSpPr>
        <p:spPr/>
        <p:txBody>
          <a:bodyPr/>
          <a:lstStyle/>
          <a:p>
            <a:fld id="{D6DFC816-0D29-42FC-9B51-8EFF48B14B77}" type="datetimeFigureOut">
              <a:rPr lang="en-US" smtClean="0"/>
              <a:t>12/1/2022</a:t>
            </a:fld>
            <a:endParaRPr lang="en-US"/>
          </a:p>
        </p:txBody>
      </p:sp>
      <p:sp>
        <p:nvSpPr>
          <p:cNvPr id="5" name="Footer Placeholder 4">
            <a:extLst>
              <a:ext uri="{FF2B5EF4-FFF2-40B4-BE49-F238E27FC236}">
                <a16:creationId xmlns:a16="http://schemas.microsoft.com/office/drawing/2014/main" id="{C27C755D-7586-FF8C-7976-E102D72739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678CA7-A4A4-6BED-447E-E2AEAEA167BF}"/>
              </a:ext>
            </a:extLst>
          </p:cNvPr>
          <p:cNvSpPr>
            <a:spLocks noGrp="1"/>
          </p:cNvSpPr>
          <p:nvPr>
            <p:ph type="sldNum" sz="quarter" idx="12"/>
          </p:nvPr>
        </p:nvSpPr>
        <p:spPr/>
        <p:txBody>
          <a:bodyPr/>
          <a:lstStyle/>
          <a:p>
            <a:fld id="{9D7153A5-5F46-42BA-9924-7BBAAE045277}" type="slidenum">
              <a:rPr lang="en-US" smtClean="0"/>
              <a:t>‹#›</a:t>
            </a:fld>
            <a:endParaRPr lang="en-US"/>
          </a:p>
        </p:txBody>
      </p:sp>
    </p:spTree>
    <p:extLst>
      <p:ext uri="{BB962C8B-B14F-4D97-AF65-F5344CB8AC3E}">
        <p14:creationId xmlns:p14="http://schemas.microsoft.com/office/powerpoint/2010/main" val="2375885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A316E-0FF1-0A13-FEEA-A118DB6A2E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3648E1-D17C-2A2D-EBAB-D9DB168B9C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72C2E1-8FD0-9D02-8889-45EA52A168B2}"/>
              </a:ext>
            </a:extLst>
          </p:cNvPr>
          <p:cNvSpPr>
            <a:spLocks noGrp="1"/>
          </p:cNvSpPr>
          <p:nvPr>
            <p:ph type="dt" sz="half" idx="10"/>
          </p:nvPr>
        </p:nvSpPr>
        <p:spPr/>
        <p:txBody>
          <a:bodyPr/>
          <a:lstStyle/>
          <a:p>
            <a:fld id="{D6DFC816-0D29-42FC-9B51-8EFF48B14B77}" type="datetimeFigureOut">
              <a:rPr lang="en-US" smtClean="0"/>
              <a:t>12/1/2022</a:t>
            </a:fld>
            <a:endParaRPr lang="en-US"/>
          </a:p>
        </p:txBody>
      </p:sp>
      <p:sp>
        <p:nvSpPr>
          <p:cNvPr id="5" name="Footer Placeholder 4">
            <a:extLst>
              <a:ext uri="{FF2B5EF4-FFF2-40B4-BE49-F238E27FC236}">
                <a16:creationId xmlns:a16="http://schemas.microsoft.com/office/drawing/2014/main" id="{F996984F-8353-2AA7-ED92-05A81A3505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B8E97-CEAE-A342-792E-12B51CE67186}"/>
              </a:ext>
            </a:extLst>
          </p:cNvPr>
          <p:cNvSpPr>
            <a:spLocks noGrp="1"/>
          </p:cNvSpPr>
          <p:nvPr>
            <p:ph type="sldNum" sz="quarter" idx="12"/>
          </p:nvPr>
        </p:nvSpPr>
        <p:spPr/>
        <p:txBody>
          <a:bodyPr/>
          <a:lstStyle/>
          <a:p>
            <a:fld id="{9D7153A5-5F46-42BA-9924-7BBAAE045277}" type="slidenum">
              <a:rPr lang="en-US" smtClean="0"/>
              <a:t>‹#›</a:t>
            </a:fld>
            <a:endParaRPr lang="en-US"/>
          </a:p>
        </p:txBody>
      </p:sp>
    </p:spTree>
    <p:extLst>
      <p:ext uri="{BB962C8B-B14F-4D97-AF65-F5344CB8AC3E}">
        <p14:creationId xmlns:p14="http://schemas.microsoft.com/office/powerpoint/2010/main" val="4007370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9C3A5-6547-B27B-F037-C84F33BB88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FDC94-C397-A8E8-74CD-626D979075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F930AA-1750-891B-B5DE-31098DA2B3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502756-87B3-FA2D-F185-0CA89B811587}"/>
              </a:ext>
            </a:extLst>
          </p:cNvPr>
          <p:cNvSpPr>
            <a:spLocks noGrp="1"/>
          </p:cNvSpPr>
          <p:nvPr>
            <p:ph type="dt" sz="half" idx="10"/>
          </p:nvPr>
        </p:nvSpPr>
        <p:spPr/>
        <p:txBody>
          <a:bodyPr/>
          <a:lstStyle/>
          <a:p>
            <a:fld id="{D6DFC816-0D29-42FC-9B51-8EFF48B14B77}" type="datetimeFigureOut">
              <a:rPr lang="en-US" smtClean="0"/>
              <a:t>12/1/2022</a:t>
            </a:fld>
            <a:endParaRPr lang="en-US"/>
          </a:p>
        </p:txBody>
      </p:sp>
      <p:sp>
        <p:nvSpPr>
          <p:cNvPr id="6" name="Footer Placeholder 5">
            <a:extLst>
              <a:ext uri="{FF2B5EF4-FFF2-40B4-BE49-F238E27FC236}">
                <a16:creationId xmlns:a16="http://schemas.microsoft.com/office/drawing/2014/main" id="{6F137825-B592-896C-3042-4C8DAD2382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94F3C9-3691-2870-1A29-E4A62D484429}"/>
              </a:ext>
            </a:extLst>
          </p:cNvPr>
          <p:cNvSpPr>
            <a:spLocks noGrp="1"/>
          </p:cNvSpPr>
          <p:nvPr>
            <p:ph type="sldNum" sz="quarter" idx="12"/>
          </p:nvPr>
        </p:nvSpPr>
        <p:spPr/>
        <p:txBody>
          <a:bodyPr/>
          <a:lstStyle/>
          <a:p>
            <a:fld id="{9D7153A5-5F46-42BA-9924-7BBAAE045277}" type="slidenum">
              <a:rPr lang="en-US" smtClean="0"/>
              <a:t>‹#›</a:t>
            </a:fld>
            <a:endParaRPr lang="en-US"/>
          </a:p>
        </p:txBody>
      </p:sp>
    </p:spTree>
    <p:extLst>
      <p:ext uri="{BB962C8B-B14F-4D97-AF65-F5344CB8AC3E}">
        <p14:creationId xmlns:p14="http://schemas.microsoft.com/office/powerpoint/2010/main" val="3083308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B9C6F-4E57-3630-7539-4D43E6A36F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1FAB75-1C49-BB70-07B4-D6F9E95827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D2FA94-249F-F748-BBC3-AC66FAEA02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7EB7F3-00FE-F9AB-5DB9-A4A65E5CA2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7632B3-CA3F-DD95-A923-43EE196051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CA1B6C-927D-7402-A843-6935FA04DDD9}"/>
              </a:ext>
            </a:extLst>
          </p:cNvPr>
          <p:cNvSpPr>
            <a:spLocks noGrp="1"/>
          </p:cNvSpPr>
          <p:nvPr>
            <p:ph type="dt" sz="half" idx="10"/>
          </p:nvPr>
        </p:nvSpPr>
        <p:spPr/>
        <p:txBody>
          <a:bodyPr/>
          <a:lstStyle/>
          <a:p>
            <a:fld id="{D6DFC816-0D29-42FC-9B51-8EFF48B14B77}" type="datetimeFigureOut">
              <a:rPr lang="en-US" smtClean="0"/>
              <a:t>12/1/2022</a:t>
            </a:fld>
            <a:endParaRPr lang="en-US"/>
          </a:p>
        </p:txBody>
      </p:sp>
      <p:sp>
        <p:nvSpPr>
          <p:cNvPr id="8" name="Footer Placeholder 7">
            <a:extLst>
              <a:ext uri="{FF2B5EF4-FFF2-40B4-BE49-F238E27FC236}">
                <a16:creationId xmlns:a16="http://schemas.microsoft.com/office/drawing/2014/main" id="{CE4DEE98-E695-9710-851A-6092F6E5BC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FB5712-803F-40CA-C5CC-530276A37F3D}"/>
              </a:ext>
            </a:extLst>
          </p:cNvPr>
          <p:cNvSpPr>
            <a:spLocks noGrp="1"/>
          </p:cNvSpPr>
          <p:nvPr>
            <p:ph type="sldNum" sz="quarter" idx="12"/>
          </p:nvPr>
        </p:nvSpPr>
        <p:spPr/>
        <p:txBody>
          <a:bodyPr/>
          <a:lstStyle/>
          <a:p>
            <a:fld id="{9D7153A5-5F46-42BA-9924-7BBAAE045277}" type="slidenum">
              <a:rPr lang="en-US" smtClean="0"/>
              <a:t>‹#›</a:t>
            </a:fld>
            <a:endParaRPr lang="en-US"/>
          </a:p>
        </p:txBody>
      </p:sp>
    </p:spTree>
    <p:extLst>
      <p:ext uri="{BB962C8B-B14F-4D97-AF65-F5344CB8AC3E}">
        <p14:creationId xmlns:p14="http://schemas.microsoft.com/office/powerpoint/2010/main" val="1814368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DF5A7-8BFC-1C80-C00F-AF654BC4C5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6A7306-6F9D-5824-A445-98C91B22D0C3}"/>
              </a:ext>
            </a:extLst>
          </p:cNvPr>
          <p:cNvSpPr>
            <a:spLocks noGrp="1"/>
          </p:cNvSpPr>
          <p:nvPr>
            <p:ph type="dt" sz="half" idx="10"/>
          </p:nvPr>
        </p:nvSpPr>
        <p:spPr/>
        <p:txBody>
          <a:bodyPr/>
          <a:lstStyle/>
          <a:p>
            <a:fld id="{D6DFC816-0D29-42FC-9B51-8EFF48B14B77}" type="datetimeFigureOut">
              <a:rPr lang="en-US" smtClean="0"/>
              <a:t>12/1/2022</a:t>
            </a:fld>
            <a:endParaRPr lang="en-US"/>
          </a:p>
        </p:txBody>
      </p:sp>
      <p:sp>
        <p:nvSpPr>
          <p:cNvPr id="4" name="Footer Placeholder 3">
            <a:extLst>
              <a:ext uri="{FF2B5EF4-FFF2-40B4-BE49-F238E27FC236}">
                <a16:creationId xmlns:a16="http://schemas.microsoft.com/office/drawing/2014/main" id="{65157844-8116-2910-D95F-99D892B64A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CB5703-383B-8100-E30F-2F7126976370}"/>
              </a:ext>
            </a:extLst>
          </p:cNvPr>
          <p:cNvSpPr>
            <a:spLocks noGrp="1"/>
          </p:cNvSpPr>
          <p:nvPr>
            <p:ph type="sldNum" sz="quarter" idx="12"/>
          </p:nvPr>
        </p:nvSpPr>
        <p:spPr/>
        <p:txBody>
          <a:bodyPr/>
          <a:lstStyle/>
          <a:p>
            <a:fld id="{9D7153A5-5F46-42BA-9924-7BBAAE045277}" type="slidenum">
              <a:rPr lang="en-US" smtClean="0"/>
              <a:t>‹#›</a:t>
            </a:fld>
            <a:endParaRPr lang="en-US"/>
          </a:p>
        </p:txBody>
      </p:sp>
    </p:spTree>
    <p:extLst>
      <p:ext uri="{BB962C8B-B14F-4D97-AF65-F5344CB8AC3E}">
        <p14:creationId xmlns:p14="http://schemas.microsoft.com/office/powerpoint/2010/main" val="3081917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1078B9-0F55-078A-75E8-64AEE70CF9F9}"/>
              </a:ext>
            </a:extLst>
          </p:cNvPr>
          <p:cNvSpPr>
            <a:spLocks noGrp="1"/>
          </p:cNvSpPr>
          <p:nvPr>
            <p:ph type="dt" sz="half" idx="10"/>
          </p:nvPr>
        </p:nvSpPr>
        <p:spPr/>
        <p:txBody>
          <a:bodyPr/>
          <a:lstStyle/>
          <a:p>
            <a:fld id="{D6DFC816-0D29-42FC-9B51-8EFF48B14B77}" type="datetimeFigureOut">
              <a:rPr lang="en-US" smtClean="0"/>
              <a:t>12/1/2022</a:t>
            </a:fld>
            <a:endParaRPr lang="en-US"/>
          </a:p>
        </p:txBody>
      </p:sp>
      <p:sp>
        <p:nvSpPr>
          <p:cNvPr id="3" name="Footer Placeholder 2">
            <a:extLst>
              <a:ext uri="{FF2B5EF4-FFF2-40B4-BE49-F238E27FC236}">
                <a16:creationId xmlns:a16="http://schemas.microsoft.com/office/drawing/2014/main" id="{4C5844C4-AE8A-3D02-CBCC-A7AEAA5D48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0AA87B-60F1-CC85-AB83-4C32CFCAD44A}"/>
              </a:ext>
            </a:extLst>
          </p:cNvPr>
          <p:cNvSpPr>
            <a:spLocks noGrp="1"/>
          </p:cNvSpPr>
          <p:nvPr>
            <p:ph type="sldNum" sz="quarter" idx="12"/>
          </p:nvPr>
        </p:nvSpPr>
        <p:spPr/>
        <p:txBody>
          <a:bodyPr/>
          <a:lstStyle/>
          <a:p>
            <a:fld id="{9D7153A5-5F46-42BA-9924-7BBAAE045277}" type="slidenum">
              <a:rPr lang="en-US" smtClean="0"/>
              <a:t>‹#›</a:t>
            </a:fld>
            <a:endParaRPr lang="en-US"/>
          </a:p>
        </p:txBody>
      </p:sp>
    </p:spTree>
    <p:extLst>
      <p:ext uri="{BB962C8B-B14F-4D97-AF65-F5344CB8AC3E}">
        <p14:creationId xmlns:p14="http://schemas.microsoft.com/office/powerpoint/2010/main" val="1596215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7BDBC-E847-D8A8-8F68-446839FCC9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450254-A240-54C9-64D8-9DE85B0A5C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399BC8-04DA-305A-42B8-3A0FDA0311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411709-6932-7775-77F4-60D22DFD42AE}"/>
              </a:ext>
            </a:extLst>
          </p:cNvPr>
          <p:cNvSpPr>
            <a:spLocks noGrp="1"/>
          </p:cNvSpPr>
          <p:nvPr>
            <p:ph type="dt" sz="half" idx="10"/>
          </p:nvPr>
        </p:nvSpPr>
        <p:spPr/>
        <p:txBody>
          <a:bodyPr/>
          <a:lstStyle/>
          <a:p>
            <a:fld id="{D6DFC816-0D29-42FC-9B51-8EFF48B14B77}" type="datetimeFigureOut">
              <a:rPr lang="en-US" smtClean="0"/>
              <a:t>12/1/2022</a:t>
            </a:fld>
            <a:endParaRPr lang="en-US"/>
          </a:p>
        </p:txBody>
      </p:sp>
      <p:sp>
        <p:nvSpPr>
          <p:cNvPr id="6" name="Footer Placeholder 5">
            <a:extLst>
              <a:ext uri="{FF2B5EF4-FFF2-40B4-BE49-F238E27FC236}">
                <a16:creationId xmlns:a16="http://schemas.microsoft.com/office/drawing/2014/main" id="{B143B726-2AB8-4D26-050E-D42D1DDCAE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33C2DC-C4C4-B91F-8443-0CED0A38DF85}"/>
              </a:ext>
            </a:extLst>
          </p:cNvPr>
          <p:cNvSpPr>
            <a:spLocks noGrp="1"/>
          </p:cNvSpPr>
          <p:nvPr>
            <p:ph type="sldNum" sz="quarter" idx="12"/>
          </p:nvPr>
        </p:nvSpPr>
        <p:spPr/>
        <p:txBody>
          <a:bodyPr/>
          <a:lstStyle/>
          <a:p>
            <a:fld id="{9D7153A5-5F46-42BA-9924-7BBAAE045277}" type="slidenum">
              <a:rPr lang="en-US" smtClean="0"/>
              <a:t>‹#›</a:t>
            </a:fld>
            <a:endParaRPr lang="en-US"/>
          </a:p>
        </p:txBody>
      </p:sp>
    </p:spTree>
    <p:extLst>
      <p:ext uri="{BB962C8B-B14F-4D97-AF65-F5344CB8AC3E}">
        <p14:creationId xmlns:p14="http://schemas.microsoft.com/office/powerpoint/2010/main" val="4058109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962CE-7A7F-BD3F-2ABE-70F75B6125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D67D2B-DA82-F184-26D3-E9DF61B898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82B39B-F1E9-4343-612C-6274D6CFA0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E6A1F1-6344-2207-F2B9-4D8FDBA51139}"/>
              </a:ext>
            </a:extLst>
          </p:cNvPr>
          <p:cNvSpPr>
            <a:spLocks noGrp="1"/>
          </p:cNvSpPr>
          <p:nvPr>
            <p:ph type="dt" sz="half" idx="10"/>
          </p:nvPr>
        </p:nvSpPr>
        <p:spPr/>
        <p:txBody>
          <a:bodyPr/>
          <a:lstStyle/>
          <a:p>
            <a:fld id="{D6DFC816-0D29-42FC-9B51-8EFF48B14B77}" type="datetimeFigureOut">
              <a:rPr lang="en-US" smtClean="0"/>
              <a:t>12/1/2022</a:t>
            </a:fld>
            <a:endParaRPr lang="en-US"/>
          </a:p>
        </p:txBody>
      </p:sp>
      <p:sp>
        <p:nvSpPr>
          <p:cNvPr id="6" name="Footer Placeholder 5">
            <a:extLst>
              <a:ext uri="{FF2B5EF4-FFF2-40B4-BE49-F238E27FC236}">
                <a16:creationId xmlns:a16="http://schemas.microsoft.com/office/drawing/2014/main" id="{11182818-71D3-C326-530C-4F9649202C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7C4EF0-4CD5-265C-AF56-B51D78A27C5B}"/>
              </a:ext>
            </a:extLst>
          </p:cNvPr>
          <p:cNvSpPr>
            <a:spLocks noGrp="1"/>
          </p:cNvSpPr>
          <p:nvPr>
            <p:ph type="sldNum" sz="quarter" idx="12"/>
          </p:nvPr>
        </p:nvSpPr>
        <p:spPr/>
        <p:txBody>
          <a:bodyPr/>
          <a:lstStyle/>
          <a:p>
            <a:fld id="{9D7153A5-5F46-42BA-9924-7BBAAE045277}" type="slidenum">
              <a:rPr lang="en-US" smtClean="0"/>
              <a:t>‹#›</a:t>
            </a:fld>
            <a:endParaRPr lang="en-US"/>
          </a:p>
        </p:txBody>
      </p:sp>
    </p:spTree>
    <p:extLst>
      <p:ext uri="{BB962C8B-B14F-4D97-AF65-F5344CB8AC3E}">
        <p14:creationId xmlns:p14="http://schemas.microsoft.com/office/powerpoint/2010/main" val="332558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82ADDB-AC6D-7FF0-517C-A32EDC8AF0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CC968A-C42F-7866-AEC7-445817A630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3DD34E-49C1-FE98-A340-6AD560CF54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DFC816-0D29-42FC-9B51-8EFF48B14B77}" type="datetimeFigureOut">
              <a:rPr lang="en-US" smtClean="0"/>
              <a:t>12/1/2022</a:t>
            </a:fld>
            <a:endParaRPr lang="en-US"/>
          </a:p>
        </p:txBody>
      </p:sp>
      <p:sp>
        <p:nvSpPr>
          <p:cNvPr id="5" name="Footer Placeholder 4">
            <a:extLst>
              <a:ext uri="{FF2B5EF4-FFF2-40B4-BE49-F238E27FC236}">
                <a16:creationId xmlns:a16="http://schemas.microsoft.com/office/drawing/2014/main" id="{B761FCD4-3698-3B42-CB54-3BC310984E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C8A7B5-DFEF-5788-16BC-EFC57539AB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153A5-5F46-42BA-9924-7BBAAE045277}" type="slidenum">
              <a:rPr lang="en-US" smtClean="0"/>
              <a:t>‹#›</a:t>
            </a:fld>
            <a:endParaRPr lang="en-US"/>
          </a:p>
        </p:txBody>
      </p:sp>
    </p:spTree>
    <p:extLst>
      <p:ext uri="{BB962C8B-B14F-4D97-AF65-F5344CB8AC3E}">
        <p14:creationId xmlns:p14="http://schemas.microsoft.com/office/powerpoint/2010/main" val="3229954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3EEP6vxtDWI&amp;t=15s" TargetMode="External"/><Relationship Id="rId7" Type="http://schemas.openxmlformats.org/officeDocument/2006/relationships/hyperlink" Target="https://www.youtube.com/watch?v=7E9qxRzwmV4&amp;t=1s"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s://www.youtube.com/watch?v=oMhTLpPJeeU&amp;t=798s" TargetMode="External"/><Relationship Id="rId5" Type="http://schemas.openxmlformats.org/officeDocument/2006/relationships/hyperlink" Target="https://www.youtube.com/watch?v=j8GNTKAK6k8&amp;t=156s" TargetMode="External"/><Relationship Id="rId4" Type="http://schemas.openxmlformats.org/officeDocument/2006/relationships/hyperlink" Target="https://www.youtube.com/watch?v=LQCSYEuh_Bw&amp;t=52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ZkP_CdXdGGg&amp;t=5s"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hyperlink" Target="https://www.youtube.com/watch?v=eMCzhWUra8M" TargetMode="External"/><Relationship Id="rId4" Type="http://schemas.openxmlformats.org/officeDocument/2006/relationships/hyperlink" Target="https://www.youtube.com/watch?v=X6A90J1M_cQ"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KutrnJ_oBoQ&amp;t=17s"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hyperlink" Target="https://www.youtube.com/watch?v=TT4tAgEXqic&amp;t=4s" TargetMode="External"/><Relationship Id="rId4" Type="http://schemas.openxmlformats.org/officeDocument/2006/relationships/hyperlink" Target="https://www.youtube.com/watch?v=nNsDPhOI7c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ZxHpPYe9iB8&amp;t=1926s"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hyperlink" Target="https://www.youtube.com/watch?v=PbJxoCRGJCA&amp;t=2247s" TargetMode="External"/><Relationship Id="rId4" Type="http://schemas.openxmlformats.org/officeDocument/2006/relationships/hyperlink" Target="https://www.youtube.com/watch?v=Y7-u7Ae68UA&amp;t=3403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Kqa3HHka8sI"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hyperlink" Target="https://www.youtube.com/watch?v=OURiJyIZu7k&amp;t=46s" TargetMode="External"/><Relationship Id="rId5" Type="http://schemas.openxmlformats.org/officeDocument/2006/relationships/hyperlink" Target="https://www.youtube.com/watch?v=5H58mc5EjaM&amp;t=257s" TargetMode="External"/><Relationship Id="rId4" Type="http://schemas.openxmlformats.org/officeDocument/2006/relationships/hyperlink" Target="https://www.youtube.com/watch?v=EVf1gilM7Us&amp;t=1684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uuiBGft7fsg&amp;t=205s"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hyperlink" Target="https://doi.org/10.1016/j.scitotenv.2021.14971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Z0K9MldSifE&amp;t=38s"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hyperlink" Target="https://www.youtube.com/watch?v=5rdhZgpK6Is" TargetMode="External"/><Relationship Id="rId5" Type="http://schemas.openxmlformats.org/officeDocument/2006/relationships/hyperlink" Target="https://www.youtube.com/watch?v=8qYvvjOHTeY" TargetMode="External"/><Relationship Id="rId4" Type="http://schemas.openxmlformats.org/officeDocument/2006/relationships/hyperlink" Target="https://www.youtube.com/watch?v=70UrQwldpvE&amp;t=1320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mRxyTmozIng"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Rectangle 11"/>
          <p:cNvSpPr txBox="1">
            <a:spLocks noChangeArrowheads="1"/>
          </p:cNvSpPr>
          <p:nvPr/>
        </p:nvSpPr>
        <p:spPr>
          <a:xfrm>
            <a:off x="1981201" y="152400"/>
            <a:ext cx="7916863" cy="18581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a:solidFill>
                  <a:srgbClr val="C00000"/>
                </a:solidFill>
                <a:latin typeface="Amasis MT Pro Medium" panose="02040604050005020304" pitchFamily="18" charset="0"/>
              </a:rPr>
              <a:t>SWAT-CUP</a:t>
            </a:r>
          </a:p>
        </p:txBody>
      </p:sp>
      <p:sp>
        <p:nvSpPr>
          <p:cNvPr id="5" name="Rectangle 12"/>
          <p:cNvSpPr txBox="1">
            <a:spLocks noChangeArrowheads="1"/>
          </p:cNvSpPr>
          <p:nvPr/>
        </p:nvSpPr>
        <p:spPr>
          <a:xfrm>
            <a:off x="4114800" y="5219700"/>
            <a:ext cx="4800600" cy="94438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None/>
            </a:pPr>
            <a:r>
              <a:rPr lang="de-CH" altLang="en-US" sz="2800" dirty="0">
                <a:solidFill>
                  <a:prstClr val="black"/>
                </a:solidFill>
              </a:rPr>
              <a:t>Karim</a:t>
            </a:r>
            <a:r>
              <a:rPr lang="en-US" altLang="en-US" sz="2800" dirty="0">
                <a:solidFill>
                  <a:prstClr val="black"/>
                </a:solidFill>
              </a:rPr>
              <a:t> Abbaspour</a:t>
            </a:r>
          </a:p>
          <a:p>
            <a:pPr marL="0" indent="0" algn="ctr">
              <a:lnSpc>
                <a:spcPct val="80000"/>
              </a:lnSpc>
              <a:buNone/>
            </a:pPr>
            <a:r>
              <a:rPr lang="de-CH" altLang="en-US" sz="2800" dirty="0">
                <a:solidFill>
                  <a:prstClr val="black"/>
                </a:solidFill>
              </a:rPr>
              <a:t> </a:t>
            </a:r>
            <a:r>
              <a:rPr lang="de-CH" altLang="en-US" sz="2000" dirty="0">
                <a:solidFill>
                  <a:prstClr val="black"/>
                </a:solidFill>
              </a:rPr>
              <a:t>www.2w2e.com</a:t>
            </a:r>
            <a:endParaRPr lang="en-US" altLang="en-US" sz="2000" dirty="0">
              <a:solidFill>
                <a:prstClr val="black"/>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2600" y="3497080"/>
            <a:ext cx="2725874" cy="2667001"/>
          </a:xfrm>
          <a:prstGeom prst="rect">
            <a:avLst/>
          </a:prstGeom>
        </p:spPr>
      </p:pic>
      <p:sp>
        <p:nvSpPr>
          <p:cNvPr id="8" name="TextBox 7"/>
          <p:cNvSpPr txBox="1"/>
          <p:nvPr/>
        </p:nvSpPr>
        <p:spPr>
          <a:xfrm>
            <a:off x="1524000" y="2010563"/>
            <a:ext cx="9322339" cy="1384995"/>
          </a:xfrm>
          <a:prstGeom prst="rect">
            <a:avLst/>
          </a:prstGeom>
          <a:solidFill>
            <a:schemeClr val="accent5">
              <a:lumMod val="20000"/>
              <a:lumOff val="80000"/>
            </a:schemeClr>
          </a:solidFill>
        </p:spPr>
        <p:txBody>
          <a:bodyPr wrap="square" rtlCol="0">
            <a:spAutoFit/>
          </a:bodyPr>
          <a:lstStyle/>
          <a:p>
            <a:pPr algn="ctr"/>
            <a:r>
              <a:rPr lang="de-CH" sz="4400" b="1" dirty="0">
                <a:solidFill>
                  <a:prstClr val="black"/>
                </a:solidFill>
              </a:rPr>
              <a:t>Video Guide</a:t>
            </a:r>
          </a:p>
          <a:p>
            <a:pPr algn="ctr"/>
            <a:r>
              <a:rPr lang="de-CH" sz="4000" dirty="0">
                <a:solidFill>
                  <a:prstClr val="black"/>
                </a:solidFill>
                <a:latin typeface="Comic Sans MS" panose="030F0702030302020204" pitchFamily="66" charset="0"/>
              </a:rPr>
              <a:t>Where is everything?</a:t>
            </a:r>
            <a:endParaRPr lang="en-GB" sz="4000"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2442303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11"/>
          <p:cNvSpPr txBox="1">
            <a:spLocks noChangeArrowheads="1"/>
          </p:cNvSpPr>
          <p:nvPr/>
        </p:nvSpPr>
        <p:spPr>
          <a:xfrm>
            <a:off x="293915" y="152401"/>
            <a:ext cx="7916863" cy="8273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2800" b="1" dirty="0">
                <a:solidFill>
                  <a:srgbClr val="C00000"/>
                </a:solidFill>
                <a:latin typeface="Amasis MT Pro Medium" panose="02040604050005020304" pitchFamily="18" charset="0"/>
              </a:rPr>
              <a:t>How to do….</a:t>
            </a:r>
          </a:p>
        </p:txBody>
      </p:sp>
      <p:sp>
        <p:nvSpPr>
          <p:cNvPr id="2" name="TextBox 1">
            <a:extLst>
              <a:ext uri="{FF2B5EF4-FFF2-40B4-BE49-F238E27FC236}">
                <a16:creationId xmlns:a16="http://schemas.microsoft.com/office/drawing/2014/main" id="{2CAE93F4-58D3-E3AD-76F3-49F12BE3AA9C}"/>
              </a:ext>
            </a:extLst>
          </p:cNvPr>
          <p:cNvSpPr txBox="1"/>
          <p:nvPr/>
        </p:nvSpPr>
        <p:spPr>
          <a:xfrm>
            <a:off x="272142" y="1055915"/>
            <a:ext cx="5519057" cy="5047536"/>
          </a:xfrm>
          <a:prstGeom prst="rect">
            <a:avLst/>
          </a:prstGeom>
          <a:noFill/>
          <a:ln>
            <a:noFill/>
          </a:ln>
        </p:spPr>
        <p:txBody>
          <a:bodyPr wrap="square" rtlCol="0">
            <a:spAutoFit/>
          </a:bodyPr>
          <a:lstStyle/>
          <a:p>
            <a:r>
              <a:rPr lang="en-GB" sz="1600" b="1" i="0" dirty="0">
                <a:solidFill>
                  <a:srgbClr val="0F0F0F"/>
                </a:solidFill>
                <a:effectLst/>
                <a:latin typeface="Verdana Pro Light" panose="020B0304030504040204" pitchFamily="34" charset="0"/>
                <a:hlinkClick r:id="rId3"/>
              </a:rPr>
              <a:t>Elevation Band </a:t>
            </a:r>
            <a:endParaRPr lang="en-GB" sz="1600" b="1" i="0" dirty="0">
              <a:solidFill>
                <a:srgbClr val="0F0F0F"/>
              </a:solidFill>
              <a:effectLst/>
              <a:latin typeface="Verdana Pro Light" panose="020B0304030504040204" pitchFamily="34" charset="0"/>
            </a:endParaRPr>
          </a:p>
          <a:p>
            <a:endParaRPr lang="en-GB" sz="1600" i="0" dirty="0">
              <a:solidFill>
                <a:srgbClr val="0F0F0F"/>
              </a:solidFill>
              <a:effectLst/>
              <a:latin typeface="Verdana Pro Light" panose="020B0304030504040204" pitchFamily="34" charset="0"/>
            </a:endParaRPr>
          </a:p>
          <a:p>
            <a:r>
              <a:rPr lang="en-GB" i="0" dirty="0">
                <a:solidFill>
                  <a:srgbClr val="0F0F0F"/>
                </a:solidFill>
                <a:effectLst/>
                <a:latin typeface="Times New Roman" panose="02020603050405020304" pitchFamily="18" charset="0"/>
                <a:cs typeface="Times New Roman" panose="02020603050405020304" pitchFamily="18" charset="0"/>
              </a:rPr>
              <a:t>- step by step making of elevation band in </a:t>
            </a:r>
            <a:r>
              <a:rPr lang="en-GB" i="0" dirty="0" err="1">
                <a:solidFill>
                  <a:srgbClr val="0F0F0F"/>
                </a:solidFill>
                <a:effectLst/>
                <a:latin typeface="Times New Roman" panose="02020603050405020304" pitchFamily="18" charset="0"/>
                <a:cs typeface="Times New Roman" panose="02020603050405020304" pitchFamily="18" charset="0"/>
              </a:rPr>
              <a:t>SWATCUP</a:t>
            </a:r>
            <a:endParaRPr lang="en-GB" i="0" dirty="0">
              <a:solidFill>
                <a:srgbClr val="0F0F0F"/>
              </a:solidFill>
              <a:effectLst/>
              <a:latin typeface="Times New Roman" panose="02020603050405020304" pitchFamily="18" charset="0"/>
              <a:cs typeface="Times New Roman" panose="02020603050405020304" pitchFamily="18" charset="0"/>
            </a:endParaRPr>
          </a:p>
          <a:p>
            <a:r>
              <a:rPr lang="en-GB" i="0" dirty="0">
                <a:solidFill>
                  <a:srgbClr val="0F0F0F"/>
                </a:solidFill>
                <a:effectLst/>
                <a:latin typeface="Times New Roman" panose="02020603050405020304" pitchFamily="18" charset="0"/>
                <a:cs typeface="Times New Roman" panose="02020603050405020304" pitchFamily="18" charset="0"/>
              </a:rPr>
              <a:t>- fitting </a:t>
            </a:r>
            <a:r>
              <a:rPr lang="en-GB" i="0" dirty="0" err="1">
                <a:solidFill>
                  <a:srgbClr val="0F0F0F"/>
                </a:solidFill>
                <a:effectLst/>
                <a:latin typeface="Times New Roman" panose="02020603050405020304" pitchFamily="18" charset="0"/>
                <a:cs typeface="Times New Roman" panose="02020603050405020304" pitchFamily="18" charset="0"/>
              </a:rPr>
              <a:t>TLAPS</a:t>
            </a:r>
            <a:r>
              <a:rPr lang="en-GB" i="0" dirty="0">
                <a:solidFill>
                  <a:srgbClr val="0F0F0F"/>
                </a:solidFill>
                <a:effectLst/>
                <a:latin typeface="Times New Roman" panose="02020603050405020304" pitchFamily="18" charset="0"/>
                <a:cs typeface="Times New Roman" panose="02020603050405020304" pitchFamily="18" charset="0"/>
              </a:rPr>
              <a:t> and </a:t>
            </a:r>
            <a:r>
              <a:rPr lang="en-GB" i="0" dirty="0" err="1">
                <a:solidFill>
                  <a:srgbClr val="0F0F0F"/>
                </a:solidFill>
                <a:effectLst/>
                <a:latin typeface="Times New Roman" panose="02020603050405020304" pitchFamily="18" charset="0"/>
                <a:cs typeface="Times New Roman" panose="02020603050405020304" pitchFamily="18" charset="0"/>
              </a:rPr>
              <a:t>PLAPS</a:t>
            </a:r>
            <a:endParaRPr lang="en-GB" i="0" dirty="0">
              <a:solidFill>
                <a:srgbClr val="0F0F0F"/>
              </a:solidFill>
              <a:effectLst/>
              <a:latin typeface="Times New Roman" panose="02020603050405020304" pitchFamily="18" charset="0"/>
              <a:cs typeface="Times New Roman" panose="02020603050405020304" pitchFamily="18" charset="0"/>
            </a:endParaRPr>
          </a:p>
          <a:p>
            <a:pPr marL="285750" indent="-285750">
              <a:buFontTx/>
              <a:buChar char="-"/>
            </a:pPr>
            <a:endParaRPr lang="en-GB" sz="1600" dirty="0">
              <a:solidFill>
                <a:srgbClr val="0F0F0F"/>
              </a:solidFill>
              <a:latin typeface="Verdana Pro Light" panose="020B0304030504040204" pitchFamily="34" charset="0"/>
            </a:endParaRPr>
          </a:p>
          <a:p>
            <a:endParaRPr lang="en-GB" sz="1600" dirty="0">
              <a:solidFill>
                <a:srgbClr val="0F0F0F"/>
              </a:solidFill>
              <a:latin typeface="Verdana Pro Light" panose="020B0304030504040204" pitchFamily="34" charset="0"/>
            </a:endParaRPr>
          </a:p>
          <a:p>
            <a:r>
              <a:rPr lang="en-GB" sz="1600" b="1" dirty="0">
                <a:solidFill>
                  <a:srgbClr val="0F0F0F"/>
                </a:solidFill>
                <a:latin typeface="Verdana Pro Light" panose="020B0304030504040204" pitchFamily="34" charset="0"/>
                <a:hlinkClick r:id="rId4"/>
              </a:rPr>
              <a:t>Relative Change </a:t>
            </a:r>
            <a:endParaRPr lang="en-GB" sz="1600" b="1" dirty="0">
              <a:solidFill>
                <a:srgbClr val="0F0F0F"/>
              </a:solidFill>
              <a:latin typeface="Verdana Pro Light" panose="020B0304030504040204" pitchFamily="34" charset="0"/>
            </a:endParaRPr>
          </a:p>
          <a:p>
            <a:endParaRPr lang="en-GB" sz="1600" dirty="0">
              <a:solidFill>
                <a:srgbClr val="0F0F0F"/>
              </a:solidFill>
              <a:latin typeface="Verdana Pro Light" panose="020B0304030504040204" pitchFamily="34" charset="0"/>
            </a:endParaRPr>
          </a:p>
          <a:p>
            <a:r>
              <a:rPr lang="en-GB" dirty="0">
                <a:solidFill>
                  <a:srgbClr val="0F0F0F"/>
                </a:solidFill>
                <a:latin typeface="Times New Roman" panose="02020603050405020304" pitchFamily="18" charset="0"/>
                <a:cs typeface="Times New Roman" panose="02020603050405020304" pitchFamily="18" charset="0"/>
              </a:rPr>
              <a:t>- describing parameter qualifiers r__, v__, and a__</a:t>
            </a:r>
          </a:p>
          <a:p>
            <a:r>
              <a:rPr lang="en-GB" dirty="0">
                <a:solidFill>
                  <a:srgbClr val="0F0F0F"/>
                </a:solidFill>
                <a:latin typeface="Times New Roman" panose="02020603050405020304" pitchFamily="18" charset="0"/>
                <a:cs typeface="Times New Roman" panose="02020603050405020304" pitchFamily="18" charset="0"/>
              </a:rPr>
              <a:t>- using r__ with CN2</a:t>
            </a:r>
          </a:p>
          <a:p>
            <a:r>
              <a:rPr lang="en-GB" dirty="0">
                <a:solidFill>
                  <a:srgbClr val="0F0F0F"/>
                </a:solidFill>
                <a:latin typeface="Times New Roman" panose="02020603050405020304" pitchFamily="18" charset="0"/>
                <a:cs typeface="Times New Roman" panose="02020603050405020304" pitchFamily="18" charset="0"/>
              </a:rPr>
              <a:t>- parameter ranges</a:t>
            </a:r>
          </a:p>
          <a:p>
            <a:pPr marL="285750" indent="-285750">
              <a:buFontTx/>
              <a:buChar char="-"/>
            </a:pPr>
            <a:endParaRPr lang="en-GB" sz="1600" dirty="0">
              <a:solidFill>
                <a:srgbClr val="0F0F0F"/>
              </a:solidFill>
              <a:latin typeface="Verdana Pro Light" panose="020B0304030504040204" pitchFamily="34" charset="0"/>
            </a:endParaRPr>
          </a:p>
          <a:p>
            <a:pPr marL="285750" indent="-285750">
              <a:buFontTx/>
              <a:buChar char="-"/>
            </a:pPr>
            <a:endParaRPr lang="en-GB" sz="1600" dirty="0">
              <a:solidFill>
                <a:srgbClr val="0F0F0F"/>
              </a:solidFill>
              <a:latin typeface="Verdana Pro Light" panose="020B0304030504040204" pitchFamily="34" charset="0"/>
            </a:endParaRPr>
          </a:p>
          <a:p>
            <a:r>
              <a:rPr lang="en-GB" sz="1600" b="1" dirty="0">
                <a:solidFill>
                  <a:srgbClr val="0F0F0F"/>
                </a:solidFill>
                <a:latin typeface="Verdana Pro Light" panose="020B0304030504040204" pitchFamily="34" charset="0"/>
                <a:hlinkClick r:id="rId5"/>
              </a:rPr>
              <a:t>Identifiability issues </a:t>
            </a:r>
            <a:endParaRPr lang="en-GB" sz="1600" b="1" dirty="0">
              <a:solidFill>
                <a:srgbClr val="0F0F0F"/>
              </a:solidFill>
              <a:latin typeface="Verdana Pro Light" panose="020B0304030504040204" pitchFamily="34" charset="0"/>
            </a:endParaRPr>
          </a:p>
          <a:p>
            <a:endParaRPr lang="en-GB" sz="1600" dirty="0">
              <a:solidFill>
                <a:srgbClr val="0F0F0F"/>
              </a:solidFill>
              <a:latin typeface="Verdana Pro Light" panose="020B0304030504040204" pitchFamily="34" charset="0"/>
            </a:endParaRPr>
          </a:p>
          <a:p>
            <a:r>
              <a:rPr lang="en-GB" dirty="0">
                <a:solidFill>
                  <a:srgbClr val="0F0F0F"/>
                </a:solidFill>
                <a:latin typeface="Times New Roman" panose="02020603050405020304" pitchFamily="18" charset="0"/>
                <a:cs typeface="Times New Roman" panose="02020603050405020304" pitchFamily="18" charset="0"/>
              </a:rPr>
              <a:t>- What is parameter identifiability?</a:t>
            </a:r>
          </a:p>
          <a:p>
            <a:r>
              <a:rPr lang="en-GB" dirty="0">
                <a:solidFill>
                  <a:srgbClr val="0F0F0F"/>
                </a:solidFill>
                <a:latin typeface="Times New Roman" panose="02020603050405020304" pitchFamily="18" charset="0"/>
                <a:cs typeface="Times New Roman" panose="02020603050405020304" pitchFamily="18" charset="0"/>
              </a:rPr>
              <a:t>- (CN2-rainfall) interaction</a:t>
            </a:r>
          </a:p>
          <a:p>
            <a:r>
              <a:rPr lang="en-GB" dirty="0">
                <a:solidFill>
                  <a:srgbClr val="0F0F0F"/>
                </a:solidFill>
                <a:latin typeface="Times New Roman" panose="02020603050405020304" pitchFamily="18" charset="0"/>
                <a:cs typeface="Times New Roman" panose="02020603050405020304" pitchFamily="18" charset="0"/>
              </a:rPr>
              <a:t>- what are driving variables?</a:t>
            </a:r>
          </a:p>
          <a:p>
            <a:r>
              <a:rPr lang="en-GB" dirty="0">
                <a:solidFill>
                  <a:srgbClr val="0F0F0F"/>
                </a:solidFill>
                <a:latin typeface="Times New Roman" panose="02020603050405020304" pitchFamily="18" charset="0"/>
                <a:cs typeface="Times New Roman" panose="02020603050405020304" pitchFamily="18" charset="0"/>
              </a:rPr>
              <a:t>- Which parameters should not be calibrated together?</a:t>
            </a:r>
          </a:p>
        </p:txBody>
      </p:sp>
      <p:sp>
        <p:nvSpPr>
          <p:cNvPr id="3" name="TextBox 2">
            <a:extLst>
              <a:ext uri="{FF2B5EF4-FFF2-40B4-BE49-F238E27FC236}">
                <a16:creationId xmlns:a16="http://schemas.microsoft.com/office/drawing/2014/main" id="{D7E11FAC-97C0-DD4E-3AAB-260D542D0AEF}"/>
              </a:ext>
            </a:extLst>
          </p:cNvPr>
          <p:cNvSpPr txBox="1"/>
          <p:nvPr/>
        </p:nvSpPr>
        <p:spPr>
          <a:xfrm>
            <a:off x="5976256" y="1088573"/>
            <a:ext cx="5595257" cy="4647426"/>
          </a:xfrm>
          <a:prstGeom prst="rect">
            <a:avLst/>
          </a:prstGeom>
          <a:noFill/>
          <a:ln>
            <a:noFill/>
          </a:ln>
        </p:spPr>
        <p:txBody>
          <a:bodyPr wrap="square" rtlCol="0">
            <a:spAutoFit/>
          </a:bodyPr>
          <a:lstStyle/>
          <a:p>
            <a:r>
              <a:rPr lang="en-GB" b="1" i="0" dirty="0">
                <a:solidFill>
                  <a:srgbClr val="0F0F0F"/>
                </a:solidFill>
                <a:effectLst/>
                <a:latin typeface="Verdana Pro Light" panose="020B0304030504040204" pitchFamily="34" charset="0"/>
                <a:hlinkClick r:id="rId6"/>
              </a:rPr>
              <a:t>95 Percent Prediction Uncertainty (95PPU) </a:t>
            </a:r>
            <a:endParaRPr lang="en-GB" b="1" i="0" dirty="0">
              <a:solidFill>
                <a:srgbClr val="0F0F0F"/>
              </a:solidFill>
              <a:effectLst/>
              <a:latin typeface="Verdana Pro Light" panose="020B0304030504040204" pitchFamily="34" charset="0"/>
            </a:endParaRPr>
          </a:p>
          <a:p>
            <a:endParaRPr lang="en-GB" i="0" dirty="0">
              <a:solidFill>
                <a:srgbClr val="0F0F0F"/>
              </a:solidFill>
              <a:effectLst/>
              <a:latin typeface="Verdana Pro Light" panose="020B0304030504040204" pitchFamily="34" charset="0"/>
            </a:endParaRPr>
          </a:p>
          <a:p>
            <a:r>
              <a:rPr lang="en-GB" i="0" dirty="0">
                <a:solidFill>
                  <a:srgbClr val="0F0F0F"/>
                </a:solidFill>
                <a:effectLst/>
                <a:latin typeface="Times New Roman" panose="02020603050405020304" pitchFamily="18" charset="0"/>
                <a:cs typeface="Times New Roman" panose="02020603050405020304" pitchFamily="18" charset="0"/>
              </a:rPr>
              <a:t>- how to calculate 95ppu? step by step procedure in Excel</a:t>
            </a:r>
          </a:p>
          <a:p>
            <a:r>
              <a:rPr lang="en-GB" i="0" dirty="0">
                <a:solidFill>
                  <a:srgbClr val="0F0F0F"/>
                </a:solidFill>
                <a:effectLst/>
                <a:latin typeface="Times New Roman" panose="02020603050405020304" pitchFamily="18" charset="0"/>
                <a:cs typeface="Times New Roman" panose="02020603050405020304" pitchFamily="18" charset="0"/>
              </a:rPr>
              <a:t>- how to calculate p-factor?</a:t>
            </a:r>
          </a:p>
          <a:p>
            <a:r>
              <a:rPr lang="en-GB" i="0" dirty="0">
                <a:solidFill>
                  <a:srgbClr val="0F0F0F"/>
                </a:solidFill>
                <a:effectLst/>
                <a:latin typeface="Times New Roman" panose="02020603050405020304" pitchFamily="18" charset="0"/>
                <a:cs typeface="Times New Roman" panose="02020603050405020304" pitchFamily="18" charset="0"/>
              </a:rPr>
              <a:t>- how to calculate r-factor?</a:t>
            </a:r>
            <a:endParaRPr lang="en-GB" dirty="0">
              <a:solidFill>
                <a:srgbClr val="0F0F0F"/>
              </a:solidFill>
              <a:latin typeface="Times New Roman" panose="02020603050405020304" pitchFamily="18" charset="0"/>
              <a:cs typeface="Times New Roman" panose="02020603050405020304" pitchFamily="18" charset="0"/>
            </a:endParaRPr>
          </a:p>
          <a:p>
            <a:endParaRPr lang="en-GB" dirty="0">
              <a:solidFill>
                <a:srgbClr val="0F0F0F"/>
              </a:solidFill>
              <a:latin typeface="Verdana Pro Light" panose="020B0304030504040204" pitchFamily="34" charset="0"/>
            </a:endParaRPr>
          </a:p>
          <a:p>
            <a:r>
              <a:rPr lang="en-GB" b="1" dirty="0">
                <a:solidFill>
                  <a:srgbClr val="0F0F0F"/>
                </a:solidFill>
                <a:latin typeface="Verdana Pro Light" panose="020B0304030504040204" pitchFamily="34" charset="0"/>
                <a:hlinkClick r:id="rId7"/>
              </a:rPr>
              <a:t>Validation</a:t>
            </a:r>
            <a:endParaRPr lang="en-GB" b="1" dirty="0">
              <a:solidFill>
                <a:srgbClr val="0F0F0F"/>
              </a:solidFill>
              <a:latin typeface="Verdana Pro Light" panose="020B0304030504040204" pitchFamily="34" charset="0"/>
            </a:endParaRPr>
          </a:p>
          <a:p>
            <a:endParaRPr lang="en-GB" b="1" dirty="0">
              <a:solidFill>
                <a:srgbClr val="0F0F0F"/>
              </a:solidFill>
              <a:latin typeface="Verdana Pro Light" panose="020B0304030504040204" pitchFamily="34" charset="0"/>
            </a:endParaRPr>
          </a:p>
          <a:p>
            <a:r>
              <a:rPr lang="en-GB" dirty="0">
                <a:solidFill>
                  <a:srgbClr val="0F0F0F"/>
                </a:solidFill>
                <a:latin typeface="Times New Roman" panose="02020603050405020304" pitchFamily="18" charset="0"/>
                <a:cs typeface="Times New Roman" panose="02020603050405020304" pitchFamily="18" charset="0"/>
              </a:rPr>
              <a:t>- validation rules</a:t>
            </a:r>
          </a:p>
          <a:p>
            <a:r>
              <a:rPr lang="en-GB" dirty="0">
                <a:solidFill>
                  <a:srgbClr val="0F0F0F"/>
                </a:solidFill>
                <a:latin typeface="Times New Roman" panose="02020603050405020304" pitchFamily="18" charset="0"/>
                <a:cs typeface="Times New Roman" panose="02020603050405020304" pitchFamily="18" charset="0"/>
              </a:rPr>
              <a:t>- example in Excel</a:t>
            </a:r>
          </a:p>
          <a:p>
            <a:r>
              <a:rPr lang="en-GB" dirty="0">
                <a:solidFill>
                  <a:srgbClr val="0F0F0F"/>
                </a:solidFill>
                <a:latin typeface="Times New Roman" panose="02020603050405020304" pitchFamily="18" charset="0"/>
                <a:cs typeface="Times New Roman" panose="02020603050405020304" pitchFamily="18" charset="0"/>
              </a:rPr>
              <a:t>- validation in </a:t>
            </a:r>
            <a:r>
              <a:rPr lang="en-GB" dirty="0" err="1">
                <a:solidFill>
                  <a:srgbClr val="0F0F0F"/>
                </a:solidFill>
                <a:latin typeface="Times New Roman" panose="02020603050405020304" pitchFamily="18" charset="0"/>
                <a:cs typeface="Times New Roman" panose="02020603050405020304" pitchFamily="18" charset="0"/>
              </a:rPr>
              <a:t>SWATCUP</a:t>
            </a:r>
            <a:r>
              <a:rPr lang="en-GB" dirty="0">
                <a:solidFill>
                  <a:srgbClr val="0F0F0F"/>
                </a:solidFill>
                <a:latin typeface="Times New Roman" panose="02020603050405020304" pitchFamily="18" charset="0"/>
                <a:cs typeface="Times New Roman" panose="02020603050405020304" pitchFamily="18" charset="0"/>
              </a:rPr>
              <a:t> - timing issues</a:t>
            </a:r>
          </a:p>
          <a:p>
            <a:r>
              <a:rPr lang="en-GB" dirty="0">
                <a:solidFill>
                  <a:srgbClr val="0F0F0F"/>
                </a:solidFill>
                <a:latin typeface="Times New Roman" panose="02020603050405020304" pitchFamily="18" charset="0"/>
                <a:cs typeface="Times New Roman" panose="02020603050405020304" pitchFamily="18" charset="0"/>
              </a:rPr>
              <a:t>- files that need to be updated for validation</a:t>
            </a:r>
          </a:p>
          <a:p>
            <a:endParaRPr lang="en-GB" b="1" dirty="0">
              <a:solidFill>
                <a:srgbClr val="0F0F0F"/>
              </a:solidFill>
              <a:latin typeface="Verdana Pro Light" panose="020B0304030504040204" pitchFamily="34" charset="0"/>
            </a:endParaRPr>
          </a:p>
          <a:p>
            <a:endParaRPr lang="en-GB" b="1" dirty="0">
              <a:solidFill>
                <a:srgbClr val="0F0F0F"/>
              </a:solidFill>
              <a:latin typeface="Verdana Pro Light" panose="020B0304030504040204" pitchFamily="34" charset="0"/>
            </a:endParaRPr>
          </a:p>
          <a:p>
            <a:endParaRPr lang="en-GB" b="1" dirty="0">
              <a:solidFill>
                <a:srgbClr val="0F0F0F"/>
              </a:solidFill>
              <a:latin typeface="Verdana Pro Light" panose="020B0304030504040204" pitchFamily="34" charset="0"/>
            </a:endParaRPr>
          </a:p>
          <a:p>
            <a:endParaRPr lang="en-GB" b="1" dirty="0">
              <a:solidFill>
                <a:srgbClr val="0F0F0F"/>
              </a:solidFill>
              <a:latin typeface="Verdana Pro Light" panose="020B0304030504040204" pitchFamily="34" charset="0"/>
            </a:endParaRPr>
          </a:p>
          <a:p>
            <a:endParaRPr lang="en-GB" sz="800" b="1" dirty="0">
              <a:solidFill>
                <a:srgbClr val="0F0F0F"/>
              </a:solidFill>
              <a:latin typeface="Verdana Pro Light" panose="020B0304030504040204" pitchFamily="34" charset="0"/>
            </a:endParaRPr>
          </a:p>
        </p:txBody>
      </p:sp>
      <p:sp>
        <p:nvSpPr>
          <p:cNvPr id="6" name="Rectangle 5">
            <a:extLst>
              <a:ext uri="{FF2B5EF4-FFF2-40B4-BE49-F238E27FC236}">
                <a16:creationId xmlns:a16="http://schemas.microsoft.com/office/drawing/2014/main" id="{94464E4B-2217-6D5F-59EC-3466A576A04C}"/>
              </a:ext>
            </a:extLst>
          </p:cNvPr>
          <p:cNvSpPr/>
          <p:nvPr/>
        </p:nvSpPr>
        <p:spPr>
          <a:xfrm>
            <a:off x="272142" y="1055915"/>
            <a:ext cx="5519057" cy="511097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FAF7504-057E-08E3-6359-822D10882495}"/>
              </a:ext>
            </a:extLst>
          </p:cNvPr>
          <p:cNvSpPr/>
          <p:nvPr/>
        </p:nvSpPr>
        <p:spPr>
          <a:xfrm>
            <a:off x="5943599" y="1088573"/>
            <a:ext cx="5519057" cy="511097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2519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11"/>
          <p:cNvSpPr txBox="1">
            <a:spLocks noChangeArrowheads="1"/>
          </p:cNvSpPr>
          <p:nvPr/>
        </p:nvSpPr>
        <p:spPr>
          <a:xfrm>
            <a:off x="293915" y="152401"/>
            <a:ext cx="7916863" cy="8273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2800" b="1" dirty="0">
                <a:solidFill>
                  <a:srgbClr val="C00000"/>
                </a:solidFill>
                <a:latin typeface="Amasis MT Pro Medium" panose="02040604050005020304" pitchFamily="18" charset="0"/>
              </a:rPr>
              <a:t>How to do….</a:t>
            </a:r>
          </a:p>
        </p:txBody>
      </p:sp>
      <p:sp>
        <p:nvSpPr>
          <p:cNvPr id="2" name="TextBox 1">
            <a:extLst>
              <a:ext uri="{FF2B5EF4-FFF2-40B4-BE49-F238E27FC236}">
                <a16:creationId xmlns:a16="http://schemas.microsoft.com/office/drawing/2014/main" id="{2CAE93F4-58D3-E3AD-76F3-49F12BE3AA9C}"/>
              </a:ext>
            </a:extLst>
          </p:cNvPr>
          <p:cNvSpPr txBox="1"/>
          <p:nvPr/>
        </p:nvSpPr>
        <p:spPr>
          <a:xfrm>
            <a:off x="272142" y="1055915"/>
            <a:ext cx="5519057" cy="4347344"/>
          </a:xfrm>
          <a:prstGeom prst="rect">
            <a:avLst/>
          </a:prstGeom>
          <a:noFill/>
          <a:ln>
            <a:noFill/>
          </a:ln>
        </p:spPr>
        <p:txBody>
          <a:bodyPr wrap="square" rtlCol="0">
            <a:spAutoFit/>
          </a:bodyPr>
          <a:lstStyle/>
          <a:p>
            <a:r>
              <a:rPr lang="en-GB" sz="2000" b="1" i="0" dirty="0">
                <a:solidFill>
                  <a:srgbClr val="0F0F0F"/>
                </a:solidFill>
                <a:effectLst/>
                <a:latin typeface="Verdana Pro Light" panose="020B0304030504040204" pitchFamily="34" charset="0"/>
                <a:hlinkClick r:id="rId3"/>
              </a:rPr>
              <a:t>Objective Function</a:t>
            </a:r>
            <a:endParaRPr lang="en-GB" sz="2000" b="1" i="0" dirty="0">
              <a:solidFill>
                <a:srgbClr val="0F0F0F"/>
              </a:solidFill>
              <a:effectLst/>
              <a:latin typeface="Verdana Pro Light" panose="020B0304030504040204" pitchFamily="34" charset="0"/>
            </a:endParaRPr>
          </a:p>
          <a:p>
            <a:endParaRPr lang="en-GB" i="0" dirty="0">
              <a:solidFill>
                <a:srgbClr val="0F0F0F"/>
              </a:solidFill>
              <a:effectLst/>
              <a:latin typeface="Times New Roman" panose="02020603050405020304" pitchFamily="18" charset="0"/>
              <a:cs typeface="Times New Roman" panose="02020603050405020304" pitchFamily="18" charset="0"/>
            </a:endParaRPr>
          </a:p>
          <a:p>
            <a:pPr>
              <a:spcAft>
                <a:spcPts val="300"/>
              </a:spcAft>
            </a:pPr>
            <a:r>
              <a:rPr lang="en-GB" sz="1600" i="0" dirty="0">
                <a:solidFill>
                  <a:srgbClr val="0F0F0F"/>
                </a:solidFill>
                <a:effectLst/>
                <a:latin typeface="Times New Roman" panose="02020603050405020304" pitchFamily="18" charset="0"/>
                <a:cs typeface="Times New Roman" panose="02020603050405020304" pitchFamily="18" charset="0"/>
              </a:rPr>
              <a:t>- meaning of p-factor and r-factor</a:t>
            </a:r>
          </a:p>
          <a:p>
            <a:pPr>
              <a:spcAft>
                <a:spcPts val="300"/>
              </a:spcAft>
            </a:pPr>
            <a:r>
              <a:rPr lang="en-GB" sz="1600" i="0" dirty="0">
                <a:solidFill>
                  <a:srgbClr val="0F0F0F"/>
                </a:solidFill>
                <a:effectLst/>
                <a:latin typeface="Times New Roman" panose="02020603050405020304" pitchFamily="18" charset="0"/>
                <a:cs typeface="Times New Roman" panose="02020603050405020304" pitchFamily="18" charset="0"/>
              </a:rPr>
              <a:t>- what is the objective function?</a:t>
            </a:r>
          </a:p>
          <a:p>
            <a:pPr>
              <a:spcAft>
                <a:spcPts val="300"/>
              </a:spcAft>
            </a:pPr>
            <a:r>
              <a:rPr lang="en-GB" sz="1600" i="0" dirty="0">
                <a:solidFill>
                  <a:srgbClr val="0F0F0F"/>
                </a:solidFill>
                <a:effectLst/>
                <a:latin typeface="Times New Roman" panose="02020603050405020304" pitchFamily="18" charset="0"/>
                <a:cs typeface="Times New Roman" panose="02020603050405020304" pitchFamily="18" charset="0"/>
              </a:rPr>
              <a:t>- single objective function</a:t>
            </a:r>
          </a:p>
          <a:p>
            <a:pPr>
              <a:spcAft>
                <a:spcPts val="300"/>
              </a:spcAft>
            </a:pPr>
            <a:r>
              <a:rPr lang="en-GB" sz="1600" i="0" dirty="0">
                <a:solidFill>
                  <a:srgbClr val="0F0F0F"/>
                </a:solidFill>
                <a:effectLst/>
                <a:latin typeface="Times New Roman" panose="02020603050405020304" pitchFamily="18" charset="0"/>
                <a:cs typeface="Times New Roman" panose="02020603050405020304" pitchFamily="18" charset="0"/>
              </a:rPr>
              <a:t>- single objective function </a:t>
            </a:r>
            <a:r>
              <a:rPr lang="en-GB" sz="1600" i="0" dirty="0" err="1">
                <a:solidFill>
                  <a:srgbClr val="0F0F0F"/>
                </a:solidFill>
                <a:effectLst/>
                <a:latin typeface="Times New Roman" panose="02020603050405020304" pitchFamily="18" charset="0"/>
                <a:cs typeface="Times New Roman" panose="02020603050405020304" pitchFamily="18" charset="0"/>
              </a:rPr>
              <a:t>behavioral</a:t>
            </a:r>
            <a:endParaRPr lang="en-GB" sz="1600" i="0" dirty="0">
              <a:solidFill>
                <a:srgbClr val="0F0F0F"/>
              </a:solidFill>
              <a:effectLst/>
              <a:latin typeface="Times New Roman" panose="02020603050405020304" pitchFamily="18" charset="0"/>
              <a:cs typeface="Times New Roman" panose="02020603050405020304" pitchFamily="18" charset="0"/>
            </a:endParaRPr>
          </a:p>
          <a:p>
            <a:pPr>
              <a:spcAft>
                <a:spcPts val="300"/>
              </a:spcAft>
            </a:pPr>
            <a:r>
              <a:rPr lang="en-GB" sz="1600" i="0" dirty="0">
                <a:solidFill>
                  <a:srgbClr val="0F0F0F"/>
                </a:solidFill>
                <a:effectLst/>
                <a:latin typeface="Times New Roman" panose="02020603050405020304" pitchFamily="18" charset="0"/>
                <a:cs typeface="Times New Roman" panose="02020603050405020304" pitchFamily="18" charset="0"/>
              </a:rPr>
              <a:t>- multi-objective function</a:t>
            </a:r>
          </a:p>
          <a:p>
            <a:pPr>
              <a:spcAft>
                <a:spcPts val="300"/>
              </a:spcAft>
            </a:pPr>
            <a:r>
              <a:rPr lang="en-GB" sz="1600" i="0" dirty="0">
                <a:solidFill>
                  <a:srgbClr val="0F0F0F"/>
                </a:solidFill>
                <a:effectLst/>
                <a:latin typeface="Times New Roman" panose="02020603050405020304" pitchFamily="18" charset="0"/>
                <a:cs typeface="Times New Roman" panose="02020603050405020304" pitchFamily="18" charset="0"/>
              </a:rPr>
              <a:t>- multi-objective function </a:t>
            </a:r>
            <a:r>
              <a:rPr lang="en-GB" sz="1600" i="0" dirty="0" err="1">
                <a:solidFill>
                  <a:srgbClr val="0F0F0F"/>
                </a:solidFill>
                <a:effectLst/>
                <a:latin typeface="Times New Roman" panose="02020603050405020304" pitchFamily="18" charset="0"/>
                <a:cs typeface="Times New Roman" panose="02020603050405020304" pitchFamily="18" charset="0"/>
              </a:rPr>
              <a:t>behavioral</a:t>
            </a:r>
            <a:endParaRPr lang="en-GB" sz="1600" i="0" dirty="0">
              <a:solidFill>
                <a:srgbClr val="0F0F0F"/>
              </a:solidFill>
              <a:effectLst/>
              <a:latin typeface="Times New Roman" panose="02020603050405020304" pitchFamily="18" charset="0"/>
              <a:cs typeface="Times New Roman" panose="02020603050405020304" pitchFamily="18" charset="0"/>
            </a:endParaRPr>
          </a:p>
          <a:p>
            <a:pPr>
              <a:spcAft>
                <a:spcPts val="300"/>
              </a:spcAft>
            </a:pPr>
            <a:r>
              <a:rPr lang="en-GB" sz="1600" i="0" dirty="0">
                <a:solidFill>
                  <a:srgbClr val="0F0F0F"/>
                </a:solidFill>
                <a:effectLst/>
                <a:latin typeface="Times New Roman" panose="02020603050405020304" pitchFamily="18" charset="0"/>
                <a:cs typeface="Times New Roman" panose="02020603050405020304" pitchFamily="18" charset="0"/>
              </a:rPr>
              <a:t>- constraint objective function</a:t>
            </a:r>
          </a:p>
          <a:p>
            <a:pPr>
              <a:spcAft>
                <a:spcPts val="300"/>
              </a:spcAft>
            </a:pPr>
            <a:r>
              <a:rPr lang="en-GB" sz="1600" i="0" dirty="0">
                <a:solidFill>
                  <a:srgbClr val="0F0F0F"/>
                </a:solidFill>
                <a:effectLst/>
                <a:latin typeface="Times New Roman" panose="02020603050405020304" pitchFamily="18" charset="0"/>
                <a:cs typeface="Times New Roman" panose="02020603050405020304" pitchFamily="18" charset="0"/>
              </a:rPr>
              <a:t>- parameter conditionality</a:t>
            </a:r>
          </a:p>
          <a:p>
            <a:pPr>
              <a:spcAft>
                <a:spcPts val="300"/>
              </a:spcAft>
            </a:pPr>
            <a:r>
              <a:rPr lang="en-GB" sz="1600" i="0" dirty="0">
                <a:solidFill>
                  <a:srgbClr val="0F0F0F"/>
                </a:solidFill>
                <a:effectLst/>
                <a:latin typeface="Times New Roman" panose="02020603050405020304" pitchFamily="18" charset="0"/>
                <a:cs typeface="Times New Roman" panose="02020603050405020304" pitchFamily="18" charset="0"/>
              </a:rPr>
              <a:t>- unconditional parameters</a:t>
            </a:r>
            <a:endParaRPr lang="en-GB" sz="1600" dirty="0">
              <a:solidFill>
                <a:srgbClr val="0F0F0F"/>
              </a:solidFill>
              <a:latin typeface="Verdana Pro Light" panose="020B0304030504040204" pitchFamily="34" charset="0"/>
            </a:endParaRPr>
          </a:p>
          <a:p>
            <a:endParaRPr lang="en-GB" sz="1600" dirty="0">
              <a:solidFill>
                <a:srgbClr val="0F0F0F"/>
              </a:solidFill>
              <a:latin typeface="Verdana Pro Light" panose="020B0304030504040204" pitchFamily="34" charset="0"/>
            </a:endParaRPr>
          </a:p>
          <a:p>
            <a:r>
              <a:rPr lang="en-GB" sz="2000" b="1" dirty="0">
                <a:solidFill>
                  <a:srgbClr val="0F0F0F"/>
                </a:solidFill>
                <a:latin typeface="Verdana Pro Light" panose="020B0304030504040204" pitchFamily="34" charset="0"/>
                <a:hlinkClick r:id="rId4"/>
              </a:rPr>
              <a:t>Compare two distributions</a:t>
            </a:r>
            <a:endParaRPr lang="en-GB" sz="2000" b="1" dirty="0">
              <a:solidFill>
                <a:srgbClr val="0F0F0F"/>
              </a:solidFill>
              <a:latin typeface="Verdana Pro Light" panose="020B0304030504040204" pitchFamily="34" charset="0"/>
            </a:endParaRPr>
          </a:p>
          <a:p>
            <a:pPr marL="285750" indent="-285750">
              <a:buFontTx/>
              <a:buChar char="-"/>
            </a:pPr>
            <a:endParaRPr lang="en-GB" dirty="0">
              <a:solidFill>
                <a:srgbClr val="0F0F0F"/>
              </a:solidFill>
              <a:latin typeface="Times New Roman" panose="02020603050405020304" pitchFamily="18" charset="0"/>
              <a:cs typeface="Times New Roman" panose="02020603050405020304" pitchFamily="18" charset="0"/>
            </a:endParaRPr>
          </a:p>
          <a:p>
            <a:r>
              <a:rPr lang="en-GB" sz="1600" dirty="0">
                <a:solidFill>
                  <a:srgbClr val="0F0F0F"/>
                </a:solidFill>
                <a:latin typeface="Times New Roman" panose="02020603050405020304" pitchFamily="18" charset="0"/>
                <a:cs typeface="Times New Roman" panose="02020603050405020304" pitchFamily="18" charset="0"/>
              </a:rPr>
              <a:t>- Compare if two distributions are significantly different</a:t>
            </a:r>
          </a:p>
        </p:txBody>
      </p:sp>
      <p:sp>
        <p:nvSpPr>
          <p:cNvPr id="3" name="TextBox 2">
            <a:extLst>
              <a:ext uri="{FF2B5EF4-FFF2-40B4-BE49-F238E27FC236}">
                <a16:creationId xmlns:a16="http://schemas.microsoft.com/office/drawing/2014/main" id="{D7E11FAC-97C0-DD4E-3AAB-260D542D0AEF}"/>
              </a:ext>
            </a:extLst>
          </p:cNvPr>
          <p:cNvSpPr txBox="1"/>
          <p:nvPr/>
        </p:nvSpPr>
        <p:spPr>
          <a:xfrm>
            <a:off x="5976256" y="1088573"/>
            <a:ext cx="5867401" cy="3223959"/>
          </a:xfrm>
          <a:prstGeom prst="rect">
            <a:avLst/>
          </a:prstGeom>
          <a:noFill/>
          <a:ln>
            <a:noFill/>
          </a:ln>
        </p:spPr>
        <p:txBody>
          <a:bodyPr wrap="square" rtlCol="0">
            <a:spAutoFit/>
          </a:bodyPr>
          <a:lstStyle/>
          <a:p>
            <a:r>
              <a:rPr lang="en-GB" b="1" i="0" dirty="0">
                <a:solidFill>
                  <a:srgbClr val="0F0F0F"/>
                </a:solidFill>
                <a:effectLst/>
                <a:latin typeface="Verdana Pro Light" panose="020B0304030504040204" pitchFamily="34" charset="0"/>
                <a:hlinkClick r:id="rId5"/>
              </a:rPr>
              <a:t>https://www.youtube.com/watch?v=eMCzhWUra8M</a:t>
            </a:r>
            <a:endParaRPr lang="en-GB" b="1" i="0" dirty="0">
              <a:solidFill>
                <a:srgbClr val="0F0F0F"/>
              </a:solidFill>
              <a:effectLst/>
              <a:latin typeface="Verdana Pro Light" panose="020B0304030504040204" pitchFamily="34" charset="0"/>
            </a:endParaRPr>
          </a:p>
          <a:p>
            <a:endParaRPr lang="en-GB" i="0" dirty="0">
              <a:solidFill>
                <a:srgbClr val="0F0F0F"/>
              </a:solidFill>
              <a:effectLst/>
              <a:latin typeface="Verdana Pro Light" panose="020B0304030504040204" pitchFamily="34"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a:t>
            </a:r>
            <a:r>
              <a:rPr lang="en-GB" sz="1600" dirty="0" err="1">
                <a:solidFill>
                  <a:srgbClr val="0F0F0F"/>
                </a:solidFill>
                <a:latin typeface="Times New Roman" panose="02020603050405020304" pitchFamily="18" charset="0"/>
                <a:cs typeface="Times New Roman" panose="02020603050405020304" pitchFamily="18" charset="0"/>
              </a:rPr>
              <a:t>Zscore_No_Obs</a:t>
            </a:r>
            <a:r>
              <a:rPr lang="en-GB" sz="1600" dirty="0">
                <a:solidFill>
                  <a:srgbClr val="0F0F0F"/>
                </a:solidFill>
                <a:latin typeface="Times New Roman" panose="02020603050405020304" pitchFamily="18" charset="0"/>
                <a:cs typeface="Times New Roman" panose="02020603050405020304" pitchFamily="18" charset="0"/>
              </a:rPr>
              <a:t>:  How to use uncalibrated models to determine the difference between two alternatives</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Example: Soil Erosion Control</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Management decision: Determine if there is a significant difference between "filter strip" or "zero tillage" </a:t>
            </a:r>
          </a:p>
          <a:p>
            <a:endParaRPr lang="en-GB" b="1" dirty="0">
              <a:solidFill>
                <a:srgbClr val="0F0F0F"/>
              </a:solidFill>
              <a:latin typeface="Verdana Pro Light" panose="020B0304030504040204" pitchFamily="34" charset="0"/>
            </a:endParaRPr>
          </a:p>
          <a:p>
            <a:endParaRPr lang="en-GB" b="1" dirty="0">
              <a:solidFill>
                <a:srgbClr val="0F0F0F"/>
              </a:solidFill>
              <a:latin typeface="Verdana Pro Light" panose="020B0304030504040204" pitchFamily="34" charset="0"/>
            </a:endParaRPr>
          </a:p>
          <a:p>
            <a:endParaRPr lang="en-GB" b="1" dirty="0">
              <a:solidFill>
                <a:srgbClr val="0F0F0F"/>
              </a:solidFill>
              <a:latin typeface="Verdana Pro Light" panose="020B0304030504040204" pitchFamily="34" charset="0"/>
            </a:endParaRPr>
          </a:p>
          <a:p>
            <a:endParaRPr lang="en-GB" b="1" dirty="0">
              <a:solidFill>
                <a:srgbClr val="0F0F0F"/>
              </a:solidFill>
              <a:latin typeface="Verdana Pro Light" panose="020B0304030504040204" pitchFamily="34" charset="0"/>
            </a:endParaRPr>
          </a:p>
          <a:p>
            <a:endParaRPr lang="en-GB" sz="800" b="1" dirty="0">
              <a:solidFill>
                <a:srgbClr val="0F0F0F"/>
              </a:solidFill>
              <a:latin typeface="Verdana Pro Light" panose="020B0304030504040204" pitchFamily="34" charset="0"/>
            </a:endParaRPr>
          </a:p>
        </p:txBody>
      </p:sp>
      <p:sp>
        <p:nvSpPr>
          <p:cNvPr id="6" name="Rectangle 5">
            <a:extLst>
              <a:ext uri="{FF2B5EF4-FFF2-40B4-BE49-F238E27FC236}">
                <a16:creationId xmlns:a16="http://schemas.microsoft.com/office/drawing/2014/main" id="{94464E4B-2217-6D5F-59EC-3466A576A04C}"/>
              </a:ext>
            </a:extLst>
          </p:cNvPr>
          <p:cNvSpPr/>
          <p:nvPr/>
        </p:nvSpPr>
        <p:spPr>
          <a:xfrm>
            <a:off x="272142" y="1055915"/>
            <a:ext cx="5519057" cy="511097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FAF7504-057E-08E3-6359-822D10882495}"/>
              </a:ext>
            </a:extLst>
          </p:cNvPr>
          <p:cNvSpPr/>
          <p:nvPr/>
        </p:nvSpPr>
        <p:spPr>
          <a:xfrm>
            <a:off x="5943598" y="1088573"/>
            <a:ext cx="5976259" cy="511097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3013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11"/>
          <p:cNvSpPr txBox="1">
            <a:spLocks noChangeArrowheads="1"/>
          </p:cNvSpPr>
          <p:nvPr/>
        </p:nvSpPr>
        <p:spPr>
          <a:xfrm>
            <a:off x="293915" y="152401"/>
            <a:ext cx="7916863" cy="8273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2800" b="1" dirty="0">
                <a:solidFill>
                  <a:srgbClr val="C00000"/>
                </a:solidFill>
                <a:latin typeface="Amasis MT Pro Medium" panose="02040604050005020304" pitchFamily="18" charset="0"/>
              </a:rPr>
              <a:t>Lecture videos….</a:t>
            </a:r>
          </a:p>
        </p:txBody>
      </p:sp>
      <p:sp>
        <p:nvSpPr>
          <p:cNvPr id="2" name="TextBox 1">
            <a:extLst>
              <a:ext uri="{FF2B5EF4-FFF2-40B4-BE49-F238E27FC236}">
                <a16:creationId xmlns:a16="http://schemas.microsoft.com/office/drawing/2014/main" id="{2CAE93F4-58D3-E3AD-76F3-49F12BE3AA9C}"/>
              </a:ext>
            </a:extLst>
          </p:cNvPr>
          <p:cNvSpPr txBox="1"/>
          <p:nvPr/>
        </p:nvSpPr>
        <p:spPr>
          <a:xfrm>
            <a:off x="272142" y="1055915"/>
            <a:ext cx="5519057" cy="4578176"/>
          </a:xfrm>
          <a:prstGeom prst="rect">
            <a:avLst/>
          </a:prstGeom>
          <a:noFill/>
          <a:ln>
            <a:noFill/>
          </a:ln>
        </p:spPr>
        <p:txBody>
          <a:bodyPr wrap="square" rtlCol="0">
            <a:spAutoFit/>
          </a:bodyPr>
          <a:lstStyle/>
          <a:p>
            <a:r>
              <a:rPr lang="en-GB" b="1" i="0" dirty="0">
                <a:solidFill>
                  <a:srgbClr val="0F0F0F"/>
                </a:solidFill>
                <a:effectLst/>
                <a:latin typeface="Verdana Pro Light" panose="020B0304030504040204" pitchFamily="34" charset="0"/>
                <a:hlinkClick r:id="rId3"/>
              </a:rPr>
              <a:t>1. Introduction to calibration and uncertainty analysis</a:t>
            </a:r>
            <a:endParaRPr lang="en-GB" b="1" i="0" dirty="0">
              <a:solidFill>
                <a:srgbClr val="0F0F0F"/>
              </a:solidFill>
              <a:effectLst/>
              <a:latin typeface="Verdana Pro Light" panose="020B0304030504040204" pitchFamily="34" charset="0"/>
            </a:endParaRPr>
          </a:p>
          <a:p>
            <a:endParaRPr lang="en-GB" b="1" dirty="0">
              <a:solidFill>
                <a:srgbClr val="0F0F0F"/>
              </a:solidFill>
              <a:latin typeface="Verdana Pro Light" panose="020B0304030504040204" pitchFamily="34" charset="0"/>
              <a:cs typeface="Times New Roman" panose="02020603050405020304" pitchFamily="18"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modeling steps</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model building</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calibration/uncertainty analysis</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stochastic vs. deterministic models</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Sensitivity analysis (one-at-a-time), (global sensitivity)</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validation rules</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parameterization</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objective functions</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multi-objective function</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a:t>
            </a:r>
            <a:r>
              <a:rPr lang="en-GB" sz="1600" dirty="0" err="1">
                <a:solidFill>
                  <a:srgbClr val="0F0F0F"/>
                </a:solidFill>
                <a:latin typeface="Times New Roman" panose="02020603050405020304" pitchFamily="18" charset="0"/>
                <a:cs typeface="Times New Roman" panose="02020603050405020304" pitchFamily="18" charset="0"/>
              </a:rPr>
              <a:t>behavioral</a:t>
            </a:r>
            <a:r>
              <a:rPr lang="en-GB" sz="1600" dirty="0">
                <a:solidFill>
                  <a:srgbClr val="0F0F0F"/>
                </a:solidFill>
                <a:latin typeface="Times New Roman" panose="02020603050405020304" pitchFamily="18" charset="0"/>
                <a:cs typeface="Times New Roman" panose="02020603050405020304" pitchFamily="18" charset="0"/>
              </a:rPr>
              <a:t> objective function</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non-uniqueness</a:t>
            </a:r>
          </a:p>
          <a:p>
            <a:endParaRPr lang="en-GB" i="0" dirty="0">
              <a:solidFill>
                <a:srgbClr val="0F0F0F"/>
              </a:solidFill>
              <a:effectLst/>
              <a:latin typeface="Times New Roman" panose="02020603050405020304" pitchFamily="18" charset="0"/>
              <a:cs typeface="Times New Roman" panose="02020603050405020304" pitchFamily="18" charset="0"/>
            </a:endParaRPr>
          </a:p>
          <a:p>
            <a:endParaRPr lang="en-GB" sz="1600" dirty="0">
              <a:solidFill>
                <a:srgbClr val="0F0F0F"/>
              </a:solidFill>
              <a:latin typeface="Verdana Pro Light" panose="020B0304030504040204" pitchFamily="34" charset="0"/>
            </a:endParaRPr>
          </a:p>
        </p:txBody>
      </p:sp>
      <p:sp>
        <p:nvSpPr>
          <p:cNvPr id="3" name="TextBox 2">
            <a:extLst>
              <a:ext uri="{FF2B5EF4-FFF2-40B4-BE49-F238E27FC236}">
                <a16:creationId xmlns:a16="http://schemas.microsoft.com/office/drawing/2014/main" id="{D7E11FAC-97C0-DD4E-3AAB-260D542D0AEF}"/>
              </a:ext>
            </a:extLst>
          </p:cNvPr>
          <p:cNvSpPr txBox="1"/>
          <p:nvPr/>
        </p:nvSpPr>
        <p:spPr>
          <a:xfrm>
            <a:off x="5976256" y="1088573"/>
            <a:ext cx="5867401" cy="4385816"/>
          </a:xfrm>
          <a:prstGeom prst="rect">
            <a:avLst/>
          </a:prstGeom>
          <a:noFill/>
          <a:ln>
            <a:noFill/>
          </a:ln>
        </p:spPr>
        <p:txBody>
          <a:bodyPr wrap="square" rtlCol="0">
            <a:spAutoFit/>
          </a:bodyPr>
          <a:lstStyle/>
          <a:p>
            <a:r>
              <a:rPr lang="en-GB" b="1" i="0" dirty="0">
                <a:solidFill>
                  <a:srgbClr val="0F0F0F"/>
                </a:solidFill>
                <a:effectLst/>
                <a:latin typeface="Verdana Pro Light" panose="020B0304030504040204" pitchFamily="34" charset="0"/>
                <a:hlinkClick r:id="rId4"/>
              </a:rPr>
              <a:t>2. SWAT Parameter Estimator (</a:t>
            </a:r>
            <a:r>
              <a:rPr lang="en-GB" b="1" i="0" dirty="0" err="1">
                <a:solidFill>
                  <a:srgbClr val="0F0F0F"/>
                </a:solidFill>
                <a:effectLst/>
                <a:latin typeface="Verdana Pro Light" panose="020B0304030504040204" pitchFamily="34" charset="0"/>
                <a:hlinkClick r:id="rId4"/>
              </a:rPr>
              <a:t>SPE</a:t>
            </a:r>
            <a:r>
              <a:rPr lang="en-GB" b="1" i="0" dirty="0">
                <a:solidFill>
                  <a:srgbClr val="0F0F0F"/>
                </a:solidFill>
                <a:effectLst/>
                <a:latin typeface="Verdana Pro Light" panose="020B0304030504040204" pitchFamily="34" charset="0"/>
                <a:hlinkClick r:id="rId4"/>
              </a:rPr>
              <a:t>)</a:t>
            </a:r>
            <a:endParaRPr lang="en-GB" b="1" i="0" dirty="0">
              <a:solidFill>
                <a:srgbClr val="0F0F0F"/>
              </a:solidFill>
              <a:effectLst/>
              <a:latin typeface="Verdana Pro Light" panose="020B0304030504040204" pitchFamily="34" charset="0"/>
            </a:endParaRPr>
          </a:p>
          <a:p>
            <a:endParaRPr lang="en-GB" i="0" dirty="0">
              <a:solidFill>
                <a:srgbClr val="0F0F0F"/>
              </a:solidFill>
              <a:effectLst/>
              <a:latin typeface="Verdana Pro Light" panose="020B0304030504040204" pitchFamily="34"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description of SWATCUP-2019, </a:t>
            </a:r>
            <a:r>
              <a:rPr lang="en-GB" sz="1600" dirty="0" err="1">
                <a:solidFill>
                  <a:srgbClr val="0F0F0F"/>
                </a:solidFill>
                <a:latin typeface="Times New Roman" panose="02020603050405020304" pitchFamily="18" charset="0"/>
                <a:cs typeface="Times New Roman" panose="02020603050405020304" pitchFamily="18" charset="0"/>
              </a:rPr>
              <a:t>SWATCUP</a:t>
            </a:r>
            <a:r>
              <a:rPr lang="en-GB" sz="1600" dirty="0">
                <a:solidFill>
                  <a:srgbClr val="0F0F0F"/>
                </a:solidFill>
                <a:latin typeface="Times New Roman" panose="02020603050405020304" pitchFamily="18" charset="0"/>
                <a:cs typeface="Times New Roman" panose="02020603050405020304" pitchFamily="18" charset="0"/>
              </a:rPr>
              <a:t>-Premium, and </a:t>
            </a:r>
            <a:r>
              <a:rPr lang="en-GB" sz="1600" dirty="0" err="1">
                <a:solidFill>
                  <a:srgbClr val="0F0F0F"/>
                </a:solidFill>
                <a:latin typeface="Times New Roman" panose="02020603050405020304" pitchFamily="18" charset="0"/>
                <a:cs typeface="Times New Roman" panose="02020603050405020304" pitchFamily="18" charset="0"/>
              </a:rPr>
              <a:t>SWATCUP</a:t>
            </a:r>
            <a:r>
              <a:rPr lang="en-GB" sz="1600" dirty="0">
                <a:solidFill>
                  <a:srgbClr val="0F0F0F"/>
                </a:solidFill>
                <a:latin typeface="Times New Roman" panose="02020603050405020304" pitchFamily="18" charset="0"/>
                <a:cs typeface="Times New Roman" panose="02020603050405020304" pitchFamily="18" charset="0"/>
              </a:rPr>
              <a:t>+</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a:t>
            </a:r>
            <a:r>
              <a:rPr lang="en-GB" sz="1600" dirty="0" err="1">
                <a:solidFill>
                  <a:srgbClr val="0F0F0F"/>
                </a:solidFill>
                <a:latin typeface="Times New Roman" panose="02020603050405020304" pitchFamily="18" charset="0"/>
                <a:cs typeface="Times New Roman" panose="02020603050405020304" pitchFamily="18" charset="0"/>
              </a:rPr>
              <a:t>SPE</a:t>
            </a:r>
            <a:r>
              <a:rPr lang="en-GB" sz="1600" dirty="0">
                <a:solidFill>
                  <a:srgbClr val="0F0F0F"/>
                </a:solidFill>
                <a:latin typeface="Times New Roman" panose="02020603050405020304" pitchFamily="18" charset="0"/>
                <a:cs typeface="Times New Roman" panose="02020603050405020304" pitchFamily="18" charset="0"/>
              </a:rPr>
              <a:t> structure, concept &amp; characteristics </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model uncertainty</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- 95PPU, p-factor &amp; r-factor  </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suggested p-factor and r-factor values for flow, nitrate, sediment &amp; phosphor </a:t>
            </a:r>
          </a:p>
          <a:p>
            <a:pPr>
              <a:spcAft>
                <a:spcPts val="300"/>
              </a:spcAft>
            </a:pPr>
            <a:r>
              <a:rPr lang="en-GB" dirty="0">
                <a:solidFill>
                  <a:srgbClr val="0F0F0F"/>
                </a:solidFill>
                <a:latin typeface="Times New Roman" panose="02020603050405020304" pitchFamily="18" charset="0"/>
                <a:cs typeface="Times New Roman" panose="02020603050405020304" pitchFamily="18" charset="0"/>
              </a:rPr>
              <a:t> </a:t>
            </a:r>
            <a:endParaRPr lang="en-GB" b="1" dirty="0">
              <a:solidFill>
                <a:srgbClr val="0F0F0F"/>
              </a:solidFill>
              <a:latin typeface="Verdana Pro Light" panose="020B0304030504040204" pitchFamily="34" charset="0"/>
            </a:endParaRPr>
          </a:p>
          <a:p>
            <a:r>
              <a:rPr lang="en-GB" b="1" dirty="0">
                <a:solidFill>
                  <a:srgbClr val="0F0F0F"/>
                </a:solidFill>
                <a:latin typeface="Verdana Pro Light" panose="020B0304030504040204" pitchFamily="34" charset="0"/>
                <a:hlinkClick r:id="rId5"/>
              </a:rPr>
              <a:t>3. Particle SWARM Algorithm (</a:t>
            </a:r>
            <a:r>
              <a:rPr lang="en-GB" b="1" dirty="0" err="1">
                <a:solidFill>
                  <a:srgbClr val="0F0F0F"/>
                </a:solidFill>
                <a:latin typeface="Verdana Pro Light" panose="020B0304030504040204" pitchFamily="34" charset="0"/>
                <a:hlinkClick r:id="rId5"/>
              </a:rPr>
              <a:t>PSO</a:t>
            </a:r>
            <a:r>
              <a:rPr lang="en-GB" b="1" dirty="0">
                <a:solidFill>
                  <a:srgbClr val="0F0F0F"/>
                </a:solidFill>
                <a:latin typeface="Verdana Pro Light" panose="020B0304030504040204" pitchFamily="34" charset="0"/>
                <a:hlinkClick r:id="rId5"/>
              </a:rPr>
              <a:t>)</a:t>
            </a:r>
            <a:endParaRPr lang="en-GB" b="1" dirty="0">
              <a:solidFill>
                <a:srgbClr val="0F0F0F"/>
              </a:solidFill>
              <a:latin typeface="Verdana Pro Light" panose="020B0304030504040204" pitchFamily="34" charset="0"/>
            </a:endParaRPr>
          </a:p>
          <a:p>
            <a:endParaRPr lang="en-GB" b="1" dirty="0">
              <a:solidFill>
                <a:srgbClr val="0F0F0F"/>
              </a:solidFill>
              <a:latin typeface="Verdana Pro Light" panose="020B0304030504040204" pitchFamily="34"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Latin Hypercube Sampling</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describe Particle Swarm Optimization (</a:t>
            </a:r>
            <a:r>
              <a:rPr lang="en-GB" sz="1600" dirty="0" err="1">
                <a:solidFill>
                  <a:srgbClr val="0F0F0F"/>
                </a:solidFill>
                <a:latin typeface="Times New Roman" panose="02020603050405020304" pitchFamily="18" charset="0"/>
                <a:cs typeface="Times New Roman" panose="02020603050405020304" pitchFamily="18" charset="0"/>
              </a:rPr>
              <a:t>PSO</a:t>
            </a:r>
            <a:r>
              <a:rPr lang="en-GB" sz="1600" dirty="0">
                <a:solidFill>
                  <a:srgbClr val="0F0F0F"/>
                </a:solidFill>
                <a:latin typeface="Times New Roman" panose="02020603050405020304" pitchFamily="18" charset="0"/>
                <a:cs typeface="Times New Roman" panose="02020603050405020304" pitchFamily="18" charset="0"/>
              </a:rPr>
              <a:t>)</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a:t>
            </a:r>
            <a:r>
              <a:rPr lang="en-GB" sz="1600" dirty="0" err="1">
                <a:solidFill>
                  <a:srgbClr val="0F0F0F"/>
                </a:solidFill>
                <a:latin typeface="Times New Roman" panose="02020603050405020304" pitchFamily="18" charset="0"/>
                <a:cs typeface="Times New Roman" panose="02020603050405020304" pitchFamily="18" charset="0"/>
              </a:rPr>
              <a:t>PSO-SPE</a:t>
            </a:r>
            <a:r>
              <a:rPr lang="en-GB" sz="1600" dirty="0">
                <a:solidFill>
                  <a:srgbClr val="0F0F0F"/>
                </a:solidFill>
                <a:latin typeface="Times New Roman" panose="02020603050405020304" pitchFamily="18" charset="0"/>
                <a:cs typeface="Times New Roman" panose="02020603050405020304" pitchFamily="18" charset="0"/>
              </a:rPr>
              <a:t> combined calibration </a:t>
            </a:r>
          </a:p>
          <a:p>
            <a:endParaRPr lang="en-GB" sz="800" b="1" dirty="0">
              <a:solidFill>
                <a:srgbClr val="0F0F0F"/>
              </a:solidFill>
              <a:latin typeface="Verdana Pro Light" panose="020B0304030504040204" pitchFamily="34" charset="0"/>
            </a:endParaRPr>
          </a:p>
        </p:txBody>
      </p:sp>
      <p:sp>
        <p:nvSpPr>
          <p:cNvPr id="6" name="Rectangle 5">
            <a:extLst>
              <a:ext uri="{FF2B5EF4-FFF2-40B4-BE49-F238E27FC236}">
                <a16:creationId xmlns:a16="http://schemas.microsoft.com/office/drawing/2014/main" id="{94464E4B-2217-6D5F-59EC-3466A576A04C}"/>
              </a:ext>
            </a:extLst>
          </p:cNvPr>
          <p:cNvSpPr/>
          <p:nvPr/>
        </p:nvSpPr>
        <p:spPr>
          <a:xfrm>
            <a:off x="272142" y="1055915"/>
            <a:ext cx="5519057" cy="511097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FAF7504-057E-08E3-6359-822D10882495}"/>
              </a:ext>
            </a:extLst>
          </p:cNvPr>
          <p:cNvSpPr/>
          <p:nvPr/>
        </p:nvSpPr>
        <p:spPr>
          <a:xfrm>
            <a:off x="5943598" y="1088573"/>
            <a:ext cx="5976259" cy="511097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5680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11"/>
          <p:cNvSpPr txBox="1">
            <a:spLocks noChangeArrowheads="1"/>
          </p:cNvSpPr>
          <p:nvPr/>
        </p:nvSpPr>
        <p:spPr>
          <a:xfrm>
            <a:off x="293915" y="152401"/>
            <a:ext cx="7916863" cy="8273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2800" b="1" dirty="0">
                <a:solidFill>
                  <a:srgbClr val="C00000"/>
                </a:solidFill>
                <a:latin typeface="Amasis MT Pro Medium" panose="02040604050005020304" pitchFamily="18" charset="0"/>
              </a:rPr>
              <a:t>Lecture videos….</a:t>
            </a:r>
          </a:p>
        </p:txBody>
      </p:sp>
      <p:sp>
        <p:nvSpPr>
          <p:cNvPr id="2" name="TextBox 1">
            <a:extLst>
              <a:ext uri="{FF2B5EF4-FFF2-40B4-BE49-F238E27FC236}">
                <a16:creationId xmlns:a16="http://schemas.microsoft.com/office/drawing/2014/main" id="{2CAE93F4-58D3-E3AD-76F3-49F12BE3AA9C}"/>
              </a:ext>
            </a:extLst>
          </p:cNvPr>
          <p:cNvSpPr txBox="1"/>
          <p:nvPr/>
        </p:nvSpPr>
        <p:spPr>
          <a:xfrm>
            <a:off x="272142" y="1055915"/>
            <a:ext cx="5519057" cy="7186583"/>
          </a:xfrm>
          <a:prstGeom prst="rect">
            <a:avLst/>
          </a:prstGeom>
          <a:noFill/>
          <a:ln>
            <a:noFill/>
          </a:ln>
        </p:spPr>
        <p:txBody>
          <a:bodyPr wrap="square" rtlCol="0">
            <a:spAutoFit/>
          </a:bodyPr>
          <a:lstStyle/>
          <a:p>
            <a:r>
              <a:rPr lang="en-GB" b="1" i="0" dirty="0">
                <a:solidFill>
                  <a:srgbClr val="0F0F0F"/>
                </a:solidFill>
                <a:effectLst/>
                <a:latin typeface="Verdana Pro Light" panose="020B0304030504040204" pitchFamily="34" charset="0"/>
                <a:hlinkClick r:id="rId3"/>
              </a:rPr>
              <a:t>4. Calibration of a snow-mountain watershed - 1</a:t>
            </a:r>
            <a:endParaRPr lang="en-GB" b="1" dirty="0">
              <a:solidFill>
                <a:srgbClr val="0F0F0F"/>
              </a:solidFill>
              <a:latin typeface="Verdana Pro Light" panose="020B0304030504040204" pitchFamily="34" charset="0"/>
              <a:cs typeface="Times New Roman" panose="02020603050405020304" pitchFamily="18" charset="0"/>
            </a:endParaRPr>
          </a:p>
          <a:p>
            <a:endParaRPr lang="en-GB" i="0" dirty="0">
              <a:solidFill>
                <a:srgbClr val="0F0F0F"/>
              </a:solidFill>
              <a:effectLst/>
              <a:latin typeface="Times New Roman" panose="02020603050405020304" pitchFamily="18" charset="0"/>
              <a:cs typeface="Times New Roman" panose="02020603050405020304" pitchFamily="18"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Introducing the project</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What is </a:t>
            </a:r>
            <a:r>
              <a:rPr lang="en-GB" sz="1600" dirty="0" err="1">
                <a:solidFill>
                  <a:srgbClr val="0F0F0F"/>
                </a:solidFill>
                <a:latin typeface="Times New Roman" panose="02020603050405020304" pitchFamily="18" charset="0"/>
                <a:cs typeface="Times New Roman" panose="02020603050405020304" pitchFamily="18" charset="0"/>
              </a:rPr>
              <a:t>ArcSWAT</a:t>
            </a:r>
            <a:r>
              <a:rPr lang="en-GB" sz="1600" dirty="0">
                <a:solidFill>
                  <a:srgbClr val="0F0F0F"/>
                </a:solidFill>
                <a:latin typeface="Times New Roman" panose="02020603050405020304" pitchFamily="18" charset="0"/>
                <a:cs typeface="Times New Roman" panose="02020603050405020304" pitchFamily="18" charset="0"/>
              </a:rPr>
              <a:t>/</a:t>
            </a:r>
            <a:r>
              <a:rPr lang="en-GB" sz="1600" dirty="0" err="1">
                <a:solidFill>
                  <a:srgbClr val="0F0F0F"/>
                </a:solidFill>
                <a:latin typeface="Times New Roman" panose="02020603050405020304" pitchFamily="18" charset="0"/>
                <a:cs typeface="Times New Roman" panose="02020603050405020304" pitchFamily="18" charset="0"/>
              </a:rPr>
              <a:t>QSWAT</a:t>
            </a:r>
            <a:r>
              <a:rPr lang="en-GB" sz="1600" dirty="0">
                <a:solidFill>
                  <a:srgbClr val="0F0F0F"/>
                </a:solidFill>
                <a:latin typeface="Times New Roman" panose="02020603050405020304" pitchFamily="18" charset="0"/>
                <a:cs typeface="Times New Roman" panose="02020603050405020304" pitchFamily="18" charset="0"/>
              </a:rPr>
              <a:t>, SWAT, and </a:t>
            </a:r>
            <a:r>
              <a:rPr lang="en-GB" sz="1600" dirty="0" err="1">
                <a:solidFill>
                  <a:srgbClr val="0F0F0F"/>
                </a:solidFill>
                <a:latin typeface="Times New Roman" panose="02020603050405020304" pitchFamily="18" charset="0"/>
                <a:cs typeface="Times New Roman" panose="02020603050405020304" pitchFamily="18" charset="0"/>
              </a:rPr>
              <a:t>SWATCUP</a:t>
            </a:r>
            <a:endParaRPr lang="en-GB" sz="1600" dirty="0">
              <a:solidFill>
                <a:srgbClr val="0F0F0F"/>
              </a:solidFill>
              <a:latin typeface="Times New Roman" panose="02020603050405020304" pitchFamily="18" charset="0"/>
              <a:cs typeface="Times New Roman" panose="02020603050405020304" pitchFamily="18"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a:t>
            </a:r>
            <a:r>
              <a:rPr lang="en-GB" sz="1600" dirty="0" err="1">
                <a:solidFill>
                  <a:srgbClr val="0F0F0F"/>
                </a:solidFill>
                <a:latin typeface="Times New Roman" panose="02020603050405020304" pitchFamily="18" charset="0"/>
                <a:cs typeface="Times New Roman" panose="02020603050405020304" pitchFamily="18" charset="0"/>
              </a:rPr>
              <a:t>SWATCUP</a:t>
            </a:r>
            <a:r>
              <a:rPr lang="en-GB" sz="1600" dirty="0">
                <a:solidFill>
                  <a:srgbClr val="0F0F0F"/>
                </a:solidFill>
                <a:latin typeface="Times New Roman" panose="02020603050405020304" pitchFamily="18" charset="0"/>
                <a:cs typeface="Times New Roman" panose="02020603050405020304" pitchFamily="18" charset="0"/>
              </a:rPr>
              <a:t> user manual</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a:t>
            </a:r>
            <a:r>
              <a:rPr lang="en-GB" sz="1600" dirty="0" err="1">
                <a:solidFill>
                  <a:srgbClr val="0F0F0F"/>
                </a:solidFill>
                <a:latin typeface="Times New Roman" panose="02020603050405020304" pitchFamily="18" charset="0"/>
                <a:cs typeface="Times New Roman" panose="02020603050405020304" pitchFamily="18" charset="0"/>
              </a:rPr>
              <a:t>PSO</a:t>
            </a:r>
            <a:r>
              <a:rPr lang="en-GB" sz="1600" dirty="0">
                <a:solidFill>
                  <a:srgbClr val="0F0F0F"/>
                </a:solidFill>
                <a:latin typeface="Times New Roman" panose="02020603050405020304" pitchFamily="18" charset="0"/>
                <a:cs typeface="Times New Roman" panose="02020603050405020304" pitchFamily="18" charset="0"/>
              </a:rPr>
              <a:t> method</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Build the </a:t>
            </a:r>
            <a:r>
              <a:rPr lang="en-GB" sz="1600" dirty="0" err="1">
                <a:solidFill>
                  <a:srgbClr val="0F0F0F"/>
                </a:solidFill>
                <a:latin typeface="Times New Roman" panose="02020603050405020304" pitchFamily="18" charset="0"/>
                <a:cs typeface="Times New Roman" panose="02020603050405020304" pitchFamily="18" charset="0"/>
              </a:rPr>
              <a:t>SWATCUP</a:t>
            </a:r>
            <a:r>
              <a:rPr lang="en-GB" sz="1600" dirty="0">
                <a:solidFill>
                  <a:srgbClr val="0F0F0F"/>
                </a:solidFill>
                <a:latin typeface="Times New Roman" panose="02020603050405020304" pitchFamily="18" charset="0"/>
                <a:cs typeface="Times New Roman" panose="02020603050405020304" pitchFamily="18" charset="0"/>
              </a:rPr>
              <a:t> project with </a:t>
            </a:r>
            <a:r>
              <a:rPr lang="en-GB" sz="1600" dirty="0" err="1">
                <a:solidFill>
                  <a:srgbClr val="0F0F0F"/>
                </a:solidFill>
                <a:latin typeface="Times New Roman" panose="02020603050405020304" pitchFamily="18" charset="0"/>
                <a:cs typeface="Times New Roman" panose="02020603050405020304" pitchFamily="18" charset="0"/>
              </a:rPr>
              <a:t>SPE</a:t>
            </a:r>
            <a:r>
              <a:rPr lang="en-GB" sz="1600" dirty="0">
                <a:solidFill>
                  <a:srgbClr val="0F0F0F"/>
                </a:solidFill>
                <a:latin typeface="Times New Roman" panose="02020603050405020304" pitchFamily="18" charset="0"/>
                <a:cs typeface="Times New Roman" panose="02020603050405020304" pitchFamily="18" charset="0"/>
              </a:rPr>
              <a:t> </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Produce the initial simulation</a:t>
            </a: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a:spcAft>
                <a:spcPts val="300"/>
              </a:spcAft>
            </a:pPr>
            <a:r>
              <a:rPr lang="en-GB" b="1" dirty="0">
                <a:solidFill>
                  <a:srgbClr val="0F0F0F"/>
                </a:solidFill>
                <a:latin typeface="Verdana Pro Light" panose="020B0304030504040204" pitchFamily="34" charset="0"/>
                <a:cs typeface="Times New Roman" panose="02020603050405020304" pitchFamily="18" charset="0"/>
                <a:hlinkClick r:id="rId4"/>
              </a:rPr>
              <a:t>4. Calibration of a snow-mountain watershed - 2</a:t>
            </a:r>
            <a:endParaRPr lang="en-GB" b="1" dirty="0">
              <a:solidFill>
                <a:srgbClr val="0F0F0F"/>
              </a:solidFill>
              <a:latin typeface="Verdana Pro Light" panose="020B0304030504040204" pitchFamily="34"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Recap of - 1</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Creating input files</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Parameter change qualifiers v__, r__, and a__</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Parameter identifiability</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Viewing the watershed</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Elevation band</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Fitting </a:t>
            </a:r>
            <a:r>
              <a:rPr lang="en-GB" sz="1600" dirty="0" err="1">
                <a:solidFill>
                  <a:srgbClr val="0F0F0F"/>
                </a:solidFill>
                <a:latin typeface="Times New Roman" panose="02020603050405020304" pitchFamily="18" charset="0"/>
                <a:cs typeface="Times New Roman" panose="02020603050405020304" pitchFamily="18" charset="0"/>
              </a:rPr>
              <a:t>TLAPS</a:t>
            </a:r>
            <a:r>
              <a:rPr lang="en-GB" sz="1600" dirty="0">
                <a:solidFill>
                  <a:srgbClr val="0F0F0F"/>
                </a:solidFill>
                <a:latin typeface="Times New Roman" panose="02020603050405020304" pitchFamily="18" charset="0"/>
                <a:cs typeface="Times New Roman" panose="02020603050405020304" pitchFamily="18" charset="0"/>
              </a:rPr>
              <a:t> and </a:t>
            </a:r>
            <a:r>
              <a:rPr lang="en-GB" sz="1600" dirty="0" err="1">
                <a:solidFill>
                  <a:srgbClr val="0F0F0F"/>
                </a:solidFill>
                <a:latin typeface="Times New Roman" panose="02020603050405020304" pitchFamily="18" charset="0"/>
                <a:cs typeface="Times New Roman" panose="02020603050405020304" pitchFamily="18" charset="0"/>
              </a:rPr>
              <a:t>PLAPS</a:t>
            </a: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D7E11FAC-97C0-DD4E-3AAB-260D542D0AEF}"/>
              </a:ext>
            </a:extLst>
          </p:cNvPr>
          <p:cNvSpPr txBox="1"/>
          <p:nvPr/>
        </p:nvSpPr>
        <p:spPr>
          <a:xfrm>
            <a:off x="5976256" y="1088573"/>
            <a:ext cx="5867401" cy="1654299"/>
          </a:xfrm>
          <a:prstGeom prst="rect">
            <a:avLst/>
          </a:prstGeom>
          <a:noFill/>
          <a:ln>
            <a:noFill/>
          </a:ln>
        </p:spPr>
        <p:txBody>
          <a:bodyPr wrap="square" rtlCol="0">
            <a:spAutoFit/>
          </a:bodyPr>
          <a:lstStyle/>
          <a:p>
            <a:r>
              <a:rPr lang="en-GB" b="1" i="0" dirty="0">
                <a:solidFill>
                  <a:srgbClr val="0F0F0F"/>
                </a:solidFill>
                <a:effectLst/>
                <a:latin typeface="Verdana Pro Light" panose="020B0304030504040204" pitchFamily="34" charset="0"/>
                <a:hlinkClick r:id="rId5"/>
              </a:rPr>
              <a:t>4. Calibration of a snow-mountain watershed - 3</a:t>
            </a:r>
            <a:endParaRPr lang="en-GB" b="1" i="0" dirty="0">
              <a:solidFill>
                <a:srgbClr val="0F0F0F"/>
              </a:solidFill>
              <a:effectLst/>
              <a:latin typeface="Verdana Pro Light" panose="020B0304030504040204" pitchFamily="34" charset="0"/>
            </a:endParaRPr>
          </a:p>
          <a:p>
            <a:endParaRPr lang="en-GB" i="0" dirty="0">
              <a:solidFill>
                <a:srgbClr val="0F0F0F"/>
              </a:solidFill>
              <a:effectLst/>
              <a:latin typeface="Verdana Pro Light" panose="020B0304030504040204" pitchFamily="34"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Recap of 4(2) &amp; 4(1)</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Adding point source to account for base-flow</a:t>
            </a:r>
          </a:p>
          <a:p>
            <a:pPr>
              <a:spcAft>
                <a:spcPts val="300"/>
              </a:spcAft>
            </a:pPr>
            <a:r>
              <a:rPr lang="en-GB" dirty="0">
                <a:solidFill>
                  <a:srgbClr val="0F0F0F"/>
                </a:solidFill>
                <a:latin typeface="Times New Roman" panose="02020603050405020304" pitchFamily="18" charset="0"/>
                <a:cs typeface="Times New Roman" panose="02020603050405020304" pitchFamily="18" charset="0"/>
              </a:rPr>
              <a:t> </a:t>
            </a:r>
            <a:endParaRPr lang="en-GB" b="1" dirty="0">
              <a:solidFill>
                <a:srgbClr val="0F0F0F"/>
              </a:solidFill>
              <a:latin typeface="Verdana Pro Light" panose="020B0304030504040204" pitchFamily="34" charset="0"/>
            </a:endParaRPr>
          </a:p>
          <a:p>
            <a:endParaRPr lang="en-GB" sz="800" b="1" dirty="0">
              <a:solidFill>
                <a:srgbClr val="0F0F0F"/>
              </a:solidFill>
              <a:latin typeface="Verdana Pro Light" panose="020B0304030504040204" pitchFamily="34" charset="0"/>
            </a:endParaRPr>
          </a:p>
        </p:txBody>
      </p:sp>
      <p:sp>
        <p:nvSpPr>
          <p:cNvPr id="6" name="Rectangle 5">
            <a:extLst>
              <a:ext uri="{FF2B5EF4-FFF2-40B4-BE49-F238E27FC236}">
                <a16:creationId xmlns:a16="http://schemas.microsoft.com/office/drawing/2014/main" id="{94464E4B-2217-6D5F-59EC-3466A576A04C}"/>
              </a:ext>
            </a:extLst>
          </p:cNvPr>
          <p:cNvSpPr/>
          <p:nvPr/>
        </p:nvSpPr>
        <p:spPr>
          <a:xfrm>
            <a:off x="272142" y="1055915"/>
            <a:ext cx="5519057" cy="511097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FAF7504-057E-08E3-6359-822D10882495}"/>
              </a:ext>
            </a:extLst>
          </p:cNvPr>
          <p:cNvSpPr/>
          <p:nvPr/>
        </p:nvSpPr>
        <p:spPr>
          <a:xfrm>
            <a:off x="5943598" y="1088573"/>
            <a:ext cx="5976259" cy="511097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5417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11"/>
          <p:cNvSpPr txBox="1">
            <a:spLocks noChangeArrowheads="1"/>
          </p:cNvSpPr>
          <p:nvPr/>
        </p:nvSpPr>
        <p:spPr>
          <a:xfrm>
            <a:off x="293915" y="152401"/>
            <a:ext cx="7916863" cy="8273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2800" b="1" dirty="0">
                <a:solidFill>
                  <a:srgbClr val="C00000"/>
                </a:solidFill>
                <a:latin typeface="Amasis MT Pro Medium" panose="02040604050005020304" pitchFamily="18" charset="0"/>
              </a:rPr>
              <a:t>Lecture videos….</a:t>
            </a:r>
          </a:p>
        </p:txBody>
      </p:sp>
      <p:sp>
        <p:nvSpPr>
          <p:cNvPr id="2" name="TextBox 1">
            <a:extLst>
              <a:ext uri="{FF2B5EF4-FFF2-40B4-BE49-F238E27FC236}">
                <a16:creationId xmlns:a16="http://schemas.microsoft.com/office/drawing/2014/main" id="{2CAE93F4-58D3-E3AD-76F3-49F12BE3AA9C}"/>
              </a:ext>
            </a:extLst>
          </p:cNvPr>
          <p:cNvSpPr txBox="1"/>
          <p:nvPr/>
        </p:nvSpPr>
        <p:spPr>
          <a:xfrm>
            <a:off x="272142" y="1055915"/>
            <a:ext cx="5671456" cy="6332503"/>
          </a:xfrm>
          <a:prstGeom prst="rect">
            <a:avLst/>
          </a:prstGeom>
          <a:noFill/>
          <a:ln>
            <a:noFill/>
          </a:ln>
        </p:spPr>
        <p:txBody>
          <a:bodyPr wrap="square" rtlCol="0">
            <a:spAutoFit/>
          </a:bodyPr>
          <a:lstStyle/>
          <a:p>
            <a:r>
              <a:rPr lang="en-GB" b="1" i="0" dirty="0">
                <a:solidFill>
                  <a:srgbClr val="0F0F0F"/>
                </a:solidFill>
                <a:effectLst/>
                <a:latin typeface="Verdana Pro Light" panose="020B0304030504040204" pitchFamily="34" charset="0"/>
                <a:hlinkClick r:id="rId3"/>
              </a:rPr>
              <a:t>5. Calibration of a watershed in Danube Basin - 1</a:t>
            </a:r>
            <a:endParaRPr lang="en-GB" b="1" i="0" dirty="0">
              <a:solidFill>
                <a:srgbClr val="0F0F0F"/>
              </a:solidFill>
              <a:effectLst/>
              <a:latin typeface="Verdana Pro Light" panose="020B0304030504040204" pitchFamily="34" charset="0"/>
            </a:endParaRPr>
          </a:p>
          <a:p>
            <a:endParaRPr lang="en-GB" i="0" dirty="0">
              <a:solidFill>
                <a:srgbClr val="0F0F0F"/>
              </a:solidFill>
              <a:effectLst/>
              <a:latin typeface="Times New Roman" panose="02020603050405020304" pitchFamily="18" charset="0"/>
              <a:cs typeface="Times New Roman" panose="02020603050405020304" pitchFamily="18"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Pre-calibration steps:</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Check observed flow and climate data</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Check the location of outlets</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Check the map to get a feel for watershed</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Follow the "correct neglect" principle</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Visualize the "flow direction" map</a:t>
            </a: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a:spcAft>
                <a:spcPts val="300"/>
              </a:spcAft>
            </a:pPr>
            <a:r>
              <a:rPr lang="en-GB" b="1" dirty="0">
                <a:solidFill>
                  <a:srgbClr val="0F0F0F"/>
                </a:solidFill>
                <a:latin typeface="Verdana Pro Light" panose="020B0304030504040204" pitchFamily="34" charset="0"/>
                <a:cs typeface="Times New Roman" panose="02020603050405020304" pitchFamily="18" charset="0"/>
                <a:hlinkClick r:id="rId4"/>
              </a:rPr>
              <a:t>5. Calibration of a watershed in Danube Basin – 2</a:t>
            </a:r>
            <a:endParaRPr lang="en-GB" b="1" dirty="0">
              <a:solidFill>
                <a:srgbClr val="0F0F0F"/>
              </a:solidFill>
              <a:latin typeface="Verdana Pro Light" panose="020B0304030504040204" pitchFamily="34" charset="0"/>
              <a:cs typeface="Times New Roman" panose="02020603050405020304" pitchFamily="18" charset="0"/>
            </a:endParaRPr>
          </a:p>
          <a:p>
            <a:pPr>
              <a:spcAft>
                <a:spcPts val="300"/>
              </a:spcAft>
            </a:pPr>
            <a:endParaRPr lang="en-GB" sz="1600" dirty="0">
              <a:solidFill>
                <a:srgbClr val="0F0F0F"/>
              </a:solidFill>
              <a:latin typeface="Times New Roman" panose="02020603050405020304" pitchFamily="18" charset="0"/>
              <a:cs typeface="Times New Roman" panose="02020603050405020304" pitchFamily="18"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Recap of   1 </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Produce initial simulation</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Fit &amp; Fix </a:t>
            </a:r>
            <a:r>
              <a:rPr lang="en-GB" sz="1600" dirty="0" err="1">
                <a:solidFill>
                  <a:srgbClr val="0F0F0F"/>
                </a:solidFill>
                <a:latin typeface="Times New Roman" panose="02020603050405020304" pitchFamily="18" charset="0"/>
                <a:cs typeface="Times New Roman" panose="02020603050405020304" pitchFamily="18" charset="0"/>
              </a:rPr>
              <a:t>PLAPS</a:t>
            </a:r>
            <a:r>
              <a:rPr lang="en-GB" sz="1600" dirty="0">
                <a:solidFill>
                  <a:srgbClr val="0F0F0F"/>
                </a:solidFill>
                <a:latin typeface="Times New Roman" panose="02020603050405020304" pitchFamily="18" charset="0"/>
                <a:cs typeface="Times New Roman" panose="02020603050405020304" pitchFamily="18" charset="0"/>
              </a:rPr>
              <a:t> and </a:t>
            </a:r>
            <a:r>
              <a:rPr lang="en-GB" sz="1600" dirty="0" err="1">
                <a:solidFill>
                  <a:srgbClr val="0F0F0F"/>
                </a:solidFill>
                <a:latin typeface="Times New Roman" panose="02020603050405020304" pitchFamily="18" charset="0"/>
                <a:cs typeface="Times New Roman" panose="02020603050405020304" pitchFamily="18" charset="0"/>
              </a:rPr>
              <a:t>TLAPS</a:t>
            </a:r>
            <a:endParaRPr lang="en-GB" sz="1600" dirty="0">
              <a:solidFill>
                <a:srgbClr val="0F0F0F"/>
              </a:solidFill>
              <a:latin typeface="Times New Roman" panose="02020603050405020304" pitchFamily="18" charset="0"/>
              <a:cs typeface="Times New Roman" panose="02020603050405020304" pitchFamily="18"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Fit &amp; Fix snow parameters</a:t>
            </a: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D7E11FAC-97C0-DD4E-3AAB-260D542D0AEF}"/>
              </a:ext>
            </a:extLst>
          </p:cNvPr>
          <p:cNvSpPr txBox="1"/>
          <p:nvPr/>
        </p:nvSpPr>
        <p:spPr>
          <a:xfrm>
            <a:off x="6052456" y="1215032"/>
            <a:ext cx="5867401" cy="4355038"/>
          </a:xfrm>
          <a:prstGeom prst="rect">
            <a:avLst/>
          </a:prstGeom>
          <a:noFill/>
          <a:ln>
            <a:noFill/>
          </a:ln>
        </p:spPr>
        <p:txBody>
          <a:bodyPr wrap="square" rtlCol="0">
            <a:spAutoFit/>
          </a:bodyPr>
          <a:lstStyle/>
          <a:p>
            <a:pPr>
              <a:spcAft>
                <a:spcPts val="300"/>
              </a:spcAft>
            </a:pPr>
            <a:r>
              <a:rPr lang="en-GB" b="1" dirty="0">
                <a:solidFill>
                  <a:srgbClr val="0F0F0F"/>
                </a:solidFill>
                <a:latin typeface="Verdana Pro Light" panose="020B0304030504040204" pitchFamily="34" charset="0"/>
                <a:cs typeface="Times New Roman" panose="02020603050405020304" pitchFamily="18" charset="0"/>
                <a:hlinkClick r:id="rId5"/>
              </a:rPr>
              <a:t>5. Calibration of a watershed in Danube Basin – 3</a:t>
            </a:r>
            <a:endParaRPr lang="en-GB" b="1" dirty="0">
              <a:solidFill>
                <a:srgbClr val="0F0F0F"/>
              </a:solidFill>
              <a:latin typeface="Verdana Pro Light" panose="020B0304030504040204" pitchFamily="34" charset="0"/>
              <a:cs typeface="Times New Roman" panose="02020603050405020304" pitchFamily="18" charset="0"/>
            </a:endParaRPr>
          </a:p>
          <a:p>
            <a:pPr>
              <a:spcAft>
                <a:spcPts val="300"/>
              </a:spcAft>
            </a:pPr>
            <a:endParaRPr lang="en-GB" sz="1600" dirty="0">
              <a:solidFill>
                <a:srgbClr val="0F0F0F"/>
              </a:solidFill>
              <a:latin typeface="Times New Roman" panose="02020603050405020304" pitchFamily="18" charset="0"/>
              <a:cs typeface="Times New Roman" panose="02020603050405020304" pitchFamily="18"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Recap of  1 &amp; 2</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Parameterization of outlets 6 and 8</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First calibration iteration</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Calibration strategies</a:t>
            </a:r>
            <a:r>
              <a:rPr lang="en-GB" dirty="0">
                <a:solidFill>
                  <a:srgbClr val="0F0F0F"/>
                </a:solidFill>
                <a:latin typeface="Times New Roman" panose="02020603050405020304" pitchFamily="18" charset="0"/>
                <a:cs typeface="Times New Roman" panose="02020603050405020304" pitchFamily="18" charset="0"/>
              </a:rPr>
              <a:t> </a:t>
            </a:r>
          </a:p>
          <a:p>
            <a:pPr marL="285750" indent="-285750">
              <a:spcAft>
                <a:spcPts val="300"/>
              </a:spcAft>
              <a:buFontTx/>
              <a:buChar char="-"/>
            </a:pPr>
            <a:endParaRPr lang="en-GB" b="1" dirty="0">
              <a:solidFill>
                <a:srgbClr val="0F0F0F"/>
              </a:solidFill>
              <a:latin typeface="Times New Roman" panose="02020603050405020304" pitchFamily="18" charset="0"/>
              <a:cs typeface="Times New Roman" panose="02020603050405020304" pitchFamily="18" charset="0"/>
            </a:endParaRPr>
          </a:p>
          <a:p>
            <a:pPr>
              <a:spcAft>
                <a:spcPts val="300"/>
              </a:spcAft>
            </a:pPr>
            <a:r>
              <a:rPr lang="en-GB" b="1" dirty="0">
                <a:solidFill>
                  <a:srgbClr val="0F0F0F"/>
                </a:solidFill>
                <a:latin typeface="Verdana Pro Light" panose="020B0304030504040204" pitchFamily="34" charset="0"/>
                <a:hlinkClick r:id="rId6"/>
              </a:rPr>
              <a:t>5. Calibration of a watershed in Danube Basin – 4</a:t>
            </a:r>
            <a:endParaRPr lang="en-GB" b="1" dirty="0">
              <a:solidFill>
                <a:srgbClr val="0F0F0F"/>
              </a:solidFill>
              <a:latin typeface="Verdana Pro Light" panose="020B0304030504040204" pitchFamily="34" charset="0"/>
            </a:endParaRPr>
          </a:p>
          <a:p>
            <a:pPr>
              <a:spcAft>
                <a:spcPts val="300"/>
              </a:spcAft>
            </a:pPr>
            <a:endParaRPr lang="en-GB" b="1" dirty="0">
              <a:solidFill>
                <a:srgbClr val="0F0F0F"/>
              </a:solidFill>
              <a:latin typeface="Verdana Pro Light" panose="020B0304030504040204" pitchFamily="34"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Recap of 1 &amp; 2 &amp; 3</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Compare the differences between NS and BR2 objective functions</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Sensitivity analysis </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Perform the second iteration </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Processes behind base-flow</a:t>
            </a:r>
          </a:p>
          <a:p>
            <a:endParaRPr lang="en-GB" sz="800" b="1" dirty="0">
              <a:solidFill>
                <a:srgbClr val="0F0F0F"/>
              </a:solidFill>
              <a:latin typeface="Verdana Pro Light" panose="020B0304030504040204" pitchFamily="34" charset="0"/>
            </a:endParaRPr>
          </a:p>
        </p:txBody>
      </p:sp>
      <p:sp>
        <p:nvSpPr>
          <p:cNvPr id="6" name="Rectangle 5">
            <a:extLst>
              <a:ext uri="{FF2B5EF4-FFF2-40B4-BE49-F238E27FC236}">
                <a16:creationId xmlns:a16="http://schemas.microsoft.com/office/drawing/2014/main" id="{94464E4B-2217-6D5F-59EC-3466A576A04C}"/>
              </a:ext>
            </a:extLst>
          </p:cNvPr>
          <p:cNvSpPr/>
          <p:nvPr/>
        </p:nvSpPr>
        <p:spPr>
          <a:xfrm>
            <a:off x="272142" y="1055915"/>
            <a:ext cx="5519057" cy="511097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FAF7504-057E-08E3-6359-822D10882495}"/>
              </a:ext>
            </a:extLst>
          </p:cNvPr>
          <p:cNvSpPr/>
          <p:nvPr/>
        </p:nvSpPr>
        <p:spPr>
          <a:xfrm>
            <a:off x="5943598" y="1088573"/>
            <a:ext cx="5976259" cy="511097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0208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11"/>
          <p:cNvSpPr txBox="1">
            <a:spLocks noChangeArrowheads="1"/>
          </p:cNvSpPr>
          <p:nvPr/>
        </p:nvSpPr>
        <p:spPr>
          <a:xfrm>
            <a:off x="293915" y="152401"/>
            <a:ext cx="7916863" cy="8273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2800" b="1" dirty="0">
                <a:solidFill>
                  <a:srgbClr val="C00000"/>
                </a:solidFill>
                <a:latin typeface="Amasis MT Pro Medium" panose="02040604050005020304" pitchFamily="18" charset="0"/>
              </a:rPr>
              <a:t>Lecture videos….</a:t>
            </a:r>
          </a:p>
        </p:txBody>
      </p:sp>
      <p:sp>
        <p:nvSpPr>
          <p:cNvPr id="2" name="TextBox 1">
            <a:extLst>
              <a:ext uri="{FF2B5EF4-FFF2-40B4-BE49-F238E27FC236}">
                <a16:creationId xmlns:a16="http://schemas.microsoft.com/office/drawing/2014/main" id="{2CAE93F4-58D3-E3AD-76F3-49F12BE3AA9C}"/>
              </a:ext>
            </a:extLst>
          </p:cNvPr>
          <p:cNvSpPr txBox="1"/>
          <p:nvPr/>
        </p:nvSpPr>
        <p:spPr>
          <a:xfrm>
            <a:off x="272142" y="1055915"/>
            <a:ext cx="5519057" cy="6032421"/>
          </a:xfrm>
          <a:prstGeom prst="rect">
            <a:avLst/>
          </a:prstGeom>
          <a:noFill/>
          <a:ln>
            <a:noFill/>
          </a:ln>
        </p:spPr>
        <p:txBody>
          <a:bodyPr wrap="square" rtlCol="0">
            <a:spAutoFit/>
          </a:bodyPr>
          <a:lstStyle/>
          <a:p>
            <a:r>
              <a:rPr lang="en-GB" b="1" i="0" dirty="0">
                <a:solidFill>
                  <a:srgbClr val="0F0F0F"/>
                </a:solidFill>
                <a:effectLst/>
                <a:latin typeface="Verdana Pro Light" panose="020B0304030504040204" pitchFamily="34" charset="0"/>
                <a:hlinkClick r:id="rId3"/>
              </a:rPr>
              <a:t>5. Calibration of a watershed in Danube Basin - 5</a:t>
            </a:r>
            <a:endParaRPr lang="en-GB" b="1" i="0" dirty="0">
              <a:solidFill>
                <a:srgbClr val="0F0F0F"/>
              </a:solidFill>
              <a:effectLst/>
              <a:latin typeface="Verdana Pro Light" panose="020B0304030504040204" pitchFamily="34" charset="0"/>
            </a:endParaRPr>
          </a:p>
          <a:p>
            <a:endParaRPr lang="en-GB" i="0" dirty="0">
              <a:solidFill>
                <a:srgbClr val="0F0F0F"/>
              </a:solidFill>
              <a:effectLst/>
              <a:latin typeface="Times New Roman" panose="02020603050405020304" pitchFamily="18" charset="0"/>
              <a:cs typeface="Times New Roman" panose="02020603050405020304" pitchFamily="18"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Recap of 1 &amp; 2 &amp; 3 &amp; 4</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Single objective non-</a:t>
            </a:r>
            <a:r>
              <a:rPr lang="en-GB" sz="1600" dirty="0" err="1">
                <a:solidFill>
                  <a:srgbClr val="0F0F0F"/>
                </a:solidFill>
                <a:latin typeface="Times New Roman" panose="02020603050405020304" pitchFamily="18" charset="0"/>
                <a:cs typeface="Times New Roman" panose="02020603050405020304" pitchFamily="18" charset="0"/>
              </a:rPr>
              <a:t>behavioral</a:t>
            </a:r>
            <a:r>
              <a:rPr lang="en-GB" sz="1600" dirty="0">
                <a:solidFill>
                  <a:srgbClr val="0F0F0F"/>
                </a:solidFill>
                <a:latin typeface="Times New Roman" panose="02020603050405020304" pitchFamily="18" charset="0"/>
                <a:cs typeface="Times New Roman" panose="02020603050405020304" pitchFamily="18" charset="0"/>
              </a:rPr>
              <a:t> </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Single objective </a:t>
            </a:r>
            <a:r>
              <a:rPr lang="en-GB" sz="1600" dirty="0" err="1">
                <a:solidFill>
                  <a:srgbClr val="0F0F0F"/>
                </a:solidFill>
                <a:latin typeface="Times New Roman" panose="02020603050405020304" pitchFamily="18" charset="0"/>
                <a:cs typeface="Times New Roman" panose="02020603050405020304" pitchFamily="18" charset="0"/>
              </a:rPr>
              <a:t>behavioral</a:t>
            </a:r>
            <a:r>
              <a:rPr lang="en-GB" sz="1600" dirty="0">
                <a:solidFill>
                  <a:srgbClr val="0F0F0F"/>
                </a:solidFill>
                <a:latin typeface="Times New Roman" panose="02020603050405020304" pitchFamily="18" charset="0"/>
                <a:cs typeface="Times New Roman" panose="02020603050405020304" pitchFamily="18" charset="0"/>
              </a:rPr>
              <a:t> </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Multi-objective non-</a:t>
            </a:r>
            <a:r>
              <a:rPr lang="en-GB" sz="1600" dirty="0" err="1">
                <a:solidFill>
                  <a:srgbClr val="0F0F0F"/>
                </a:solidFill>
                <a:latin typeface="Times New Roman" panose="02020603050405020304" pitchFamily="18" charset="0"/>
                <a:cs typeface="Times New Roman" panose="02020603050405020304" pitchFamily="18" charset="0"/>
              </a:rPr>
              <a:t>behavioral</a:t>
            </a:r>
            <a:endParaRPr lang="en-GB" sz="1600" dirty="0">
              <a:solidFill>
                <a:srgbClr val="0F0F0F"/>
              </a:solidFill>
              <a:latin typeface="Times New Roman" panose="02020603050405020304" pitchFamily="18" charset="0"/>
              <a:cs typeface="Times New Roman" panose="02020603050405020304" pitchFamily="18"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Multi-objective </a:t>
            </a:r>
            <a:r>
              <a:rPr lang="en-GB" sz="1600" dirty="0" err="1">
                <a:solidFill>
                  <a:srgbClr val="0F0F0F"/>
                </a:solidFill>
                <a:latin typeface="Times New Roman" panose="02020603050405020304" pitchFamily="18" charset="0"/>
                <a:cs typeface="Times New Roman" panose="02020603050405020304" pitchFamily="18" charset="0"/>
              </a:rPr>
              <a:t>behavioral</a:t>
            </a:r>
            <a:endParaRPr lang="en-GB" sz="1600" dirty="0">
              <a:solidFill>
                <a:srgbClr val="0F0F0F"/>
              </a:solidFill>
              <a:latin typeface="Times New Roman" panose="02020603050405020304" pitchFamily="18" charset="0"/>
              <a:cs typeface="Times New Roman" panose="02020603050405020304" pitchFamily="18" charset="0"/>
            </a:endParaRPr>
          </a:p>
          <a:p>
            <a:pPr>
              <a:spcAft>
                <a:spcPts val="300"/>
              </a:spcAft>
            </a:pPr>
            <a:endParaRPr lang="en-GB" sz="1600" dirty="0">
              <a:solidFill>
                <a:srgbClr val="0F0F0F"/>
              </a:solidFill>
              <a:latin typeface="Times New Roman" panose="02020603050405020304" pitchFamily="18" charset="0"/>
              <a:cs typeface="Times New Roman" panose="02020603050405020304" pitchFamily="18"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Using the so-called "best simulation" produced by a single performance criterion such as NS, R</a:t>
            </a:r>
            <a:r>
              <a:rPr lang="en-GB" sz="1600" baseline="30000" dirty="0">
                <a:solidFill>
                  <a:srgbClr val="0F0F0F"/>
                </a:solidFill>
                <a:latin typeface="Times New Roman" panose="02020603050405020304" pitchFamily="18" charset="0"/>
                <a:cs typeface="Times New Roman" panose="02020603050405020304" pitchFamily="18" charset="0"/>
              </a:rPr>
              <a:t>2</a:t>
            </a:r>
            <a:r>
              <a:rPr lang="en-GB" sz="1600" dirty="0">
                <a:solidFill>
                  <a:srgbClr val="0F0F0F"/>
                </a:solidFill>
                <a:latin typeface="Times New Roman" panose="02020603050405020304" pitchFamily="18" charset="0"/>
                <a:cs typeface="Times New Roman" panose="02020603050405020304" pitchFamily="18" charset="0"/>
              </a:rPr>
              <a:t>, or </a:t>
            </a:r>
            <a:r>
              <a:rPr lang="en-GB" sz="1600" dirty="0" err="1">
                <a:solidFill>
                  <a:srgbClr val="0F0F0F"/>
                </a:solidFill>
                <a:latin typeface="Times New Roman" panose="02020603050405020304" pitchFamily="18" charset="0"/>
                <a:cs typeface="Times New Roman" panose="02020603050405020304" pitchFamily="18" charset="0"/>
              </a:rPr>
              <a:t>PBIAS</a:t>
            </a:r>
            <a:r>
              <a:rPr lang="en-GB" sz="1600" dirty="0">
                <a:solidFill>
                  <a:srgbClr val="0F0F0F"/>
                </a:solidFill>
                <a:latin typeface="Times New Roman" panose="02020603050405020304" pitchFamily="18" charset="0"/>
                <a:cs typeface="Times New Roman" panose="02020603050405020304" pitchFamily="18" charset="0"/>
              </a:rPr>
              <a:t> is very inadequate for assessing the goodness of a calibration. Saying that if (NS&gt;0.6), the calibration is "good" or if (NS&gt;0.7), the calibration is "very good," etc. makes no sense. Comparing two single signals  (measured data and performance criteria) is based on a wrong deterministic concept, which does not apply to watershed modeling.</a:t>
            </a: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D7E11FAC-97C0-DD4E-3AAB-260D542D0AEF}"/>
              </a:ext>
            </a:extLst>
          </p:cNvPr>
          <p:cNvSpPr txBox="1"/>
          <p:nvPr/>
        </p:nvSpPr>
        <p:spPr>
          <a:xfrm>
            <a:off x="6052456" y="1215032"/>
            <a:ext cx="5867401" cy="5016758"/>
          </a:xfrm>
          <a:prstGeom prst="rect">
            <a:avLst/>
          </a:prstGeom>
          <a:noFill/>
          <a:ln>
            <a:noFill/>
          </a:ln>
        </p:spPr>
        <p:txBody>
          <a:bodyPr wrap="square" rtlCol="0">
            <a:spAutoFit/>
          </a:bodyPr>
          <a:lstStyle/>
          <a:p>
            <a:r>
              <a:rPr lang="en-GB" sz="1600" dirty="0">
                <a:solidFill>
                  <a:srgbClr val="0F0F0F"/>
                </a:solidFill>
                <a:latin typeface="Times New Roman" panose="02020603050405020304" pitchFamily="18" charset="0"/>
                <a:cs typeface="Times New Roman" panose="02020603050405020304" pitchFamily="18" charset="0"/>
              </a:rPr>
              <a:t>The reason is simple: Most watersheds nowadays are highly managed, and the management measures are almost always unknown to modelers. Therefore, trying to match the peak flow of measured data to the peak flow of simulated data in terms of timing and magnitude (to obtain good values for R</a:t>
            </a:r>
            <a:r>
              <a:rPr lang="en-GB" sz="1600" baseline="30000" dirty="0">
                <a:solidFill>
                  <a:srgbClr val="0F0F0F"/>
                </a:solidFill>
                <a:latin typeface="Times New Roman" panose="02020603050405020304" pitchFamily="18" charset="0"/>
                <a:cs typeface="Times New Roman" panose="02020603050405020304" pitchFamily="18" charset="0"/>
              </a:rPr>
              <a:t>2</a:t>
            </a:r>
            <a:r>
              <a:rPr lang="en-GB" sz="1600" dirty="0">
                <a:solidFill>
                  <a:srgbClr val="0F0F0F"/>
                </a:solidFill>
                <a:latin typeface="Times New Roman" panose="02020603050405020304" pitchFamily="18" charset="0"/>
                <a:cs typeface="Times New Roman" panose="02020603050405020304" pitchFamily="18" charset="0"/>
              </a:rPr>
              <a:t> or NS), or base-flows is almost impossible due to lack of management information, and also the inadequacy of the station-based rainfall data. Students often have to do strange massaging of their data to make a simulation match the observation! We have to move away from looking at the performance criteria such as R</a:t>
            </a:r>
            <a:r>
              <a:rPr lang="en-GB" sz="1600" baseline="30000" dirty="0">
                <a:solidFill>
                  <a:srgbClr val="0F0F0F"/>
                </a:solidFill>
                <a:latin typeface="Times New Roman" panose="02020603050405020304" pitchFamily="18" charset="0"/>
                <a:cs typeface="Times New Roman" panose="02020603050405020304" pitchFamily="18" charset="0"/>
              </a:rPr>
              <a:t>2</a:t>
            </a:r>
            <a:r>
              <a:rPr lang="en-GB" sz="1600" dirty="0">
                <a:solidFill>
                  <a:srgbClr val="0F0F0F"/>
                </a:solidFill>
                <a:latin typeface="Times New Roman" panose="02020603050405020304" pitchFamily="18" charset="0"/>
                <a:cs typeface="Times New Roman" panose="02020603050405020304" pitchFamily="18" charset="0"/>
              </a:rPr>
              <a:t>, NS, </a:t>
            </a:r>
            <a:r>
              <a:rPr lang="en-GB" sz="1600" dirty="0" err="1">
                <a:solidFill>
                  <a:srgbClr val="0F0F0F"/>
                </a:solidFill>
                <a:latin typeface="Times New Roman" panose="02020603050405020304" pitchFamily="18" charset="0"/>
                <a:cs typeface="Times New Roman" panose="02020603050405020304" pitchFamily="18" charset="0"/>
              </a:rPr>
              <a:t>PBIAS</a:t>
            </a:r>
            <a:r>
              <a:rPr lang="en-GB" sz="1600" dirty="0">
                <a:solidFill>
                  <a:srgbClr val="0F0F0F"/>
                </a:solidFill>
                <a:latin typeface="Times New Roman" panose="02020603050405020304" pitchFamily="18" charset="0"/>
                <a:cs typeface="Times New Roman" panose="02020603050405020304" pitchFamily="18" charset="0"/>
              </a:rPr>
              <a:t>, etc. Instead, we should look at the model output in terms of its uncertainty. That is, look at the measures such as "p-factor" and "r-factor," which are deducted from the 95% Prediction Uncertainty (95PPU). </a:t>
            </a:r>
          </a:p>
          <a:p>
            <a:endParaRPr lang="en-GB" sz="1600" dirty="0">
              <a:solidFill>
                <a:srgbClr val="0F0F0F"/>
              </a:solidFill>
              <a:latin typeface="Times New Roman" panose="02020603050405020304" pitchFamily="18" charset="0"/>
              <a:cs typeface="Times New Roman" panose="02020603050405020304" pitchFamily="18" charset="0"/>
            </a:endParaRPr>
          </a:p>
          <a:p>
            <a:endParaRPr lang="en-GB" sz="1600" dirty="0">
              <a:solidFill>
                <a:srgbClr val="0F0F0F"/>
              </a:solidFill>
              <a:latin typeface="Times New Roman" panose="02020603050405020304" pitchFamily="18" charset="0"/>
              <a:cs typeface="Times New Roman" panose="02020603050405020304" pitchFamily="18" charset="0"/>
            </a:endParaRPr>
          </a:p>
          <a:p>
            <a:r>
              <a:rPr lang="en-GB" sz="1600" dirty="0">
                <a:solidFill>
                  <a:srgbClr val="0F0F0F"/>
                </a:solidFill>
                <a:latin typeface="Times New Roman" panose="02020603050405020304" pitchFamily="18" charset="0"/>
                <a:cs typeface="Times New Roman" panose="02020603050405020304" pitchFamily="18" charset="0"/>
              </a:rPr>
              <a:t>Please also see:</a:t>
            </a:r>
          </a:p>
          <a:p>
            <a:endParaRPr lang="en-GB" sz="1600" dirty="0">
              <a:solidFill>
                <a:srgbClr val="0F0F0F"/>
              </a:solidFill>
              <a:latin typeface="Times New Roman" panose="02020603050405020304" pitchFamily="18" charset="0"/>
              <a:cs typeface="Times New Roman" panose="02020603050405020304" pitchFamily="18" charset="0"/>
            </a:endParaRPr>
          </a:p>
          <a:p>
            <a:r>
              <a:rPr lang="en-GB" sz="1600" dirty="0">
                <a:solidFill>
                  <a:srgbClr val="0F0F0F"/>
                </a:solidFill>
                <a:latin typeface="Times New Roman" panose="02020603050405020304" pitchFamily="18" charset="0"/>
                <a:cs typeface="Times New Roman" panose="02020603050405020304" pitchFamily="18" charset="0"/>
              </a:rPr>
              <a:t>Abbaspour KC. The fallacy in the use of the “best-fit” solution in hydrologic modeling. Science of The Total Environment 2022, 802. </a:t>
            </a:r>
          </a:p>
          <a:p>
            <a:r>
              <a:rPr lang="en-GB" sz="1600" dirty="0">
                <a:solidFill>
                  <a:srgbClr val="0F0F0F"/>
                </a:solidFill>
                <a:latin typeface="Times New Roman" panose="02020603050405020304" pitchFamily="18" charset="0"/>
                <a:cs typeface="Times New Roman" panose="02020603050405020304" pitchFamily="18" charset="0"/>
                <a:hlinkClick r:id="rId4"/>
              </a:rPr>
              <a:t>https://doi.org/10.1016/j.scitotenv.2021.149713</a:t>
            </a:r>
            <a:r>
              <a:rPr lang="en-GB" sz="1600" dirty="0">
                <a:solidFill>
                  <a:srgbClr val="0F0F0F"/>
                </a:solidFill>
                <a:latin typeface="Times New Roman" panose="02020603050405020304" pitchFamily="18" charset="0"/>
                <a:cs typeface="Times New Roman" panose="02020603050405020304" pitchFamily="18" charset="0"/>
              </a:rPr>
              <a:t> </a:t>
            </a:r>
          </a:p>
        </p:txBody>
      </p:sp>
      <p:sp>
        <p:nvSpPr>
          <p:cNvPr id="6" name="Rectangle 5">
            <a:extLst>
              <a:ext uri="{FF2B5EF4-FFF2-40B4-BE49-F238E27FC236}">
                <a16:creationId xmlns:a16="http://schemas.microsoft.com/office/drawing/2014/main" id="{94464E4B-2217-6D5F-59EC-3466A576A04C}"/>
              </a:ext>
            </a:extLst>
          </p:cNvPr>
          <p:cNvSpPr/>
          <p:nvPr/>
        </p:nvSpPr>
        <p:spPr>
          <a:xfrm>
            <a:off x="272142" y="1055915"/>
            <a:ext cx="5519057" cy="511097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FAF7504-057E-08E3-6359-822D10882495}"/>
              </a:ext>
            </a:extLst>
          </p:cNvPr>
          <p:cNvSpPr/>
          <p:nvPr/>
        </p:nvSpPr>
        <p:spPr>
          <a:xfrm>
            <a:off x="5943598" y="1055915"/>
            <a:ext cx="5976259" cy="511097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22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11"/>
          <p:cNvSpPr txBox="1">
            <a:spLocks noChangeArrowheads="1"/>
          </p:cNvSpPr>
          <p:nvPr/>
        </p:nvSpPr>
        <p:spPr>
          <a:xfrm>
            <a:off x="293915" y="152401"/>
            <a:ext cx="7916863" cy="8273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2800" b="1" dirty="0">
                <a:solidFill>
                  <a:srgbClr val="C00000"/>
                </a:solidFill>
                <a:latin typeface="Amasis MT Pro Medium" panose="02040604050005020304" pitchFamily="18" charset="0"/>
              </a:rPr>
              <a:t>Lecture videos….</a:t>
            </a:r>
          </a:p>
        </p:txBody>
      </p:sp>
      <p:sp>
        <p:nvSpPr>
          <p:cNvPr id="2" name="TextBox 1">
            <a:extLst>
              <a:ext uri="{FF2B5EF4-FFF2-40B4-BE49-F238E27FC236}">
                <a16:creationId xmlns:a16="http://schemas.microsoft.com/office/drawing/2014/main" id="{2CAE93F4-58D3-E3AD-76F3-49F12BE3AA9C}"/>
              </a:ext>
            </a:extLst>
          </p:cNvPr>
          <p:cNvSpPr txBox="1"/>
          <p:nvPr/>
        </p:nvSpPr>
        <p:spPr>
          <a:xfrm>
            <a:off x="272142" y="1055915"/>
            <a:ext cx="5671456" cy="5186035"/>
          </a:xfrm>
          <a:prstGeom prst="rect">
            <a:avLst/>
          </a:prstGeom>
          <a:noFill/>
          <a:ln>
            <a:noFill/>
          </a:ln>
        </p:spPr>
        <p:txBody>
          <a:bodyPr wrap="square" rtlCol="0">
            <a:spAutoFit/>
          </a:bodyPr>
          <a:lstStyle/>
          <a:p>
            <a:r>
              <a:rPr lang="en-GB" b="1" i="0" dirty="0">
                <a:solidFill>
                  <a:srgbClr val="0F0F0F"/>
                </a:solidFill>
                <a:effectLst/>
                <a:latin typeface="Verdana Pro Light" panose="020B0304030504040204" pitchFamily="34" charset="0"/>
                <a:hlinkClick r:id="rId3"/>
              </a:rPr>
              <a:t>6. SWAT Input Data, AET, Climate Change, Nitrate calibration</a:t>
            </a:r>
            <a:endParaRPr lang="en-GB" b="1" i="0" dirty="0">
              <a:solidFill>
                <a:srgbClr val="0F0F0F"/>
              </a:solidFill>
              <a:effectLst/>
              <a:latin typeface="Verdana Pro Light" panose="020B0304030504040204" pitchFamily="34" charset="0"/>
            </a:endParaRPr>
          </a:p>
          <a:p>
            <a:endParaRPr lang="en-GB" i="0" dirty="0">
              <a:solidFill>
                <a:srgbClr val="0F0F0F"/>
              </a:solidFill>
              <a:effectLst/>
              <a:latin typeface="Times New Roman" panose="02020603050405020304" pitchFamily="18" charset="0"/>
              <a:cs typeface="Times New Roman" panose="02020603050405020304" pitchFamily="18"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SWAT Input Data</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Using </a:t>
            </a:r>
            <a:r>
              <a:rPr lang="en-GB" sz="1600" dirty="0" err="1">
                <a:solidFill>
                  <a:srgbClr val="0F0F0F"/>
                </a:solidFill>
                <a:latin typeface="Times New Roman" panose="02020603050405020304" pitchFamily="18" charset="0"/>
                <a:cs typeface="Times New Roman" panose="02020603050405020304" pitchFamily="18" charset="0"/>
              </a:rPr>
              <a:t>Using</a:t>
            </a:r>
            <a:r>
              <a:rPr lang="en-GB" sz="1600" dirty="0">
                <a:solidFill>
                  <a:srgbClr val="0F0F0F"/>
                </a:solidFill>
                <a:latin typeface="Times New Roman" panose="02020603050405020304" pitchFamily="18" charset="0"/>
                <a:cs typeface="Times New Roman" panose="02020603050405020304" pitchFamily="18" charset="0"/>
              </a:rPr>
              <a:t> AET to calibrate a SWAT model</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Why AET is useful to have?  </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Simulating Climate Change impact</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Calibrating Nitrate</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Why we should not use only the "best-fit" parameters</a:t>
            </a: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a:spcAft>
                <a:spcPts val="300"/>
              </a:spcAft>
            </a:pPr>
            <a:r>
              <a:rPr lang="en-GB" b="1" dirty="0">
                <a:solidFill>
                  <a:srgbClr val="0F0F0F"/>
                </a:solidFill>
                <a:latin typeface="Verdana Pro Light" panose="020B0304030504040204" pitchFamily="34" charset="0"/>
                <a:cs typeface="Times New Roman" panose="02020603050405020304" pitchFamily="18" charset="0"/>
                <a:hlinkClick r:id="rId4"/>
              </a:rPr>
              <a:t>7. SWAT+ CUP</a:t>
            </a:r>
            <a:endParaRPr lang="en-GB" b="1" dirty="0">
              <a:solidFill>
                <a:srgbClr val="0F0F0F"/>
              </a:solidFill>
              <a:latin typeface="Verdana Pro Light" panose="020B0304030504040204" pitchFamily="34" charset="0"/>
              <a:cs typeface="Times New Roman" panose="02020603050405020304" pitchFamily="18" charset="0"/>
            </a:endParaRPr>
          </a:p>
          <a:p>
            <a:pPr>
              <a:spcAft>
                <a:spcPts val="300"/>
              </a:spcAft>
            </a:pPr>
            <a:endParaRPr lang="en-GB" sz="1600" dirty="0">
              <a:solidFill>
                <a:srgbClr val="0F0F0F"/>
              </a:solidFill>
              <a:latin typeface="Times New Roman" panose="02020603050405020304" pitchFamily="18" charset="0"/>
              <a:cs typeface="Times New Roman" panose="02020603050405020304" pitchFamily="18"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Building a project in </a:t>
            </a:r>
            <a:r>
              <a:rPr lang="en-GB" sz="1600" dirty="0" err="1">
                <a:solidFill>
                  <a:srgbClr val="0F0F0F"/>
                </a:solidFill>
                <a:latin typeface="Times New Roman" panose="02020603050405020304" pitchFamily="18" charset="0"/>
                <a:cs typeface="Times New Roman" panose="02020603050405020304" pitchFamily="18" charset="0"/>
              </a:rPr>
              <a:t>SWATCUP</a:t>
            </a:r>
            <a:r>
              <a:rPr lang="en-GB" sz="1600" dirty="0">
                <a:solidFill>
                  <a:srgbClr val="0F0F0F"/>
                </a:solidFill>
                <a:latin typeface="Times New Roman" panose="02020603050405020304" pitchFamily="18" charset="0"/>
                <a:cs typeface="Times New Roman" panose="02020603050405020304" pitchFamily="18" charset="0"/>
              </a:rPr>
              <a:t>-Plus</a:t>
            </a: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D7E11FAC-97C0-DD4E-3AAB-260D542D0AEF}"/>
              </a:ext>
            </a:extLst>
          </p:cNvPr>
          <p:cNvSpPr txBox="1"/>
          <p:nvPr/>
        </p:nvSpPr>
        <p:spPr>
          <a:xfrm>
            <a:off x="6052456" y="1215032"/>
            <a:ext cx="5867401" cy="4408899"/>
          </a:xfrm>
          <a:prstGeom prst="rect">
            <a:avLst/>
          </a:prstGeom>
          <a:noFill/>
          <a:ln>
            <a:noFill/>
          </a:ln>
        </p:spPr>
        <p:txBody>
          <a:bodyPr wrap="square" rtlCol="0">
            <a:spAutoFit/>
          </a:bodyPr>
          <a:lstStyle/>
          <a:p>
            <a:pPr>
              <a:spcAft>
                <a:spcPts val="300"/>
              </a:spcAft>
            </a:pPr>
            <a:r>
              <a:rPr lang="en-GB" b="1" dirty="0">
                <a:solidFill>
                  <a:srgbClr val="0F0F0F"/>
                </a:solidFill>
                <a:latin typeface="Verdana Pro Light" panose="020B0304030504040204" pitchFamily="34" charset="0"/>
                <a:cs typeface="Times New Roman" panose="02020603050405020304" pitchFamily="18" charset="0"/>
                <a:hlinkClick r:id="rId5"/>
              </a:rPr>
              <a:t>8.1 </a:t>
            </a:r>
            <a:r>
              <a:rPr lang="en-GB" b="1" dirty="0" err="1">
                <a:solidFill>
                  <a:srgbClr val="0F0F0F"/>
                </a:solidFill>
                <a:latin typeface="Verdana Pro Light" panose="020B0304030504040204" pitchFamily="34" charset="0"/>
                <a:cs typeface="Times New Roman" panose="02020603050405020304" pitchFamily="18" charset="0"/>
                <a:hlinkClick r:id="rId5"/>
              </a:rPr>
              <a:t>SWATCUP</a:t>
            </a:r>
            <a:r>
              <a:rPr lang="en-GB" b="1" dirty="0">
                <a:solidFill>
                  <a:srgbClr val="0F0F0F"/>
                </a:solidFill>
                <a:latin typeface="Verdana Pro Light" panose="020B0304030504040204" pitchFamily="34" charset="0"/>
                <a:cs typeface="Times New Roman" panose="02020603050405020304" pitchFamily="18" charset="0"/>
                <a:hlinkClick r:id="rId5"/>
              </a:rPr>
              <a:t>-Premium </a:t>
            </a:r>
            <a:r>
              <a:rPr lang="en-GB" b="1" dirty="0" err="1">
                <a:solidFill>
                  <a:srgbClr val="0F0F0F"/>
                </a:solidFill>
                <a:latin typeface="Verdana Pro Light" panose="020B0304030504040204" pitchFamily="34" charset="0"/>
                <a:cs typeface="Times New Roman" panose="02020603050405020304" pitchFamily="18" charset="0"/>
                <a:hlinkClick r:id="rId5"/>
              </a:rPr>
              <a:t>ver</a:t>
            </a:r>
            <a:r>
              <a:rPr lang="en-GB" b="1" dirty="0">
                <a:solidFill>
                  <a:srgbClr val="0F0F0F"/>
                </a:solidFill>
                <a:latin typeface="Verdana Pro Light" panose="020B0304030504040204" pitchFamily="34" charset="0"/>
                <a:cs typeface="Times New Roman" panose="02020603050405020304" pitchFamily="18" charset="0"/>
                <a:hlinkClick r:id="rId5"/>
              </a:rPr>
              <a:t> 6.2 </a:t>
            </a:r>
            <a:r>
              <a:rPr lang="en-GB" b="1" dirty="0" err="1">
                <a:solidFill>
                  <a:srgbClr val="0F0F0F"/>
                </a:solidFill>
                <a:latin typeface="Verdana Pro Light" panose="020B0304030504040204" pitchFamily="34" charset="0"/>
                <a:cs typeface="Times New Roman" panose="02020603050405020304" pitchFamily="18" charset="0"/>
                <a:hlinkClick r:id="rId5"/>
              </a:rPr>
              <a:t>SPE</a:t>
            </a:r>
            <a:endParaRPr lang="en-GB" b="1" dirty="0">
              <a:solidFill>
                <a:srgbClr val="0F0F0F"/>
              </a:solidFill>
              <a:latin typeface="Verdana Pro Light" panose="020B0304030504040204" pitchFamily="34" charset="0"/>
              <a:cs typeface="Times New Roman" panose="02020603050405020304" pitchFamily="18" charset="0"/>
            </a:endParaRPr>
          </a:p>
          <a:p>
            <a:pPr>
              <a:spcAft>
                <a:spcPts val="300"/>
              </a:spcAft>
            </a:pPr>
            <a:endParaRPr lang="en-GB" sz="1600" dirty="0">
              <a:solidFill>
                <a:srgbClr val="0F0F0F"/>
              </a:solidFill>
              <a:latin typeface="Times New Roman" panose="02020603050405020304" pitchFamily="18" charset="0"/>
              <a:cs typeface="Times New Roman" panose="02020603050405020304" pitchFamily="18"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Show how </a:t>
            </a:r>
            <a:r>
              <a:rPr lang="en-GB" sz="1600" dirty="0" err="1">
                <a:solidFill>
                  <a:srgbClr val="0F0F0F"/>
                </a:solidFill>
                <a:latin typeface="Times New Roman" panose="02020603050405020304" pitchFamily="18" charset="0"/>
                <a:cs typeface="Times New Roman" panose="02020603050405020304" pitchFamily="18" charset="0"/>
              </a:rPr>
              <a:t>SPE</a:t>
            </a:r>
            <a:r>
              <a:rPr lang="en-GB" sz="1600" dirty="0">
                <a:solidFill>
                  <a:srgbClr val="0F0F0F"/>
                </a:solidFill>
                <a:latin typeface="Times New Roman" panose="02020603050405020304" pitchFamily="18" charset="0"/>
                <a:cs typeface="Times New Roman" panose="02020603050405020304" pitchFamily="18" charset="0"/>
              </a:rPr>
              <a:t> works</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a:t>
            </a:r>
            <a:r>
              <a:rPr lang="en-GB" sz="1600" dirty="0" err="1">
                <a:solidFill>
                  <a:srgbClr val="0F0F0F"/>
                </a:solidFill>
                <a:latin typeface="Times New Roman" panose="02020603050405020304" pitchFamily="18" charset="0"/>
                <a:cs typeface="Times New Roman" panose="02020603050405020304" pitchFamily="18" charset="0"/>
              </a:rPr>
              <a:t>Single_Objective_Function</a:t>
            </a:r>
            <a:endParaRPr lang="en-GB" sz="1600" dirty="0">
              <a:solidFill>
                <a:srgbClr val="0F0F0F"/>
              </a:solidFill>
              <a:latin typeface="Times New Roman" panose="02020603050405020304" pitchFamily="18" charset="0"/>
              <a:cs typeface="Times New Roman" panose="02020603050405020304" pitchFamily="18"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a:t>
            </a:r>
            <a:r>
              <a:rPr lang="en-GB" sz="1600" dirty="0" err="1">
                <a:solidFill>
                  <a:srgbClr val="0F0F0F"/>
                </a:solidFill>
                <a:latin typeface="Times New Roman" panose="02020603050405020304" pitchFamily="18" charset="0"/>
                <a:cs typeface="Times New Roman" panose="02020603050405020304" pitchFamily="18" charset="0"/>
              </a:rPr>
              <a:t>Single_Objective_Behavioral_Function</a:t>
            </a:r>
            <a:endParaRPr lang="en-GB" sz="1600" dirty="0">
              <a:solidFill>
                <a:srgbClr val="0F0F0F"/>
              </a:solidFill>
              <a:latin typeface="Times New Roman" panose="02020603050405020304" pitchFamily="18" charset="0"/>
              <a:cs typeface="Times New Roman" panose="02020603050405020304" pitchFamily="18"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a:t>
            </a:r>
            <a:r>
              <a:rPr lang="en-GB" sz="1600" dirty="0" err="1">
                <a:solidFill>
                  <a:srgbClr val="0F0F0F"/>
                </a:solidFill>
                <a:latin typeface="Times New Roman" panose="02020603050405020304" pitchFamily="18" charset="0"/>
                <a:cs typeface="Times New Roman" panose="02020603050405020304" pitchFamily="18" charset="0"/>
              </a:rPr>
              <a:t>Multi_Objective_Function</a:t>
            </a:r>
            <a:endParaRPr lang="en-GB" sz="1600" dirty="0">
              <a:solidFill>
                <a:srgbClr val="0F0F0F"/>
              </a:solidFill>
              <a:latin typeface="Times New Roman" panose="02020603050405020304" pitchFamily="18" charset="0"/>
              <a:cs typeface="Times New Roman" panose="02020603050405020304" pitchFamily="18"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a:t>
            </a:r>
            <a:r>
              <a:rPr lang="en-GB" sz="1600" dirty="0" err="1">
                <a:solidFill>
                  <a:srgbClr val="0F0F0F"/>
                </a:solidFill>
                <a:latin typeface="Times New Roman" panose="02020603050405020304" pitchFamily="18" charset="0"/>
                <a:cs typeface="Times New Roman" panose="02020603050405020304" pitchFamily="18" charset="0"/>
              </a:rPr>
              <a:t>Multi_Objective_Behavioral_Function</a:t>
            </a: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b="1" dirty="0">
              <a:solidFill>
                <a:srgbClr val="0F0F0F"/>
              </a:solidFill>
              <a:latin typeface="Times New Roman" panose="02020603050405020304" pitchFamily="18" charset="0"/>
              <a:cs typeface="Times New Roman" panose="02020603050405020304" pitchFamily="18" charset="0"/>
            </a:endParaRPr>
          </a:p>
          <a:p>
            <a:pPr>
              <a:spcAft>
                <a:spcPts val="300"/>
              </a:spcAft>
            </a:pPr>
            <a:r>
              <a:rPr lang="en-GB" b="1" dirty="0">
                <a:solidFill>
                  <a:srgbClr val="0F0F0F"/>
                </a:solidFill>
                <a:latin typeface="Verdana Pro Light" panose="020B0304030504040204" pitchFamily="34" charset="0"/>
                <a:cs typeface="Times New Roman" panose="02020603050405020304" pitchFamily="18" charset="0"/>
                <a:hlinkClick r:id="rId6"/>
              </a:rPr>
              <a:t>8.2 </a:t>
            </a:r>
            <a:r>
              <a:rPr lang="en-GB" b="1" dirty="0" err="1">
                <a:solidFill>
                  <a:srgbClr val="0F0F0F"/>
                </a:solidFill>
                <a:latin typeface="Verdana Pro Light" panose="020B0304030504040204" pitchFamily="34" charset="0"/>
                <a:cs typeface="Times New Roman" panose="02020603050405020304" pitchFamily="18" charset="0"/>
                <a:hlinkClick r:id="rId6"/>
              </a:rPr>
              <a:t>SWATCUP</a:t>
            </a:r>
            <a:r>
              <a:rPr lang="en-GB" b="1" dirty="0">
                <a:solidFill>
                  <a:srgbClr val="0F0F0F"/>
                </a:solidFill>
                <a:latin typeface="Verdana Pro Light" panose="020B0304030504040204" pitchFamily="34" charset="0"/>
                <a:cs typeface="Times New Roman" panose="02020603050405020304" pitchFamily="18" charset="0"/>
                <a:hlinkClick r:id="rId6"/>
              </a:rPr>
              <a:t>-Premium </a:t>
            </a:r>
            <a:r>
              <a:rPr lang="en-GB" b="1" dirty="0" err="1">
                <a:solidFill>
                  <a:srgbClr val="0F0F0F"/>
                </a:solidFill>
                <a:latin typeface="Verdana Pro Light" panose="020B0304030504040204" pitchFamily="34" charset="0"/>
                <a:cs typeface="Times New Roman" panose="02020603050405020304" pitchFamily="18" charset="0"/>
                <a:hlinkClick r:id="rId6"/>
              </a:rPr>
              <a:t>ver</a:t>
            </a:r>
            <a:r>
              <a:rPr lang="en-GB" b="1" dirty="0">
                <a:solidFill>
                  <a:srgbClr val="0F0F0F"/>
                </a:solidFill>
                <a:latin typeface="Verdana Pro Light" panose="020B0304030504040204" pitchFamily="34" charset="0"/>
                <a:cs typeface="Times New Roman" panose="02020603050405020304" pitchFamily="18" charset="0"/>
                <a:hlinkClick r:id="rId6"/>
              </a:rPr>
              <a:t> 6.2 </a:t>
            </a:r>
            <a:r>
              <a:rPr lang="en-GB" b="1" dirty="0" err="1">
                <a:solidFill>
                  <a:srgbClr val="0F0F0F"/>
                </a:solidFill>
                <a:latin typeface="Verdana Pro Light" panose="020B0304030504040204" pitchFamily="34" charset="0"/>
                <a:cs typeface="Times New Roman" panose="02020603050405020304" pitchFamily="18" charset="0"/>
                <a:hlinkClick r:id="rId6"/>
              </a:rPr>
              <a:t>PSO</a:t>
            </a:r>
            <a:endParaRPr lang="en-GB" b="1" dirty="0">
              <a:solidFill>
                <a:srgbClr val="0F0F0F"/>
              </a:solidFill>
              <a:latin typeface="Verdana Pro Light" panose="020B0304030504040204" pitchFamily="34" charset="0"/>
              <a:cs typeface="Times New Roman" panose="02020603050405020304" pitchFamily="18" charset="0"/>
            </a:endParaRPr>
          </a:p>
          <a:p>
            <a:pPr>
              <a:spcAft>
                <a:spcPts val="300"/>
              </a:spcAft>
            </a:pPr>
            <a:endParaRPr lang="en-GB" b="1" dirty="0">
              <a:solidFill>
                <a:srgbClr val="0F0F0F"/>
              </a:solidFill>
              <a:latin typeface="Verdana Pro Light" panose="020B0304030504040204" pitchFamily="34"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Show how </a:t>
            </a:r>
            <a:r>
              <a:rPr lang="en-GB" sz="1600" dirty="0" err="1">
                <a:solidFill>
                  <a:srgbClr val="0F0F0F"/>
                </a:solidFill>
                <a:latin typeface="Times New Roman" panose="02020603050405020304" pitchFamily="18" charset="0"/>
                <a:cs typeface="Times New Roman" panose="02020603050405020304" pitchFamily="18" charset="0"/>
              </a:rPr>
              <a:t>PSO</a:t>
            </a:r>
            <a:r>
              <a:rPr lang="en-GB" sz="1600" dirty="0">
                <a:solidFill>
                  <a:srgbClr val="0F0F0F"/>
                </a:solidFill>
                <a:latin typeface="Times New Roman" panose="02020603050405020304" pitchFamily="18" charset="0"/>
                <a:cs typeface="Times New Roman" panose="02020603050405020304" pitchFamily="18" charset="0"/>
              </a:rPr>
              <a:t> works</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a:t>
            </a:r>
            <a:r>
              <a:rPr lang="en-GB" sz="1600" dirty="0" err="1">
                <a:solidFill>
                  <a:srgbClr val="0F0F0F"/>
                </a:solidFill>
                <a:latin typeface="Times New Roman" panose="02020603050405020304" pitchFamily="18" charset="0"/>
                <a:cs typeface="Times New Roman" panose="02020603050405020304" pitchFamily="18" charset="0"/>
              </a:rPr>
              <a:t>Single_Objective_Function</a:t>
            </a:r>
            <a:endParaRPr lang="en-GB" sz="1600" dirty="0">
              <a:solidFill>
                <a:srgbClr val="0F0F0F"/>
              </a:solidFill>
              <a:latin typeface="Times New Roman" panose="02020603050405020304" pitchFamily="18" charset="0"/>
              <a:cs typeface="Times New Roman" panose="02020603050405020304" pitchFamily="18"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a:t>
            </a:r>
            <a:r>
              <a:rPr lang="en-GB" sz="1600" dirty="0" err="1">
                <a:solidFill>
                  <a:srgbClr val="0F0F0F"/>
                </a:solidFill>
                <a:latin typeface="Times New Roman" panose="02020603050405020304" pitchFamily="18" charset="0"/>
                <a:cs typeface="Times New Roman" panose="02020603050405020304" pitchFamily="18" charset="0"/>
              </a:rPr>
              <a:t>Multi_Objective_Function</a:t>
            </a:r>
            <a:endParaRPr lang="en-GB" sz="1600" dirty="0">
              <a:solidFill>
                <a:srgbClr val="0F0F0F"/>
              </a:solidFill>
              <a:latin typeface="Times New Roman" panose="02020603050405020304" pitchFamily="18" charset="0"/>
              <a:cs typeface="Times New Roman" panose="02020603050405020304" pitchFamily="18"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The fallacy in the use of the “best-fit” solution in hydrologic modeling	</a:t>
            </a:r>
            <a:endParaRPr lang="en-GB" sz="800" b="1" dirty="0">
              <a:solidFill>
                <a:srgbClr val="0F0F0F"/>
              </a:solidFill>
              <a:latin typeface="Verdana Pro Light" panose="020B0304030504040204" pitchFamily="34" charset="0"/>
            </a:endParaRPr>
          </a:p>
        </p:txBody>
      </p:sp>
      <p:sp>
        <p:nvSpPr>
          <p:cNvPr id="6" name="Rectangle 5">
            <a:extLst>
              <a:ext uri="{FF2B5EF4-FFF2-40B4-BE49-F238E27FC236}">
                <a16:creationId xmlns:a16="http://schemas.microsoft.com/office/drawing/2014/main" id="{94464E4B-2217-6D5F-59EC-3466A576A04C}"/>
              </a:ext>
            </a:extLst>
          </p:cNvPr>
          <p:cNvSpPr/>
          <p:nvPr/>
        </p:nvSpPr>
        <p:spPr>
          <a:xfrm>
            <a:off x="272142" y="1055915"/>
            <a:ext cx="5519057" cy="511097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FAF7504-057E-08E3-6359-822D10882495}"/>
              </a:ext>
            </a:extLst>
          </p:cNvPr>
          <p:cNvSpPr/>
          <p:nvPr/>
        </p:nvSpPr>
        <p:spPr>
          <a:xfrm>
            <a:off x="5943598" y="1088573"/>
            <a:ext cx="5976259" cy="511097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4797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11"/>
          <p:cNvSpPr txBox="1">
            <a:spLocks noChangeArrowheads="1"/>
          </p:cNvSpPr>
          <p:nvPr/>
        </p:nvSpPr>
        <p:spPr>
          <a:xfrm>
            <a:off x="293915" y="152401"/>
            <a:ext cx="7916863" cy="8273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2800" b="1" dirty="0">
                <a:solidFill>
                  <a:srgbClr val="C00000"/>
                </a:solidFill>
                <a:latin typeface="Amasis MT Pro Medium" panose="02040604050005020304" pitchFamily="18" charset="0"/>
              </a:rPr>
              <a:t>Lecture videos….</a:t>
            </a:r>
          </a:p>
        </p:txBody>
      </p:sp>
      <p:sp>
        <p:nvSpPr>
          <p:cNvPr id="2" name="TextBox 1">
            <a:extLst>
              <a:ext uri="{FF2B5EF4-FFF2-40B4-BE49-F238E27FC236}">
                <a16:creationId xmlns:a16="http://schemas.microsoft.com/office/drawing/2014/main" id="{2CAE93F4-58D3-E3AD-76F3-49F12BE3AA9C}"/>
              </a:ext>
            </a:extLst>
          </p:cNvPr>
          <p:cNvSpPr txBox="1"/>
          <p:nvPr/>
        </p:nvSpPr>
        <p:spPr>
          <a:xfrm>
            <a:off x="272142" y="1055915"/>
            <a:ext cx="5671456" cy="3416320"/>
          </a:xfrm>
          <a:prstGeom prst="rect">
            <a:avLst/>
          </a:prstGeom>
          <a:noFill/>
          <a:ln>
            <a:noFill/>
          </a:ln>
        </p:spPr>
        <p:txBody>
          <a:bodyPr wrap="square" rtlCol="0">
            <a:spAutoFit/>
          </a:bodyPr>
          <a:lstStyle/>
          <a:p>
            <a:r>
              <a:rPr lang="en-GB" i="0" dirty="0">
                <a:solidFill>
                  <a:srgbClr val="0F0F0F"/>
                </a:solidFill>
                <a:effectLst/>
                <a:latin typeface="Times New Roman" panose="02020603050405020304" pitchFamily="18" charset="0"/>
                <a:cs typeface="Times New Roman" panose="02020603050405020304" pitchFamily="18" charset="0"/>
                <a:hlinkClick r:id="rId3"/>
              </a:rPr>
              <a:t>9. </a:t>
            </a:r>
            <a:r>
              <a:rPr lang="en-GB" i="0" dirty="0" err="1">
                <a:solidFill>
                  <a:srgbClr val="0F0F0F"/>
                </a:solidFill>
                <a:effectLst/>
                <a:latin typeface="Times New Roman" panose="02020603050405020304" pitchFamily="18" charset="0"/>
                <a:cs typeface="Times New Roman" panose="02020603050405020304" pitchFamily="18" charset="0"/>
                <a:hlinkClick r:id="rId3"/>
              </a:rPr>
              <a:t>SWATplus</a:t>
            </a:r>
            <a:r>
              <a:rPr lang="en-GB" i="0" dirty="0">
                <a:solidFill>
                  <a:srgbClr val="0F0F0F"/>
                </a:solidFill>
                <a:effectLst/>
                <a:latin typeface="Times New Roman" panose="02020603050405020304" pitchFamily="18" charset="0"/>
                <a:cs typeface="Times New Roman" panose="02020603050405020304" pitchFamily="18" charset="0"/>
                <a:hlinkClick r:id="rId3"/>
              </a:rPr>
              <a:t>-CUP </a:t>
            </a:r>
            <a:r>
              <a:rPr lang="en-GB" i="0" dirty="0" err="1">
                <a:solidFill>
                  <a:srgbClr val="0F0F0F"/>
                </a:solidFill>
                <a:effectLst/>
                <a:latin typeface="Times New Roman" panose="02020603050405020304" pitchFamily="18" charset="0"/>
                <a:cs typeface="Times New Roman" panose="02020603050405020304" pitchFamily="18" charset="0"/>
                <a:hlinkClick r:id="rId3"/>
              </a:rPr>
              <a:t>ver</a:t>
            </a:r>
            <a:r>
              <a:rPr lang="en-GB" i="0" dirty="0">
                <a:solidFill>
                  <a:srgbClr val="0F0F0F"/>
                </a:solidFill>
                <a:effectLst/>
                <a:latin typeface="Times New Roman" panose="02020603050405020304" pitchFamily="18" charset="0"/>
                <a:cs typeface="Times New Roman" panose="02020603050405020304" pitchFamily="18" charset="0"/>
                <a:hlinkClick r:id="rId3"/>
              </a:rPr>
              <a:t> 3.0  (How to run </a:t>
            </a:r>
            <a:r>
              <a:rPr lang="en-GB" i="0" dirty="0" err="1">
                <a:solidFill>
                  <a:srgbClr val="0F0F0F"/>
                </a:solidFill>
                <a:effectLst/>
                <a:latin typeface="Times New Roman" panose="02020603050405020304" pitchFamily="18" charset="0"/>
                <a:cs typeface="Times New Roman" panose="02020603050405020304" pitchFamily="18" charset="0"/>
                <a:hlinkClick r:id="rId3"/>
              </a:rPr>
              <a:t>SPE&amp;PSO</a:t>
            </a:r>
            <a:r>
              <a:rPr lang="en-GB" i="0" dirty="0">
                <a:solidFill>
                  <a:srgbClr val="0F0F0F"/>
                </a:solidFill>
                <a:effectLst/>
                <a:latin typeface="Times New Roman" panose="02020603050405020304" pitchFamily="18" charset="0"/>
                <a:cs typeface="Times New Roman" panose="02020603050405020304" pitchFamily="18" charset="0"/>
                <a:hlinkClick r:id="rId3"/>
              </a:rPr>
              <a:t>)</a:t>
            </a:r>
            <a:endParaRPr lang="en-GB" i="0" dirty="0">
              <a:solidFill>
                <a:srgbClr val="0F0F0F"/>
              </a:solidFill>
              <a:effectLst/>
              <a:latin typeface="Times New Roman" panose="02020603050405020304" pitchFamily="18" charset="0"/>
              <a:cs typeface="Times New Roman" panose="02020603050405020304" pitchFamily="18" charset="0"/>
            </a:endParaRPr>
          </a:p>
          <a:p>
            <a:endParaRPr lang="en-GB" i="0" dirty="0">
              <a:solidFill>
                <a:srgbClr val="0F0F0F"/>
              </a:solidFill>
              <a:effectLst/>
              <a:latin typeface="Times New Roman" panose="02020603050405020304" pitchFamily="18" charset="0"/>
              <a:cs typeface="Times New Roman" panose="02020603050405020304" pitchFamily="18" charset="0"/>
            </a:endParaRP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Show how </a:t>
            </a:r>
            <a:r>
              <a:rPr lang="en-GB" sz="1600" dirty="0" err="1">
                <a:solidFill>
                  <a:srgbClr val="0F0F0F"/>
                </a:solidFill>
                <a:latin typeface="Times New Roman" panose="02020603050405020304" pitchFamily="18" charset="0"/>
                <a:cs typeface="Times New Roman" panose="02020603050405020304" pitchFamily="18" charset="0"/>
              </a:rPr>
              <a:t>SWATplus</a:t>
            </a:r>
            <a:r>
              <a:rPr lang="en-GB" sz="1600" dirty="0">
                <a:solidFill>
                  <a:srgbClr val="0F0F0F"/>
                </a:solidFill>
                <a:latin typeface="Times New Roman" panose="02020603050405020304" pitchFamily="18" charset="0"/>
                <a:cs typeface="Times New Roman" panose="02020603050405020304" pitchFamily="18" charset="0"/>
              </a:rPr>
              <a:t>-CUP </a:t>
            </a:r>
            <a:r>
              <a:rPr lang="en-GB" sz="1600" dirty="0" err="1">
                <a:solidFill>
                  <a:srgbClr val="0F0F0F"/>
                </a:solidFill>
                <a:latin typeface="Times New Roman" panose="02020603050405020304" pitchFamily="18" charset="0"/>
                <a:cs typeface="Times New Roman" panose="02020603050405020304" pitchFamily="18" charset="0"/>
              </a:rPr>
              <a:t>SPE&amp;PSO</a:t>
            </a:r>
            <a:r>
              <a:rPr lang="en-GB" sz="1600" dirty="0">
                <a:solidFill>
                  <a:srgbClr val="0F0F0F"/>
                </a:solidFill>
                <a:latin typeface="Times New Roman" panose="02020603050405020304" pitchFamily="18" charset="0"/>
                <a:cs typeface="Times New Roman" panose="02020603050405020304" pitchFamily="18" charset="0"/>
              </a:rPr>
              <a:t> work</a:t>
            </a:r>
          </a:p>
          <a:p>
            <a:pPr>
              <a:spcAft>
                <a:spcPts val="300"/>
              </a:spcAft>
            </a:pPr>
            <a:r>
              <a:rPr lang="en-GB" sz="1600" dirty="0">
                <a:solidFill>
                  <a:srgbClr val="0F0F0F"/>
                </a:solidFill>
                <a:latin typeface="Times New Roman" panose="02020603050405020304" pitchFamily="18" charset="0"/>
                <a:cs typeface="Times New Roman" panose="02020603050405020304" pitchFamily="18" charset="0"/>
              </a:rPr>
              <a:t>- The fallacy in the use of the “best-fit” solution in hydrologic modeling</a:t>
            </a: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a:p>
            <a:pPr marL="285750" indent="-285750">
              <a:spcAft>
                <a:spcPts val="300"/>
              </a:spcAft>
              <a:buFontTx/>
              <a:buChar char="-"/>
            </a:pPr>
            <a:endParaRPr lang="en-GB" sz="1600" dirty="0">
              <a:solidFill>
                <a:srgbClr val="0F0F0F"/>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94464E4B-2217-6D5F-59EC-3466A576A04C}"/>
              </a:ext>
            </a:extLst>
          </p:cNvPr>
          <p:cNvSpPr/>
          <p:nvPr/>
        </p:nvSpPr>
        <p:spPr>
          <a:xfrm>
            <a:off x="272142" y="1055915"/>
            <a:ext cx="5519057" cy="511097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FAF7504-057E-08E3-6359-822D10882495}"/>
              </a:ext>
            </a:extLst>
          </p:cNvPr>
          <p:cNvSpPr/>
          <p:nvPr/>
        </p:nvSpPr>
        <p:spPr>
          <a:xfrm>
            <a:off x="5943598" y="1088573"/>
            <a:ext cx="5976259" cy="511097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705355"/>
      </p:ext>
    </p:extLst>
  </p:cSld>
  <p:clrMapOvr>
    <a:masterClrMapping/>
  </p:clrMapOvr>
</p:sld>
</file>

<file path=ppt/theme/theme1.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1189</Words>
  <Application>Microsoft Office PowerPoint</Application>
  <PresentationFormat>Widescreen</PresentationFormat>
  <Paragraphs>225</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Amasis MT Pro Medium</vt:lpstr>
      <vt:lpstr>Arial</vt:lpstr>
      <vt:lpstr>Calibri</vt:lpstr>
      <vt:lpstr>Calibri Light</vt:lpstr>
      <vt:lpstr>Comic Sans MS</vt:lpstr>
      <vt:lpstr>Times New Roman</vt:lpstr>
      <vt:lpstr>Verdana Pro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Abbaspour</dc:creator>
  <cp:lastModifiedBy>Abbaspour</cp:lastModifiedBy>
  <cp:revision>50</cp:revision>
  <dcterms:created xsi:type="dcterms:W3CDTF">2022-05-16T08:18:09Z</dcterms:created>
  <dcterms:modified xsi:type="dcterms:W3CDTF">2022-12-01T01:53:46Z</dcterms:modified>
</cp:coreProperties>
</file>