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 id="2147483682" r:id="rId6"/>
    <p:sldMasterId id="2147483684" r:id="rId7"/>
    <p:sldMasterId id="2147483686" r:id="rId8"/>
    <p:sldMasterId id="2147483648" r:id="rId9"/>
  </p:sldMasterIdLst>
  <p:notesMasterIdLst>
    <p:notesMasterId r:id="rId48"/>
  </p:notesMasterIdLst>
  <p:sldIdLst>
    <p:sldId id="256" r:id="rId10"/>
    <p:sldId id="297" r:id="rId11"/>
    <p:sldId id="331" r:id="rId12"/>
    <p:sldId id="330" r:id="rId13"/>
    <p:sldId id="298" r:id="rId14"/>
    <p:sldId id="289" r:id="rId15"/>
    <p:sldId id="318" r:id="rId16"/>
    <p:sldId id="319" r:id="rId17"/>
    <p:sldId id="320" r:id="rId18"/>
    <p:sldId id="321" r:id="rId19"/>
    <p:sldId id="322" r:id="rId20"/>
    <p:sldId id="304" r:id="rId21"/>
    <p:sldId id="323" r:id="rId22"/>
    <p:sldId id="324" r:id="rId23"/>
    <p:sldId id="325" r:id="rId24"/>
    <p:sldId id="326" r:id="rId25"/>
    <p:sldId id="327" r:id="rId26"/>
    <p:sldId id="328" r:id="rId27"/>
    <p:sldId id="311" r:id="rId28"/>
    <p:sldId id="312" r:id="rId29"/>
    <p:sldId id="313" r:id="rId30"/>
    <p:sldId id="329" r:id="rId31"/>
    <p:sldId id="296" r:id="rId32"/>
    <p:sldId id="340" r:id="rId33"/>
    <p:sldId id="348" r:id="rId34"/>
    <p:sldId id="349" r:id="rId35"/>
    <p:sldId id="341" r:id="rId36"/>
    <p:sldId id="342" r:id="rId37"/>
    <p:sldId id="295" r:id="rId38"/>
    <p:sldId id="332" r:id="rId39"/>
    <p:sldId id="333" r:id="rId40"/>
    <p:sldId id="334" r:id="rId41"/>
    <p:sldId id="344" r:id="rId42"/>
    <p:sldId id="335" r:id="rId43"/>
    <p:sldId id="336" r:id="rId44"/>
    <p:sldId id="343" r:id="rId45"/>
    <p:sldId id="346" r:id="rId46"/>
    <p:sldId id="347" r:id="rId47"/>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6727" autoAdjust="0"/>
  </p:normalViewPr>
  <p:slideViewPr>
    <p:cSldViewPr>
      <p:cViewPr varScale="1">
        <p:scale>
          <a:sx n="110" d="100"/>
          <a:sy n="110" d="100"/>
        </p:scale>
        <p:origin x="189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165DD40-E0C8-4352-971F-98A2C34729ED}" type="datetimeFigureOut">
              <a:rPr lang="fr-CH" smtClean="0"/>
              <a:t>31.03.2021</a:t>
            </a:fld>
            <a:endParaRPr lang="fr-CH"/>
          </a:p>
        </p:txBody>
      </p:sp>
      <p:sp>
        <p:nvSpPr>
          <p:cNvPr id="4" name="Slide Image Placeholder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3F966AC6-B336-4BFF-A7C0-425FA76E3BBC}" type="slidenum">
              <a:rPr lang="fr-CH" smtClean="0"/>
              <a:t>‹#›</a:t>
            </a:fld>
            <a:endParaRPr lang="fr-CH"/>
          </a:p>
        </p:txBody>
      </p:sp>
    </p:spTree>
    <p:extLst>
      <p:ext uri="{BB962C8B-B14F-4D97-AF65-F5344CB8AC3E}">
        <p14:creationId xmlns:p14="http://schemas.microsoft.com/office/powerpoint/2010/main" val="89509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7F45C619-E3AE-4A84-B75E-4009C3FB0C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E191E2D-C06E-4740-9D8D-DD49676F29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H" altLang="fr-FR"/>
              <a:t>Nouveau traitements. Reduction énorme en mortalité des patients dans le CTE… qui arrive assez tôt. Chambres individuel.  Les grandes fenêtres ont non seulement amélioré la capacité de surveillance des patients, mais elles ont également permis de relier les patients au monde extérieur et d'accueillir des visiteurs. </a:t>
            </a:r>
          </a:p>
        </p:txBody>
      </p:sp>
      <p:sp>
        <p:nvSpPr>
          <p:cNvPr id="6148" name="Slide Number Placeholder 3">
            <a:extLst>
              <a:ext uri="{FF2B5EF4-FFF2-40B4-BE49-F238E27FC236}">
                <a16:creationId xmlns:a16="http://schemas.microsoft.com/office/drawing/2014/main" id="{A05724FE-ACE8-4051-A5B9-C4830C546B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4243093-6460-4482-BAB0-1FCB350F2229}" type="slidenum">
              <a:rPr lang="en-US" altLang="fr-FR"/>
              <a:pPr/>
              <a:t>5</a:t>
            </a:fld>
            <a:endParaRPr lang="en-US"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83A43362-3329-4889-8FEE-6CDBBAB864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A4C6355-A94E-4909-813F-728D7EE6B2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H" altLang="fr-FR"/>
              <a:t>Mais malgré toutes ces améliorations, de nombreux problèmes subsistent et un certain nombre de CTE ont été attaqués. Ces attaques nous ont amenés à nous interroger sur la source des problèmes et sur ce que nous pouvions faire pour améliorer la situation.</a:t>
            </a:r>
          </a:p>
        </p:txBody>
      </p:sp>
      <p:sp>
        <p:nvSpPr>
          <p:cNvPr id="8196" name="Slide Number Placeholder 3">
            <a:extLst>
              <a:ext uri="{FF2B5EF4-FFF2-40B4-BE49-F238E27FC236}">
                <a16:creationId xmlns:a16="http://schemas.microsoft.com/office/drawing/2014/main" id="{0B24D140-C2BC-4942-B02B-94421BAECA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5DAAA7D-E81C-47DF-B64F-A94B87DF10B7}" type="slidenum">
              <a:rPr lang="en-US" altLang="fr-FR"/>
              <a:pPr/>
              <a:t>6</a:t>
            </a:fld>
            <a:endParaRPr lang="en-US"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F197608-30E1-4FCF-9A56-3ED1972DAE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C596658-7EB2-442A-A676-290E839B24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H" altLang="en-US"/>
              <a:t>To be able to do all of this successfully, we need to have the implication, acceptance and engagement of the community. The way that activities are done will continuously be adapted according to community feedback</a:t>
            </a:r>
          </a:p>
          <a:p>
            <a:pPr eaLnBrk="1" hangingPunct="1">
              <a:spcBef>
                <a:spcPct val="0"/>
              </a:spcBef>
            </a:pPr>
            <a:r>
              <a:rPr lang="fr-CH" altLang="en-US"/>
              <a:t>For information about what to do if someone refuses isolation, just refer to the fact that as this is something that is not currently done, we will discuss it more in a few slides</a:t>
            </a:r>
            <a:endParaRPr lang="en-US" altLang="en-US"/>
          </a:p>
        </p:txBody>
      </p:sp>
      <p:sp>
        <p:nvSpPr>
          <p:cNvPr id="19460" name="Slide Number Placeholder 3">
            <a:extLst>
              <a:ext uri="{FF2B5EF4-FFF2-40B4-BE49-F238E27FC236}">
                <a16:creationId xmlns:a16="http://schemas.microsoft.com/office/drawing/2014/main" id="{241CE2CE-E1B4-4A1B-900E-199B51FBBF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A0D8CD-EAAC-4D8A-9BB1-1278D49FEF8C}" type="slidenum">
              <a:rPr lang="en-US" altLang="en-US"/>
              <a:pPr>
                <a:spcBef>
                  <a:spcPct val="0"/>
                </a:spcBef>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50EE4D6-0D8A-4F7A-8F4B-386507DD7677}" type="datetimeFigureOut">
              <a:rPr lang="en-AU" smtClean="0"/>
              <a:t>31/03/2021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6AA993-CC71-4129-B0A2-89194DE0EADA}" type="slidenum">
              <a:rPr lang="en-AU" smtClean="0"/>
              <a:t>‹#›</a:t>
            </a:fld>
            <a:endParaRPr lang="en-AU"/>
          </a:p>
        </p:txBody>
      </p:sp>
    </p:spTree>
    <p:extLst>
      <p:ext uri="{BB962C8B-B14F-4D97-AF65-F5344CB8AC3E}">
        <p14:creationId xmlns:p14="http://schemas.microsoft.com/office/powerpoint/2010/main" val="3156554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50EE4D6-0D8A-4F7A-8F4B-386507DD7677}" type="datetimeFigureOut">
              <a:rPr lang="en-AU" smtClean="0"/>
              <a:t>31/03/2021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6AA993-CC71-4129-B0A2-89194DE0EADA}" type="slidenum">
              <a:rPr lang="en-AU" smtClean="0"/>
              <a:t>‹#›</a:t>
            </a:fld>
            <a:endParaRPr lang="en-AU"/>
          </a:p>
        </p:txBody>
      </p:sp>
    </p:spTree>
    <p:extLst>
      <p:ext uri="{BB962C8B-B14F-4D97-AF65-F5344CB8AC3E}">
        <p14:creationId xmlns:p14="http://schemas.microsoft.com/office/powerpoint/2010/main" val="806436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50EE4D6-0D8A-4F7A-8F4B-386507DD7677}" type="datetimeFigureOut">
              <a:rPr lang="en-AU" smtClean="0"/>
              <a:t>31/03/2021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6AA993-CC71-4129-B0A2-89194DE0EADA}" type="slidenum">
              <a:rPr lang="en-AU" smtClean="0"/>
              <a:t>‹#›</a:t>
            </a:fld>
            <a:endParaRPr lang="en-AU"/>
          </a:p>
        </p:txBody>
      </p:sp>
    </p:spTree>
    <p:extLst>
      <p:ext uri="{BB962C8B-B14F-4D97-AF65-F5344CB8AC3E}">
        <p14:creationId xmlns:p14="http://schemas.microsoft.com/office/powerpoint/2010/main" val="3955464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F14F1CA-E8E0-4FFA-BF71-DF8FFD43B108}"/>
              </a:ext>
            </a:extLst>
          </p:cNvPr>
          <p:cNvSpPr>
            <a:spLocks noGrp="1"/>
          </p:cNvSpPr>
          <p:nvPr>
            <p:ph type="dt" sz="half" idx="10"/>
          </p:nvPr>
        </p:nvSpPr>
        <p:spPr/>
        <p:txBody>
          <a:bodyPr/>
          <a:lstStyle>
            <a:lvl1pPr>
              <a:defRPr/>
            </a:lvl1pPr>
          </a:lstStyle>
          <a:p>
            <a:pPr>
              <a:defRPr/>
            </a:pPr>
            <a:fld id="{4F785708-FA8A-4D5D-9558-37B40AB32C50}" type="datetimeFigureOut">
              <a:rPr lang="en-US"/>
              <a:pPr>
                <a:defRPr/>
              </a:pPr>
              <a:t>3/31/2021</a:t>
            </a:fld>
            <a:endParaRPr lang="en-US"/>
          </a:p>
        </p:txBody>
      </p:sp>
      <p:sp>
        <p:nvSpPr>
          <p:cNvPr id="3" name="Footer Placeholder 4">
            <a:extLst>
              <a:ext uri="{FF2B5EF4-FFF2-40B4-BE49-F238E27FC236}">
                <a16:creationId xmlns:a16="http://schemas.microsoft.com/office/drawing/2014/main" id="{8FEEC03E-5D16-44C4-84FF-EDA5263FD5E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C15DDAA-E173-4584-9FE6-7B864F71139A}"/>
              </a:ext>
            </a:extLst>
          </p:cNvPr>
          <p:cNvSpPr>
            <a:spLocks noGrp="1"/>
          </p:cNvSpPr>
          <p:nvPr>
            <p:ph type="sldNum" sz="quarter" idx="12"/>
          </p:nvPr>
        </p:nvSpPr>
        <p:spPr/>
        <p:txBody>
          <a:bodyPr/>
          <a:lstStyle>
            <a:lvl1pPr>
              <a:defRPr/>
            </a:lvl1pPr>
          </a:lstStyle>
          <a:p>
            <a:fld id="{49F1D4FC-8317-432B-9671-0493F8CA135B}" type="slidenum">
              <a:rPr lang="en-US" altLang="fr-FR"/>
              <a:pPr/>
              <a:t>‹#›</a:t>
            </a:fld>
            <a:endParaRPr lang="en-US" altLang="fr-FR"/>
          </a:p>
        </p:txBody>
      </p:sp>
    </p:spTree>
    <p:extLst>
      <p:ext uri="{BB962C8B-B14F-4D97-AF65-F5344CB8AC3E}">
        <p14:creationId xmlns:p14="http://schemas.microsoft.com/office/powerpoint/2010/main" val="345804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F14F1CA-E8E0-4FFA-BF71-DF8FFD43B108}"/>
              </a:ext>
            </a:extLst>
          </p:cNvPr>
          <p:cNvSpPr>
            <a:spLocks noGrp="1"/>
          </p:cNvSpPr>
          <p:nvPr>
            <p:ph type="dt" sz="half" idx="10"/>
          </p:nvPr>
        </p:nvSpPr>
        <p:spPr/>
        <p:txBody>
          <a:bodyPr/>
          <a:lstStyle>
            <a:lvl1pPr>
              <a:defRPr/>
            </a:lvl1pPr>
          </a:lstStyle>
          <a:p>
            <a:pPr>
              <a:defRPr/>
            </a:pPr>
            <a:fld id="{4F785708-FA8A-4D5D-9558-37B40AB32C50}" type="datetimeFigureOut">
              <a:rPr lang="en-US"/>
              <a:pPr>
                <a:defRPr/>
              </a:pPr>
              <a:t>3/31/2021</a:t>
            </a:fld>
            <a:endParaRPr lang="en-US"/>
          </a:p>
        </p:txBody>
      </p:sp>
      <p:sp>
        <p:nvSpPr>
          <p:cNvPr id="3" name="Footer Placeholder 4">
            <a:extLst>
              <a:ext uri="{FF2B5EF4-FFF2-40B4-BE49-F238E27FC236}">
                <a16:creationId xmlns:a16="http://schemas.microsoft.com/office/drawing/2014/main" id="{8FEEC03E-5D16-44C4-84FF-EDA5263FD5E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C15DDAA-E173-4584-9FE6-7B864F71139A}"/>
              </a:ext>
            </a:extLst>
          </p:cNvPr>
          <p:cNvSpPr>
            <a:spLocks noGrp="1"/>
          </p:cNvSpPr>
          <p:nvPr>
            <p:ph type="sldNum" sz="quarter" idx="12"/>
          </p:nvPr>
        </p:nvSpPr>
        <p:spPr/>
        <p:txBody>
          <a:bodyPr/>
          <a:lstStyle>
            <a:lvl1pPr>
              <a:defRPr/>
            </a:lvl1pPr>
          </a:lstStyle>
          <a:p>
            <a:fld id="{49F1D4FC-8317-432B-9671-0493F8CA135B}" type="slidenum">
              <a:rPr lang="en-US" altLang="fr-FR"/>
              <a:pPr/>
              <a:t>‹#›</a:t>
            </a:fld>
            <a:endParaRPr lang="en-US" altLang="fr-FR"/>
          </a:p>
        </p:txBody>
      </p:sp>
    </p:spTree>
    <p:extLst>
      <p:ext uri="{BB962C8B-B14F-4D97-AF65-F5344CB8AC3E}">
        <p14:creationId xmlns:p14="http://schemas.microsoft.com/office/powerpoint/2010/main" val="345804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F14F1CA-E8E0-4FFA-BF71-DF8FFD43B108}"/>
              </a:ext>
            </a:extLst>
          </p:cNvPr>
          <p:cNvSpPr>
            <a:spLocks noGrp="1"/>
          </p:cNvSpPr>
          <p:nvPr>
            <p:ph type="dt" sz="half" idx="10"/>
          </p:nvPr>
        </p:nvSpPr>
        <p:spPr/>
        <p:txBody>
          <a:bodyPr/>
          <a:lstStyle>
            <a:lvl1pPr>
              <a:defRPr/>
            </a:lvl1pPr>
          </a:lstStyle>
          <a:p>
            <a:pPr>
              <a:defRPr/>
            </a:pPr>
            <a:fld id="{4F785708-FA8A-4D5D-9558-37B40AB32C50}" type="datetimeFigureOut">
              <a:rPr lang="en-US"/>
              <a:pPr>
                <a:defRPr/>
              </a:pPr>
              <a:t>3/31/2021</a:t>
            </a:fld>
            <a:endParaRPr lang="en-US"/>
          </a:p>
        </p:txBody>
      </p:sp>
      <p:sp>
        <p:nvSpPr>
          <p:cNvPr id="3" name="Footer Placeholder 4">
            <a:extLst>
              <a:ext uri="{FF2B5EF4-FFF2-40B4-BE49-F238E27FC236}">
                <a16:creationId xmlns:a16="http://schemas.microsoft.com/office/drawing/2014/main" id="{8FEEC03E-5D16-44C4-84FF-EDA5263FD5E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C15DDAA-E173-4584-9FE6-7B864F71139A}"/>
              </a:ext>
            </a:extLst>
          </p:cNvPr>
          <p:cNvSpPr>
            <a:spLocks noGrp="1"/>
          </p:cNvSpPr>
          <p:nvPr>
            <p:ph type="sldNum" sz="quarter" idx="12"/>
          </p:nvPr>
        </p:nvSpPr>
        <p:spPr/>
        <p:txBody>
          <a:bodyPr/>
          <a:lstStyle>
            <a:lvl1pPr>
              <a:defRPr/>
            </a:lvl1pPr>
          </a:lstStyle>
          <a:p>
            <a:fld id="{49F1D4FC-8317-432B-9671-0493F8CA135B}" type="slidenum">
              <a:rPr lang="en-US" altLang="fr-FR"/>
              <a:pPr/>
              <a:t>‹#›</a:t>
            </a:fld>
            <a:endParaRPr lang="en-US" altLang="fr-FR"/>
          </a:p>
        </p:txBody>
      </p:sp>
    </p:spTree>
    <p:extLst>
      <p:ext uri="{BB962C8B-B14F-4D97-AF65-F5344CB8AC3E}">
        <p14:creationId xmlns:p14="http://schemas.microsoft.com/office/powerpoint/2010/main" val="345804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F14F1CA-E8E0-4FFA-BF71-DF8FFD43B108}"/>
              </a:ext>
            </a:extLst>
          </p:cNvPr>
          <p:cNvSpPr>
            <a:spLocks noGrp="1"/>
          </p:cNvSpPr>
          <p:nvPr>
            <p:ph type="dt" sz="half" idx="10"/>
          </p:nvPr>
        </p:nvSpPr>
        <p:spPr/>
        <p:txBody>
          <a:bodyPr/>
          <a:lstStyle>
            <a:lvl1pPr>
              <a:defRPr/>
            </a:lvl1pPr>
          </a:lstStyle>
          <a:p>
            <a:pPr>
              <a:defRPr/>
            </a:pPr>
            <a:fld id="{4F785708-FA8A-4D5D-9558-37B40AB32C50}" type="datetimeFigureOut">
              <a:rPr lang="en-US"/>
              <a:pPr>
                <a:defRPr/>
              </a:pPr>
              <a:t>3/31/2021</a:t>
            </a:fld>
            <a:endParaRPr lang="en-US"/>
          </a:p>
        </p:txBody>
      </p:sp>
      <p:sp>
        <p:nvSpPr>
          <p:cNvPr id="3" name="Footer Placeholder 4">
            <a:extLst>
              <a:ext uri="{FF2B5EF4-FFF2-40B4-BE49-F238E27FC236}">
                <a16:creationId xmlns:a16="http://schemas.microsoft.com/office/drawing/2014/main" id="{8FEEC03E-5D16-44C4-84FF-EDA5263FD5E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C15DDAA-E173-4584-9FE6-7B864F71139A}"/>
              </a:ext>
            </a:extLst>
          </p:cNvPr>
          <p:cNvSpPr>
            <a:spLocks noGrp="1"/>
          </p:cNvSpPr>
          <p:nvPr>
            <p:ph type="sldNum" sz="quarter" idx="12"/>
          </p:nvPr>
        </p:nvSpPr>
        <p:spPr/>
        <p:txBody>
          <a:bodyPr/>
          <a:lstStyle>
            <a:lvl1pPr>
              <a:defRPr/>
            </a:lvl1pPr>
          </a:lstStyle>
          <a:p>
            <a:fld id="{49F1D4FC-8317-432B-9671-0493F8CA135B}" type="slidenum">
              <a:rPr lang="en-US" altLang="fr-FR"/>
              <a:pPr/>
              <a:t>‹#›</a:t>
            </a:fld>
            <a:endParaRPr lang="en-US" altLang="fr-FR"/>
          </a:p>
        </p:txBody>
      </p:sp>
    </p:spTree>
    <p:extLst>
      <p:ext uri="{BB962C8B-B14F-4D97-AF65-F5344CB8AC3E}">
        <p14:creationId xmlns:p14="http://schemas.microsoft.com/office/powerpoint/2010/main" val="345804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50EE4D6-0D8A-4F7A-8F4B-386507DD7677}" type="datetimeFigureOut">
              <a:rPr lang="en-AU" smtClean="0"/>
              <a:t>31/03/2021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6AA993-CC71-4129-B0A2-89194DE0EADA}" type="slidenum">
              <a:rPr lang="en-AU" smtClean="0"/>
              <a:t>‹#›</a:t>
            </a:fld>
            <a:endParaRPr lang="en-AU"/>
          </a:p>
        </p:txBody>
      </p:sp>
    </p:spTree>
    <p:extLst>
      <p:ext uri="{BB962C8B-B14F-4D97-AF65-F5344CB8AC3E}">
        <p14:creationId xmlns:p14="http://schemas.microsoft.com/office/powerpoint/2010/main" val="142062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50EE4D6-0D8A-4F7A-8F4B-386507DD7677}" type="datetimeFigureOut">
              <a:rPr lang="en-AU" smtClean="0"/>
              <a:t>31/03/2021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6AA993-CC71-4129-B0A2-89194DE0EADA}" type="slidenum">
              <a:rPr lang="en-AU" smtClean="0"/>
              <a:t>‹#›</a:t>
            </a:fld>
            <a:endParaRPr lang="en-AU"/>
          </a:p>
        </p:txBody>
      </p:sp>
    </p:spTree>
    <p:extLst>
      <p:ext uri="{BB962C8B-B14F-4D97-AF65-F5344CB8AC3E}">
        <p14:creationId xmlns:p14="http://schemas.microsoft.com/office/powerpoint/2010/main" val="145694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0EE4D6-0D8A-4F7A-8F4B-386507DD7677}" type="datetimeFigureOut">
              <a:rPr lang="en-AU" smtClean="0"/>
              <a:t>31/03/2021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6AA993-CC71-4129-B0A2-89194DE0EADA}" type="slidenum">
              <a:rPr lang="en-AU" smtClean="0"/>
              <a:t>‹#›</a:t>
            </a:fld>
            <a:endParaRPr lang="en-AU"/>
          </a:p>
        </p:txBody>
      </p:sp>
    </p:spTree>
    <p:extLst>
      <p:ext uri="{BB962C8B-B14F-4D97-AF65-F5344CB8AC3E}">
        <p14:creationId xmlns:p14="http://schemas.microsoft.com/office/powerpoint/2010/main" val="196217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50EE4D6-0D8A-4F7A-8F4B-386507DD7677}" type="datetimeFigureOut">
              <a:rPr lang="en-AU" smtClean="0"/>
              <a:t>31/03/2021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6AA993-CC71-4129-B0A2-89194DE0EADA}" type="slidenum">
              <a:rPr lang="en-AU" smtClean="0"/>
              <a:t>‹#›</a:t>
            </a:fld>
            <a:endParaRPr lang="en-AU"/>
          </a:p>
        </p:txBody>
      </p:sp>
    </p:spTree>
    <p:extLst>
      <p:ext uri="{BB962C8B-B14F-4D97-AF65-F5344CB8AC3E}">
        <p14:creationId xmlns:p14="http://schemas.microsoft.com/office/powerpoint/2010/main" val="264005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50EE4D6-0D8A-4F7A-8F4B-386507DD7677}" type="datetimeFigureOut">
              <a:rPr lang="en-AU" smtClean="0"/>
              <a:t>31/03/2021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06AA993-CC71-4129-B0A2-89194DE0EADA}" type="slidenum">
              <a:rPr lang="en-AU" smtClean="0"/>
              <a:t>‹#›</a:t>
            </a:fld>
            <a:endParaRPr lang="en-AU"/>
          </a:p>
        </p:txBody>
      </p:sp>
    </p:spTree>
    <p:extLst>
      <p:ext uri="{BB962C8B-B14F-4D97-AF65-F5344CB8AC3E}">
        <p14:creationId xmlns:p14="http://schemas.microsoft.com/office/powerpoint/2010/main" val="265022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50EE4D6-0D8A-4F7A-8F4B-386507DD7677}" type="datetimeFigureOut">
              <a:rPr lang="en-AU" smtClean="0"/>
              <a:t>31/03/2021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06AA993-CC71-4129-B0A2-89194DE0EADA}" type="slidenum">
              <a:rPr lang="en-AU" smtClean="0"/>
              <a:t>‹#›</a:t>
            </a:fld>
            <a:endParaRPr lang="en-AU"/>
          </a:p>
        </p:txBody>
      </p:sp>
    </p:spTree>
    <p:extLst>
      <p:ext uri="{BB962C8B-B14F-4D97-AF65-F5344CB8AC3E}">
        <p14:creationId xmlns:p14="http://schemas.microsoft.com/office/powerpoint/2010/main" val="352755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EE4D6-0D8A-4F7A-8F4B-386507DD7677}" type="datetimeFigureOut">
              <a:rPr lang="en-AU" smtClean="0"/>
              <a:t>31/03/2021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06AA993-CC71-4129-B0A2-89194DE0EADA}" type="slidenum">
              <a:rPr lang="en-AU" smtClean="0"/>
              <a:t>‹#›</a:t>
            </a:fld>
            <a:endParaRPr lang="en-AU"/>
          </a:p>
        </p:txBody>
      </p:sp>
    </p:spTree>
    <p:extLst>
      <p:ext uri="{BB962C8B-B14F-4D97-AF65-F5344CB8AC3E}">
        <p14:creationId xmlns:p14="http://schemas.microsoft.com/office/powerpoint/2010/main" val="464759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EE4D6-0D8A-4F7A-8F4B-386507DD7677}" type="datetimeFigureOut">
              <a:rPr lang="en-AU" smtClean="0"/>
              <a:t>31/03/2021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6AA993-CC71-4129-B0A2-89194DE0EADA}" type="slidenum">
              <a:rPr lang="en-AU" smtClean="0"/>
              <a:t>‹#›</a:t>
            </a:fld>
            <a:endParaRPr lang="en-AU"/>
          </a:p>
        </p:txBody>
      </p:sp>
    </p:spTree>
    <p:extLst>
      <p:ext uri="{BB962C8B-B14F-4D97-AF65-F5344CB8AC3E}">
        <p14:creationId xmlns:p14="http://schemas.microsoft.com/office/powerpoint/2010/main" val="166015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EE4D6-0D8A-4F7A-8F4B-386507DD7677}" type="datetimeFigureOut">
              <a:rPr lang="en-AU" smtClean="0"/>
              <a:t>31/03/2021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6AA993-CC71-4129-B0A2-89194DE0EADA}" type="slidenum">
              <a:rPr lang="en-AU" smtClean="0"/>
              <a:t>‹#›</a:t>
            </a:fld>
            <a:endParaRPr lang="en-AU"/>
          </a:p>
        </p:txBody>
      </p:sp>
    </p:spTree>
    <p:extLst>
      <p:ext uri="{BB962C8B-B14F-4D97-AF65-F5344CB8AC3E}">
        <p14:creationId xmlns:p14="http://schemas.microsoft.com/office/powerpoint/2010/main" val="261310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EE4D6-0D8A-4F7A-8F4B-386507DD7677}" type="datetimeFigureOut">
              <a:rPr lang="en-AU" smtClean="0"/>
              <a:t>31/03/2021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AA993-CC71-4129-B0A2-89194DE0EADA}" type="slidenum">
              <a:rPr lang="en-AU" smtClean="0"/>
              <a:t>‹#›</a:t>
            </a:fld>
            <a:endParaRPr lang="en-AU"/>
          </a:p>
        </p:txBody>
      </p:sp>
    </p:spTree>
    <p:extLst>
      <p:ext uri="{BB962C8B-B14F-4D97-AF65-F5344CB8AC3E}">
        <p14:creationId xmlns:p14="http://schemas.microsoft.com/office/powerpoint/2010/main" val="2347171626"/>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51" r:id="rId3"/>
    <p:sldLayoutId id="2147483652" r:id="rId4"/>
    <p:sldLayoutId id="2147483653" r:id="rId5"/>
    <p:sldLayoutId id="2147483691" r:id="rId6"/>
    <p:sldLayoutId id="2147483669"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2E58F1F-A7AA-4605-B26C-635433B5E9D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6891DAA-A399-41E6-9DC8-92585C4AFAC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DE72165-82BD-4CC8-A0CA-365F8EAE7F1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8A75D9F-E34D-4CB5-9A1F-DB950AA25A9C}" type="datetimeFigureOut">
              <a:rPr lang="en-US"/>
              <a:pPr>
                <a:defRPr/>
              </a:pPr>
              <a:t>3/31/2021</a:t>
            </a:fld>
            <a:endParaRPr lang="en-US"/>
          </a:p>
        </p:txBody>
      </p:sp>
      <p:sp>
        <p:nvSpPr>
          <p:cNvPr id="5" name="Footer Placeholder 4">
            <a:extLst>
              <a:ext uri="{FF2B5EF4-FFF2-40B4-BE49-F238E27FC236}">
                <a16:creationId xmlns:a16="http://schemas.microsoft.com/office/drawing/2014/main" id="{A3A43816-ED0D-4954-9043-255F7889673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A34054B-735F-46C0-83D2-BA62320E8CA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7174A24-C846-403A-A435-794360C1D1C6}" type="slidenum">
              <a:rPr lang="en-US" altLang="fr-FR"/>
              <a:pPr/>
              <a:t>‹#›</a:t>
            </a:fld>
            <a:endParaRPr lang="en-US" altLang="fr-F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2E58F1F-A7AA-4605-B26C-635433B5E9D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6891DAA-A399-41E6-9DC8-92585C4AFAC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DE72165-82BD-4CC8-A0CA-365F8EAE7F1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8A75D9F-E34D-4CB5-9A1F-DB950AA25A9C}" type="datetimeFigureOut">
              <a:rPr lang="en-US"/>
              <a:pPr>
                <a:defRPr/>
              </a:pPr>
              <a:t>3/31/2021</a:t>
            </a:fld>
            <a:endParaRPr lang="en-US"/>
          </a:p>
        </p:txBody>
      </p:sp>
      <p:sp>
        <p:nvSpPr>
          <p:cNvPr id="5" name="Footer Placeholder 4">
            <a:extLst>
              <a:ext uri="{FF2B5EF4-FFF2-40B4-BE49-F238E27FC236}">
                <a16:creationId xmlns:a16="http://schemas.microsoft.com/office/drawing/2014/main" id="{A3A43816-ED0D-4954-9043-255F7889673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A34054B-735F-46C0-83D2-BA62320E8CA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7174A24-C846-403A-A435-794360C1D1C6}" type="slidenum">
              <a:rPr lang="en-US" altLang="fr-FR"/>
              <a:pPr/>
              <a:t>‹#›</a:t>
            </a:fld>
            <a:endParaRPr lang="en-US" altLang="fr-F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2E58F1F-A7AA-4605-B26C-635433B5E9D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6891DAA-A399-41E6-9DC8-92585C4AFAC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DE72165-82BD-4CC8-A0CA-365F8EAE7F1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8A75D9F-E34D-4CB5-9A1F-DB950AA25A9C}" type="datetimeFigureOut">
              <a:rPr lang="en-US"/>
              <a:pPr>
                <a:defRPr/>
              </a:pPr>
              <a:t>3/31/2021</a:t>
            </a:fld>
            <a:endParaRPr lang="en-US"/>
          </a:p>
        </p:txBody>
      </p:sp>
      <p:sp>
        <p:nvSpPr>
          <p:cNvPr id="5" name="Footer Placeholder 4">
            <a:extLst>
              <a:ext uri="{FF2B5EF4-FFF2-40B4-BE49-F238E27FC236}">
                <a16:creationId xmlns:a16="http://schemas.microsoft.com/office/drawing/2014/main" id="{A3A43816-ED0D-4954-9043-255F7889673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A34054B-735F-46C0-83D2-BA62320E8CA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7174A24-C846-403A-A435-794360C1D1C6}" type="slidenum">
              <a:rPr lang="en-US" altLang="fr-FR"/>
              <a:pPr/>
              <a:t>‹#›</a:t>
            </a:fld>
            <a:endParaRPr lang="en-US" altLang="fr-F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2E58F1F-A7AA-4605-B26C-635433B5E9D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6891DAA-A399-41E6-9DC8-92585C4AFAC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DE72165-82BD-4CC8-A0CA-365F8EAE7F1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8A75D9F-E34D-4CB5-9A1F-DB950AA25A9C}" type="datetimeFigureOut">
              <a:rPr lang="en-US"/>
              <a:pPr>
                <a:defRPr/>
              </a:pPr>
              <a:t>3/31/2021</a:t>
            </a:fld>
            <a:endParaRPr lang="en-US"/>
          </a:p>
        </p:txBody>
      </p:sp>
      <p:sp>
        <p:nvSpPr>
          <p:cNvPr id="5" name="Footer Placeholder 4">
            <a:extLst>
              <a:ext uri="{FF2B5EF4-FFF2-40B4-BE49-F238E27FC236}">
                <a16:creationId xmlns:a16="http://schemas.microsoft.com/office/drawing/2014/main" id="{A3A43816-ED0D-4954-9043-255F7889673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A34054B-735F-46C0-83D2-BA62320E8CA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7174A24-C846-403A-A435-794360C1D1C6}" type="slidenum">
              <a:rPr lang="en-US" altLang="fr-FR"/>
              <a:pPr/>
              <a:t>‹#›</a:t>
            </a:fld>
            <a:endParaRPr lang="en-US" altLang="fr-FR"/>
          </a:p>
        </p:txBody>
      </p:sp>
    </p:spTree>
  </p:cSld>
  <p:clrMap bg1="lt1" tx1="dk1" bg2="lt2" tx2="dk2" accent1="accent1" accent2="accent2" accent3="accent3" accent4="accent4" accent5="accent5" accent6="accent6" hlink="hlink" folHlink="folHlink"/>
  <p:sldLayoutIdLst>
    <p:sldLayoutId id="2147483687" r:id="rId1"/>
    <p:sldLayoutId id="2147483692"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3.png@01D71124.118A9A70" TargetMode="External"/><Relationship Id="rId5" Type="http://schemas.openxmlformats.org/officeDocument/2006/relationships/image" Target="../media/image3.png"/><Relationship Id="rId4" Type="http://schemas.openxmlformats.org/officeDocument/2006/relationships/image" Target="cid:image001.jpg@01D71124.118A9A7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2696"/>
            <a:ext cx="9144000" cy="1974081"/>
          </a:xfrm>
          <a:solidFill>
            <a:srgbClr val="FF0000"/>
          </a:solidFill>
        </p:spPr>
        <p:txBody>
          <a:bodyPr>
            <a:normAutofit fontScale="90000"/>
          </a:bodyPr>
          <a:lstStyle/>
          <a:p>
            <a:r>
              <a:rPr lang="fr-CH" b="1">
                <a:solidFill>
                  <a:schemeClr val="bg1"/>
                </a:solidFill>
              </a:rPr>
              <a:t>Table ronde « Partage d’expérience sur les interventions récentes dans la prise en charge de la Maladie au Virus Ebola »</a:t>
            </a:r>
            <a:endParaRPr lang="en-AU" b="1" dirty="0">
              <a:solidFill>
                <a:schemeClr val="bg1"/>
              </a:solidFill>
            </a:endParaRPr>
          </a:p>
        </p:txBody>
      </p:sp>
      <p:sp>
        <p:nvSpPr>
          <p:cNvPr id="4" name="Subtitle 3"/>
          <p:cNvSpPr>
            <a:spLocks noGrp="1"/>
          </p:cNvSpPr>
          <p:nvPr>
            <p:ph type="subTitle" idx="1"/>
          </p:nvPr>
        </p:nvSpPr>
        <p:spPr>
          <a:xfrm>
            <a:off x="1371600" y="3886200"/>
            <a:ext cx="7448872" cy="1817192"/>
          </a:xfrm>
        </p:spPr>
        <p:txBody>
          <a:bodyPr>
            <a:normAutofit lnSpcReduction="10000"/>
          </a:bodyPr>
          <a:lstStyle/>
          <a:p>
            <a:pPr algn="r"/>
            <a:endParaRPr lang="fr-CH" sz="2000"/>
          </a:p>
          <a:p>
            <a:pPr algn="r"/>
            <a:endParaRPr lang="fr-CH" sz="2000"/>
          </a:p>
          <a:p>
            <a:pPr algn="r"/>
            <a:endParaRPr lang="fr-CH" sz="2000"/>
          </a:p>
          <a:p>
            <a:pPr algn="r"/>
            <a:endParaRPr lang="fr-CH" sz="2000"/>
          </a:p>
          <a:p>
            <a:pPr algn="r"/>
            <a:r>
              <a:rPr lang="fr-CH" sz="2000"/>
              <a:t>	Abidjan, le 29.03.2021</a:t>
            </a:r>
            <a:endParaRPr lang="en-AU"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84D50F37-4845-420B-A0AF-87C62C6B7D36}"/>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90922" y="3134866"/>
            <a:ext cx="1647428" cy="1158230"/>
          </a:xfrm>
          <a:prstGeom prst="rect">
            <a:avLst/>
          </a:prstGeom>
          <a:noFill/>
          <a:ln>
            <a:noFill/>
          </a:ln>
        </p:spPr>
      </p:pic>
      <p:pic>
        <p:nvPicPr>
          <p:cNvPr id="6" name="Picture 5">
            <a:extLst>
              <a:ext uri="{FF2B5EF4-FFF2-40B4-BE49-F238E27FC236}">
                <a16:creationId xmlns:a16="http://schemas.microsoft.com/office/drawing/2014/main" id="{62F859DC-BDF0-46CF-945B-026D7D89F3B8}"/>
              </a:ext>
            </a:extLst>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038350" y="3153916"/>
            <a:ext cx="1741562" cy="1037308"/>
          </a:xfrm>
          <a:prstGeom prst="rect">
            <a:avLst/>
          </a:prstGeom>
          <a:noFill/>
          <a:ln>
            <a:noFill/>
          </a:ln>
        </p:spPr>
      </p:pic>
    </p:spTree>
    <p:extLst>
      <p:ext uri="{BB962C8B-B14F-4D97-AF65-F5344CB8AC3E}">
        <p14:creationId xmlns:p14="http://schemas.microsoft.com/office/powerpoint/2010/main" val="312617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664"/>
            <a:ext cx="9144000" cy="720080"/>
          </a:xfrm>
          <a:solidFill>
            <a:srgbClr val="FF0000"/>
          </a:solidFill>
        </p:spPr>
        <p:txBody>
          <a:bodyPr>
            <a:normAutofit fontScale="90000"/>
          </a:bodyPr>
          <a:lstStyle/>
          <a:p>
            <a:r>
              <a:rPr lang="fr-CH" altLang="fr-FR" b="1" dirty="0">
                <a:solidFill>
                  <a:schemeClr val="bg1"/>
                </a:solidFill>
              </a:rPr>
              <a:t>Situation</a:t>
            </a:r>
            <a:endParaRPr lang="en-AU" b="1" dirty="0">
              <a:solidFill>
                <a:schemeClr val="bg1"/>
              </a:solidFill>
            </a:endParaRPr>
          </a:p>
        </p:txBody>
      </p:sp>
      <p:sp>
        <p:nvSpPr>
          <p:cNvPr id="4" name="Subtitle 3"/>
          <p:cNvSpPr>
            <a:spLocks noGrp="1"/>
          </p:cNvSpPr>
          <p:nvPr>
            <p:ph type="subTitle" idx="1"/>
          </p:nvPr>
        </p:nvSpPr>
        <p:spPr>
          <a:xfrm>
            <a:off x="682432" y="1412776"/>
            <a:ext cx="7776864" cy="4226024"/>
          </a:xfrm>
        </p:spPr>
        <p:txBody>
          <a:bodyPr>
            <a:normAutofit/>
          </a:bodyPr>
          <a:lstStyle/>
          <a:p>
            <a:pPr marL="914400" lvl="1" indent="-457200" algn="just">
              <a:buFont typeface="Wingdings" panose="05000000000000000000" pitchFamily="2" charset="2"/>
              <a:buChar char="§"/>
              <a:defRPr/>
            </a:pPr>
            <a:r>
              <a:rPr lang="fr-CH" sz="3200" dirty="0">
                <a:solidFill>
                  <a:schemeClr val="tx1"/>
                </a:solidFill>
              </a:rPr>
              <a:t>Pour les patients admis au CTE, le délai entre l'apparition des symptômes et l'isolement était très long (&gt;5 jours)</a:t>
            </a:r>
          </a:p>
          <a:p>
            <a:pPr marL="1371600" lvl="2" indent="-457200" algn="just">
              <a:buFont typeface="Wingdings" panose="05000000000000000000" pitchFamily="2" charset="2"/>
              <a:buChar char="ü"/>
              <a:defRPr/>
            </a:pPr>
            <a:r>
              <a:rPr lang="fr-CH" sz="2800" dirty="0">
                <a:solidFill>
                  <a:schemeClr val="tx1"/>
                </a:solidFill>
              </a:rPr>
              <a:t>Risque accru de mortalité</a:t>
            </a:r>
          </a:p>
          <a:p>
            <a:pPr marL="1371600" lvl="2" indent="-457200" algn="just">
              <a:buFont typeface="Wingdings" panose="05000000000000000000" pitchFamily="2" charset="2"/>
              <a:buChar char="ü"/>
              <a:defRPr/>
            </a:pPr>
            <a:r>
              <a:rPr lang="fr-CH" sz="2800" dirty="0">
                <a:solidFill>
                  <a:schemeClr val="tx1"/>
                </a:solidFill>
              </a:rPr>
              <a:t>Risque accru que d'autres personnes aient été infectées dans la communauté</a:t>
            </a:r>
            <a:endParaRPr lang="en-US" sz="2800" dirty="0">
              <a:solidFill>
                <a:schemeClr val="tx1"/>
              </a:solidFill>
            </a:endParaRPr>
          </a:p>
          <a:p>
            <a:pPr>
              <a:defRPr/>
            </a:pPr>
            <a:r>
              <a:rPr lang="fr-FR" dirty="0"/>
              <a:t> </a:t>
            </a:r>
            <a:endParaRPr lang="en-US" dirty="0"/>
          </a:p>
          <a:p>
            <a:pPr marL="457200" indent="-457200" algn="just">
              <a:buAutoNum type="arabicPeriod"/>
            </a:pPr>
            <a:endParaRPr lang="fr-CH" sz="2000" dirty="0"/>
          </a:p>
          <a:p>
            <a:pPr marL="342900" indent="-342900" algn="just">
              <a:buFont typeface="Wingdings" panose="05000000000000000000" pitchFamily="2" charset="2"/>
              <a:buChar char="§"/>
            </a:pPr>
            <a:endParaRPr lang="fr-CH"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610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664"/>
            <a:ext cx="9144000" cy="720080"/>
          </a:xfrm>
          <a:solidFill>
            <a:srgbClr val="FF0000"/>
          </a:solidFill>
        </p:spPr>
        <p:txBody>
          <a:bodyPr>
            <a:normAutofit fontScale="90000"/>
          </a:bodyPr>
          <a:lstStyle/>
          <a:p>
            <a:r>
              <a:rPr lang="fr-CH" altLang="fr-FR" b="1" dirty="0">
                <a:solidFill>
                  <a:schemeClr val="bg1"/>
                </a:solidFill>
              </a:rPr>
              <a:t>Situation</a:t>
            </a:r>
            <a:endParaRPr lang="en-AU" b="1" dirty="0">
              <a:solidFill>
                <a:schemeClr val="bg1"/>
              </a:solidFill>
            </a:endParaRPr>
          </a:p>
        </p:txBody>
      </p:sp>
      <p:sp>
        <p:nvSpPr>
          <p:cNvPr id="4" name="Subtitle 3"/>
          <p:cNvSpPr>
            <a:spLocks noGrp="1"/>
          </p:cNvSpPr>
          <p:nvPr>
            <p:ph type="subTitle" idx="1"/>
          </p:nvPr>
        </p:nvSpPr>
        <p:spPr>
          <a:xfrm>
            <a:off x="682432" y="1412776"/>
            <a:ext cx="7776864" cy="4226024"/>
          </a:xfrm>
        </p:spPr>
        <p:txBody>
          <a:bodyPr>
            <a:normAutofit/>
          </a:bodyPr>
          <a:lstStyle/>
          <a:p>
            <a:pPr>
              <a:defRPr/>
            </a:pPr>
            <a:r>
              <a:rPr lang="fr-FR" dirty="0"/>
              <a:t> </a:t>
            </a:r>
            <a:endParaRPr lang="en-US" dirty="0"/>
          </a:p>
          <a:p>
            <a:pPr marL="457200" indent="-457200" algn="just">
              <a:buAutoNum type="arabicPeriod"/>
            </a:pPr>
            <a:endParaRPr lang="fr-CH" sz="2000" dirty="0"/>
          </a:p>
          <a:p>
            <a:pPr marL="342900" indent="-342900" algn="just">
              <a:buFont typeface="Wingdings" panose="05000000000000000000" pitchFamily="2" charset="2"/>
              <a:buChar char="§"/>
            </a:pPr>
            <a:endParaRPr lang="fr-CH"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94A3B346-CB65-492D-8020-D0960E310DC7}"/>
              </a:ext>
            </a:extLst>
          </p:cNvPr>
          <p:cNvSpPr/>
          <p:nvPr/>
        </p:nvSpPr>
        <p:spPr>
          <a:xfrm>
            <a:off x="395536" y="1412776"/>
            <a:ext cx="8208912" cy="954107"/>
          </a:xfrm>
          <a:prstGeom prst="rect">
            <a:avLst/>
          </a:prstGeom>
        </p:spPr>
        <p:txBody>
          <a:bodyPr wrap="square">
            <a:spAutoFit/>
          </a:bodyPr>
          <a:lstStyle/>
          <a:p>
            <a:pPr marL="457200" indent="-457200">
              <a:buFont typeface="Wingdings" panose="05000000000000000000" pitchFamily="2" charset="2"/>
              <a:buChar char="§"/>
              <a:defRPr/>
            </a:pPr>
            <a:r>
              <a:rPr lang="fr-CH" altLang="fr-FR" sz="2800" dirty="0"/>
              <a:t>Le nombre de cas a continué à augmenter, avec une plus grande répartition géographique. </a:t>
            </a:r>
            <a:r>
              <a:rPr lang="fr-FR" altLang="fr-FR" sz="2800" dirty="0"/>
              <a:t> </a:t>
            </a:r>
            <a:endParaRPr lang="en-US" altLang="fr-FR" sz="2800" dirty="0"/>
          </a:p>
        </p:txBody>
      </p:sp>
    </p:spTree>
    <p:extLst>
      <p:ext uri="{BB962C8B-B14F-4D97-AF65-F5344CB8AC3E}">
        <p14:creationId xmlns:p14="http://schemas.microsoft.com/office/powerpoint/2010/main" val="1393658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6602D6-2E30-42C8-9983-D515C4B70C81}"/>
              </a:ext>
            </a:extLst>
          </p:cNvPr>
          <p:cNvSpPr txBox="1"/>
          <p:nvPr/>
        </p:nvSpPr>
        <p:spPr>
          <a:xfrm>
            <a:off x="2351088" y="141288"/>
            <a:ext cx="4013200"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fontAlgn="auto" hangingPunct="1">
              <a:spcBef>
                <a:spcPts val="0"/>
              </a:spcBef>
              <a:spcAft>
                <a:spcPts val="0"/>
              </a:spcAft>
              <a:defRPr/>
            </a:pPr>
            <a:r>
              <a:rPr lang="fr-CH" dirty="0"/>
              <a:t>Arrivée au triage de structure de santé – identifié comme alerte au triage</a:t>
            </a:r>
            <a:endParaRPr lang="en-US" dirty="0"/>
          </a:p>
        </p:txBody>
      </p:sp>
      <p:sp>
        <p:nvSpPr>
          <p:cNvPr id="5" name="TextBox 4">
            <a:extLst>
              <a:ext uri="{FF2B5EF4-FFF2-40B4-BE49-F238E27FC236}">
                <a16:creationId xmlns:a16="http://schemas.microsoft.com/office/drawing/2014/main" id="{63C56897-4562-4C38-B29F-41D1670A6EA2}"/>
              </a:ext>
            </a:extLst>
          </p:cNvPr>
          <p:cNvSpPr txBox="1"/>
          <p:nvPr/>
        </p:nvSpPr>
        <p:spPr>
          <a:xfrm>
            <a:off x="2803525" y="1054100"/>
            <a:ext cx="3252788" cy="646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fontAlgn="auto" hangingPunct="1">
              <a:spcBef>
                <a:spcPts val="0"/>
              </a:spcBef>
              <a:spcAft>
                <a:spcPts val="0"/>
              </a:spcAft>
              <a:defRPr/>
            </a:pPr>
            <a:r>
              <a:rPr lang="fr-CH" dirty="0"/>
              <a:t>Alerte investiguée par équipe au sein de la structure</a:t>
            </a:r>
            <a:endParaRPr lang="en-US" dirty="0"/>
          </a:p>
        </p:txBody>
      </p:sp>
      <p:sp>
        <p:nvSpPr>
          <p:cNvPr id="6" name="TextBox 5">
            <a:extLst>
              <a:ext uri="{FF2B5EF4-FFF2-40B4-BE49-F238E27FC236}">
                <a16:creationId xmlns:a16="http://schemas.microsoft.com/office/drawing/2014/main" id="{7C8C4208-76A3-4A17-A689-EF2B4537415F}"/>
              </a:ext>
            </a:extLst>
          </p:cNvPr>
          <p:cNvSpPr txBox="1"/>
          <p:nvPr/>
        </p:nvSpPr>
        <p:spPr>
          <a:xfrm>
            <a:off x="2263775" y="2276475"/>
            <a:ext cx="4392613" cy="646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fontAlgn="auto" hangingPunct="1">
              <a:spcBef>
                <a:spcPts val="0"/>
              </a:spcBef>
              <a:spcAft>
                <a:spcPts val="0"/>
              </a:spcAft>
              <a:defRPr/>
            </a:pPr>
            <a:r>
              <a:rPr lang="fr-CH" dirty="0"/>
              <a:t>Propose prise en charge et prélèvement dans cette structure de santé</a:t>
            </a:r>
            <a:endParaRPr lang="en-US" dirty="0"/>
          </a:p>
        </p:txBody>
      </p:sp>
      <p:sp>
        <p:nvSpPr>
          <p:cNvPr id="9" name="TextBox 8">
            <a:extLst>
              <a:ext uri="{FF2B5EF4-FFF2-40B4-BE49-F238E27FC236}">
                <a16:creationId xmlns:a16="http://schemas.microsoft.com/office/drawing/2014/main" id="{B5A0BFC8-E179-4CA1-8D80-C0BB3A56F687}"/>
              </a:ext>
            </a:extLst>
          </p:cNvPr>
          <p:cNvSpPr txBox="1"/>
          <p:nvPr/>
        </p:nvSpPr>
        <p:spPr>
          <a:xfrm>
            <a:off x="3068638" y="3802063"/>
            <a:ext cx="252095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fontAlgn="auto" hangingPunct="1">
              <a:spcBef>
                <a:spcPts val="0"/>
              </a:spcBef>
              <a:spcAft>
                <a:spcPts val="0"/>
              </a:spcAft>
              <a:defRPr/>
            </a:pPr>
            <a:r>
              <a:rPr lang="fr-CH" dirty="0"/>
              <a:t>Prise en charge dans le structure de santé</a:t>
            </a:r>
          </a:p>
          <a:p>
            <a:pPr algn="ctr" eaLnBrk="1" fontAlgn="auto" hangingPunct="1">
              <a:spcBef>
                <a:spcPts val="0"/>
              </a:spcBef>
              <a:spcAft>
                <a:spcPts val="0"/>
              </a:spcAft>
              <a:defRPr/>
            </a:pPr>
            <a:endParaRPr lang="fr-CH" dirty="0"/>
          </a:p>
          <a:p>
            <a:pPr algn="ctr" eaLnBrk="1" fontAlgn="auto" hangingPunct="1">
              <a:spcBef>
                <a:spcPts val="0"/>
              </a:spcBef>
              <a:spcAft>
                <a:spcPts val="0"/>
              </a:spcAft>
              <a:defRPr/>
            </a:pPr>
            <a:endParaRPr lang="en-US" dirty="0"/>
          </a:p>
        </p:txBody>
      </p:sp>
      <p:sp>
        <p:nvSpPr>
          <p:cNvPr id="13" name="TextBox 12">
            <a:extLst>
              <a:ext uri="{FF2B5EF4-FFF2-40B4-BE49-F238E27FC236}">
                <a16:creationId xmlns:a16="http://schemas.microsoft.com/office/drawing/2014/main" id="{F7DEAA6B-4603-4A00-B6DA-EC0CE99DE8D3}"/>
              </a:ext>
            </a:extLst>
          </p:cNvPr>
          <p:cNvSpPr txBox="1"/>
          <p:nvPr/>
        </p:nvSpPr>
        <p:spPr>
          <a:xfrm>
            <a:off x="103188" y="1665288"/>
            <a:ext cx="2108200" cy="646112"/>
          </a:xfrm>
          <a:prstGeom prst="rect">
            <a:avLst/>
          </a:prstGeom>
          <a:ln>
            <a:prstDash val="sysDot"/>
          </a:ln>
        </p:spPr>
        <p:style>
          <a:lnRef idx="2">
            <a:schemeClr val="dk1"/>
          </a:lnRef>
          <a:fillRef idx="1">
            <a:schemeClr val="lt1"/>
          </a:fillRef>
          <a:effectRef idx="0">
            <a:schemeClr val="dk1"/>
          </a:effectRef>
          <a:fontRef idx="minor">
            <a:schemeClr val="dk1"/>
          </a:fontRef>
        </p:style>
        <p:txBody>
          <a:bodyPr>
            <a:spAutoFit/>
          </a:bodyPr>
          <a:lstStyle/>
          <a:p>
            <a:pPr algn="ctr" eaLnBrk="1" fontAlgn="auto" hangingPunct="1">
              <a:spcBef>
                <a:spcPts val="0"/>
              </a:spcBef>
              <a:spcAft>
                <a:spcPts val="0"/>
              </a:spcAft>
              <a:defRPr/>
            </a:pPr>
            <a:r>
              <a:rPr lang="fr-CH" dirty="0"/>
              <a:t>Suivre le système sanitaire existant</a:t>
            </a:r>
            <a:endParaRPr lang="en-US" dirty="0"/>
          </a:p>
        </p:txBody>
      </p:sp>
      <p:sp>
        <p:nvSpPr>
          <p:cNvPr id="14" name="TextBox 13">
            <a:extLst>
              <a:ext uri="{FF2B5EF4-FFF2-40B4-BE49-F238E27FC236}">
                <a16:creationId xmlns:a16="http://schemas.microsoft.com/office/drawing/2014/main" id="{77E3B571-845B-4120-9F78-A3BF445E953B}"/>
              </a:ext>
            </a:extLst>
          </p:cNvPr>
          <p:cNvSpPr txBox="1"/>
          <p:nvPr/>
        </p:nvSpPr>
        <p:spPr>
          <a:xfrm>
            <a:off x="2862263" y="5373688"/>
            <a:ext cx="2843212"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fontAlgn="auto" hangingPunct="1">
              <a:spcBef>
                <a:spcPts val="0"/>
              </a:spcBef>
              <a:spcAft>
                <a:spcPts val="0"/>
              </a:spcAft>
              <a:defRPr/>
            </a:pPr>
            <a:endParaRPr lang="fr-CH" dirty="0"/>
          </a:p>
          <a:p>
            <a:pPr algn="ctr" eaLnBrk="1" fontAlgn="auto" hangingPunct="1">
              <a:spcBef>
                <a:spcPts val="0"/>
              </a:spcBef>
              <a:spcAft>
                <a:spcPts val="0"/>
              </a:spcAft>
              <a:defRPr/>
            </a:pPr>
            <a:r>
              <a:rPr lang="fr-CH" dirty="0"/>
              <a:t>Propose transfert vers CTE</a:t>
            </a:r>
          </a:p>
          <a:p>
            <a:pPr algn="ctr" eaLnBrk="1" fontAlgn="auto" hangingPunct="1">
              <a:spcBef>
                <a:spcPts val="0"/>
              </a:spcBef>
              <a:spcAft>
                <a:spcPts val="0"/>
              </a:spcAft>
              <a:defRPr/>
            </a:pPr>
            <a:endParaRPr lang="fr-CH" dirty="0"/>
          </a:p>
          <a:p>
            <a:pPr algn="ctr" eaLnBrk="1" fontAlgn="auto" hangingPunct="1">
              <a:spcBef>
                <a:spcPts val="0"/>
              </a:spcBef>
              <a:spcAft>
                <a:spcPts val="0"/>
              </a:spcAft>
              <a:defRPr/>
            </a:pPr>
            <a:endParaRPr lang="en-US" dirty="0"/>
          </a:p>
        </p:txBody>
      </p:sp>
      <p:cxnSp>
        <p:nvCxnSpPr>
          <p:cNvPr id="16" name="Straight Arrow Connector 15">
            <a:extLst>
              <a:ext uri="{FF2B5EF4-FFF2-40B4-BE49-F238E27FC236}">
                <a16:creationId xmlns:a16="http://schemas.microsoft.com/office/drawing/2014/main" id="{27FF80F0-6E36-4B96-8958-0F29CEEFFE18}"/>
              </a:ext>
            </a:extLst>
          </p:cNvPr>
          <p:cNvCxnSpPr>
            <a:stCxn id="4" idx="2"/>
          </p:cNvCxnSpPr>
          <p:nvPr/>
        </p:nvCxnSpPr>
        <p:spPr>
          <a:xfrm>
            <a:off x="4357688" y="787400"/>
            <a:ext cx="3175" cy="2667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432507B-2E49-404C-8C8B-AE029C61E6AE}"/>
              </a:ext>
            </a:extLst>
          </p:cNvPr>
          <p:cNvCxnSpPr/>
          <p:nvPr/>
        </p:nvCxnSpPr>
        <p:spPr>
          <a:xfrm>
            <a:off x="4329113" y="1700213"/>
            <a:ext cx="0" cy="5762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35" name="TextBox 18">
            <a:extLst>
              <a:ext uri="{FF2B5EF4-FFF2-40B4-BE49-F238E27FC236}">
                <a16:creationId xmlns:a16="http://schemas.microsoft.com/office/drawing/2014/main" id="{930342D6-1E99-4CCB-91AD-0F42AFEC6A28}"/>
              </a:ext>
            </a:extLst>
          </p:cNvPr>
          <p:cNvSpPr txBox="1">
            <a:spLocks noChangeArrowheads="1"/>
          </p:cNvSpPr>
          <p:nvPr/>
        </p:nvSpPr>
        <p:spPr bwMode="auto">
          <a:xfrm>
            <a:off x="4497388" y="1851025"/>
            <a:ext cx="1874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CH" altLang="en-US" sz="1800" i="1"/>
              <a:t>Validée</a:t>
            </a:r>
            <a:endParaRPr lang="en-US" altLang="en-US" sz="1800" i="1"/>
          </a:p>
        </p:txBody>
      </p:sp>
      <p:sp>
        <p:nvSpPr>
          <p:cNvPr id="5136" name="TextBox 19">
            <a:extLst>
              <a:ext uri="{FF2B5EF4-FFF2-40B4-BE49-F238E27FC236}">
                <a16:creationId xmlns:a16="http://schemas.microsoft.com/office/drawing/2014/main" id="{EB29EB2B-48A5-4A0A-80B1-EAC5D148C6B2}"/>
              </a:ext>
            </a:extLst>
          </p:cNvPr>
          <p:cNvSpPr txBox="1">
            <a:spLocks noChangeArrowheads="1"/>
          </p:cNvSpPr>
          <p:nvPr/>
        </p:nvSpPr>
        <p:spPr bwMode="auto">
          <a:xfrm>
            <a:off x="1325563" y="1228725"/>
            <a:ext cx="1874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CH" altLang="en-US" sz="1800" i="1"/>
              <a:t>Non- Validée</a:t>
            </a:r>
            <a:endParaRPr lang="en-US" altLang="en-US" sz="1800" i="1"/>
          </a:p>
        </p:txBody>
      </p:sp>
      <p:cxnSp>
        <p:nvCxnSpPr>
          <p:cNvPr id="21" name="Straight Arrow Connector 20">
            <a:extLst>
              <a:ext uri="{FF2B5EF4-FFF2-40B4-BE49-F238E27FC236}">
                <a16:creationId xmlns:a16="http://schemas.microsoft.com/office/drawing/2014/main" id="{600FA7D5-4995-4F44-89A8-3626F9B56C13}"/>
              </a:ext>
            </a:extLst>
          </p:cNvPr>
          <p:cNvCxnSpPr/>
          <p:nvPr/>
        </p:nvCxnSpPr>
        <p:spPr>
          <a:xfrm flipH="1">
            <a:off x="2211388" y="1563688"/>
            <a:ext cx="592137" cy="2889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79A6436-2DF1-4EE5-B576-8DEE128F294D}"/>
              </a:ext>
            </a:extLst>
          </p:cNvPr>
          <p:cNvCxnSpPr>
            <a:cxnSpLocks/>
          </p:cNvCxnSpPr>
          <p:nvPr/>
        </p:nvCxnSpPr>
        <p:spPr>
          <a:xfrm>
            <a:off x="4257675" y="2922588"/>
            <a:ext cx="0" cy="7921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FE3B90B-22DB-42AA-A917-46B77C6D7F82}"/>
              </a:ext>
            </a:extLst>
          </p:cNvPr>
          <p:cNvCxnSpPr/>
          <p:nvPr/>
        </p:nvCxnSpPr>
        <p:spPr>
          <a:xfrm>
            <a:off x="4859338" y="4981575"/>
            <a:ext cx="0" cy="3921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622DE54-0ECB-465D-A385-317A72B9E4E5}"/>
              </a:ext>
            </a:extLst>
          </p:cNvPr>
          <p:cNvCxnSpPr/>
          <p:nvPr/>
        </p:nvCxnSpPr>
        <p:spPr>
          <a:xfrm>
            <a:off x="3636963" y="5002213"/>
            <a:ext cx="23812" cy="3714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42" name="TextBox 32">
            <a:extLst>
              <a:ext uri="{FF2B5EF4-FFF2-40B4-BE49-F238E27FC236}">
                <a16:creationId xmlns:a16="http://schemas.microsoft.com/office/drawing/2014/main" id="{411F247C-5D68-4344-B459-A8EA5E5AD651}"/>
              </a:ext>
            </a:extLst>
          </p:cNvPr>
          <p:cNvSpPr txBox="1">
            <a:spLocks noChangeArrowheads="1"/>
          </p:cNvSpPr>
          <p:nvPr/>
        </p:nvSpPr>
        <p:spPr bwMode="auto">
          <a:xfrm>
            <a:off x="3668713" y="4981575"/>
            <a:ext cx="1047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CH" altLang="en-US" sz="1800" i="1"/>
              <a:t>Confirmé</a:t>
            </a:r>
            <a:endParaRPr lang="en-US" altLang="en-US" sz="1800" i="1"/>
          </a:p>
        </p:txBody>
      </p:sp>
      <p:sp>
        <p:nvSpPr>
          <p:cNvPr id="34" name="TextBox 33">
            <a:extLst>
              <a:ext uri="{FF2B5EF4-FFF2-40B4-BE49-F238E27FC236}">
                <a16:creationId xmlns:a16="http://schemas.microsoft.com/office/drawing/2014/main" id="{3192DB61-1140-4F31-AA8D-9F0E0E779D8E}"/>
              </a:ext>
            </a:extLst>
          </p:cNvPr>
          <p:cNvSpPr txBox="1"/>
          <p:nvPr/>
        </p:nvSpPr>
        <p:spPr>
          <a:xfrm>
            <a:off x="438150" y="5268913"/>
            <a:ext cx="2108200" cy="646112"/>
          </a:xfrm>
          <a:prstGeom prst="rect">
            <a:avLst/>
          </a:prstGeom>
          <a:ln>
            <a:prstDash val="sysDot"/>
          </a:ln>
        </p:spPr>
        <p:style>
          <a:lnRef idx="2">
            <a:schemeClr val="dk1"/>
          </a:lnRef>
          <a:fillRef idx="1">
            <a:schemeClr val="lt1"/>
          </a:fillRef>
          <a:effectRef idx="0">
            <a:schemeClr val="dk1"/>
          </a:effectRef>
          <a:fontRef idx="minor">
            <a:schemeClr val="dk1"/>
          </a:fontRef>
        </p:style>
        <p:txBody>
          <a:bodyPr>
            <a:spAutoFit/>
          </a:bodyPr>
          <a:lstStyle/>
          <a:p>
            <a:pPr algn="ctr" eaLnBrk="1" fontAlgn="auto" hangingPunct="1">
              <a:spcBef>
                <a:spcPts val="0"/>
              </a:spcBef>
              <a:spcAft>
                <a:spcPts val="0"/>
              </a:spcAft>
              <a:defRPr/>
            </a:pPr>
            <a:r>
              <a:rPr lang="fr-CH" dirty="0"/>
              <a:t>Suivre la système sanitaire existante</a:t>
            </a:r>
            <a:endParaRPr lang="en-US" dirty="0"/>
          </a:p>
        </p:txBody>
      </p:sp>
      <p:cxnSp>
        <p:nvCxnSpPr>
          <p:cNvPr id="37" name="Straight Arrow Connector 36">
            <a:extLst>
              <a:ext uri="{FF2B5EF4-FFF2-40B4-BE49-F238E27FC236}">
                <a16:creationId xmlns:a16="http://schemas.microsoft.com/office/drawing/2014/main" id="{35277723-CBDE-4E3C-95E6-DF974B25214D}"/>
              </a:ext>
            </a:extLst>
          </p:cNvPr>
          <p:cNvCxnSpPr>
            <a:cxnSpLocks/>
          </p:cNvCxnSpPr>
          <p:nvPr/>
        </p:nvCxnSpPr>
        <p:spPr>
          <a:xfrm flipH="1">
            <a:off x="1897063" y="4525963"/>
            <a:ext cx="1162050" cy="6477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48" name="TextBox 39">
            <a:extLst>
              <a:ext uri="{FF2B5EF4-FFF2-40B4-BE49-F238E27FC236}">
                <a16:creationId xmlns:a16="http://schemas.microsoft.com/office/drawing/2014/main" id="{3AA28AF5-BE75-48CF-9FB1-05275BA87F82}"/>
              </a:ext>
            </a:extLst>
          </p:cNvPr>
          <p:cNvSpPr txBox="1">
            <a:spLocks noChangeArrowheads="1"/>
          </p:cNvSpPr>
          <p:nvPr/>
        </p:nvSpPr>
        <p:spPr bwMode="auto">
          <a:xfrm>
            <a:off x="1414463" y="4408488"/>
            <a:ext cx="1874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CH" altLang="en-US" sz="1800" i="1"/>
              <a:t>Négatif</a:t>
            </a:r>
            <a:endParaRPr lang="en-US" altLang="en-US" sz="1800" i="1"/>
          </a:p>
        </p:txBody>
      </p:sp>
    </p:spTree>
    <p:extLst>
      <p:ext uri="{BB962C8B-B14F-4D97-AF65-F5344CB8AC3E}">
        <p14:creationId xmlns:p14="http://schemas.microsoft.com/office/powerpoint/2010/main" val="2917034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3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3" grpId="0" animBg="1"/>
      <p:bldP spid="14" grpId="0" animBg="1"/>
      <p:bldP spid="5135" grpId="0"/>
      <p:bldP spid="5136" grpId="0"/>
      <p:bldP spid="5142" grpId="0"/>
      <p:bldP spid="34" grpId="0" animBg="1"/>
      <p:bldP spid="51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664"/>
            <a:ext cx="9144000" cy="720080"/>
          </a:xfrm>
          <a:solidFill>
            <a:srgbClr val="FF0000"/>
          </a:solidFill>
        </p:spPr>
        <p:txBody>
          <a:bodyPr>
            <a:normAutofit fontScale="90000"/>
          </a:bodyPr>
          <a:lstStyle/>
          <a:p>
            <a:r>
              <a:rPr lang="fr-CH" altLang="fr-FR" b="1" dirty="0">
                <a:solidFill>
                  <a:schemeClr val="bg1"/>
                </a:solidFill>
              </a:rPr>
              <a:t>Approche Décentralisée (1)</a:t>
            </a:r>
            <a:endParaRPr lang="en-AU" b="1" dirty="0">
              <a:solidFill>
                <a:schemeClr val="bg1"/>
              </a:solidFill>
            </a:endParaRPr>
          </a:p>
        </p:txBody>
      </p:sp>
      <p:sp>
        <p:nvSpPr>
          <p:cNvPr id="4" name="Subtitle 3"/>
          <p:cNvSpPr>
            <a:spLocks noGrp="1"/>
          </p:cNvSpPr>
          <p:nvPr>
            <p:ph type="subTitle" idx="1"/>
          </p:nvPr>
        </p:nvSpPr>
        <p:spPr>
          <a:xfrm>
            <a:off x="682432" y="1412776"/>
            <a:ext cx="7776864" cy="4226024"/>
          </a:xfrm>
        </p:spPr>
        <p:txBody>
          <a:bodyPr>
            <a:normAutofit/>
          </a:bodyPr>
          <a:lstStyle/>
          <a:p>
            <a:pPr algn="l">
              <a:defRPr/>
            </a:pPr>
            <a:r>
              <a:rPr lang="fr-FR" sz="2800" b="1" dirty="0">
                <a:solidFill>
                  <a:schemeClr val="tx1"/>
                </a:solidFill>
              </a:rPr>
              <a:t>Objectifs</a:t>
            </a:r>
            <a:r>
              <a:rPr lang="fr-FR" sz="2800" dirty="0">
                <a:solidFill>
                  <a:schemeClr val="tx1"/>
                </a:solidFill>
              </a:rPr>
              <a:t> :</a:t>
            </a:r>
            <a:endParaRPr lang="en-US" sz="2800" dirty="0">
              <a:solidFill>
                <a:schemeClr val="tx1"/>
              </a:solidFill>
            </a:endParaRPr>
          </a:p>
          <a:p>
            <a:pPr marL="457200" indent="-457200" algn="l">
              <a:buFont typeface="Wingdings" panose="05000000000000000000" pitchFamily="2" charset="2"/>
              <a:buChar char="§"/>
              <a:defRPr/>
            </a:pPr>
            <a:r>
              <a:rPr lang="fr-CH" sz="2800" dirty="0">
                <a:solidFill>
                  <a:schemeClr val="tx1"/>
                </a:solidFill>
              </a:rPr>
              <a:t>Réduire le nombre de cas suspects dans les CTE.</a:t>
            </a:r>
          </a:p>
          <a:p>
            <a:pPr marL="914400" lvl="1" indent="-457200" algn="just">
              <a:buFont typeface="Wingdings" panose="05000000000000000000" pitchFamily="2" charset="2"/>
              <a:buChar char="Ø"/>
              <a:defRPr/>
            </a:pPr>
            <a:r>
              <a:rPr lang="fr-CH" sz="2600" dirty="0">
                <a:solidFill>
                  <a:schemeClr val="tx1"/>
                </a:solidFill>
              </a:rPr>
              <a:t>Ce qui permet à ces derniers d'exiger moins de  ressources et de fournir une meilleure qualité de soins   aux cas confirmés.</a:t>
            </a:r>
          </a:p>
          <a:p>
            <a:pPr marL="914400" lvl="1" indent="-457200" algn="just">
              <a:buFont typeface="Wingdings" panose="05000000000000000000" pitchFamily="2" charset="2"/>
              <a:buChar char="Ø"/>
              <a:defRPr/>
            </a:pPr>
            <a:r>
              <a:rPr lang="fr-CH" sz="2600" dirty="0">
                <a:solidFill>
                  <a:schemeClr val="tx1"/>
                </a:solidFill>
              </a:rPr>
              <a:t>Réduire à son maximum l’exposition de cas suspects à la maladie au sein des CTE, les conséquences en terme d’acceptance communautaire étant désastreuse </a:t>
            </a:r>
          </a:p>
          <a:p>
            <a:pPr marL="342900" indent="-342900" algn="just">
              <a:buFont typeface="Wingdings" panose="05000000000000000000" pitchFamily="2" charset="2"/>
              <a:buChar char="§"/>
            </a:pPr>
            <a:endParaRPr lang="fr-CH"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410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664"/>
            <a:ext cx="9144000" cy="720080"/>
          </a:xfrm>
          <a:solidFill>
            <a:srgbClr val="FF0000"/>
          </a:solidFill>
        </p:spPr>
        <p:txBody>
          <a:bodyPr>
            <a:normAutofit fontScale="90000"/>
          </a:bodyPr>
          <a:lstStyle/>
          <a:p>
            <a:r>
              <a:rPr lang="fr-CH" altLang="fr-FR" b="1" dirty="0">
                <a:solidFill>
                  <a:schemeClr val="bg1"/>
                </a:solidFill>
              </a:rPr>
              <a:t>Approche Décentralisée (2)</a:t>
            </a:r>
            <a:endParaRPr lang="en-AU" b="1" dirty="0">
              <a:solidFill>
                <a:schemeClr val="bg1"/>
              </a:solidFill>
            </a:endParaRPr>
          </a:p>
        </p:txBody>
      </p:sp>
      <p:sp>
        <p:nvSpPr>
          <p:cNvPr id="4" name="Subtitle 3"/>
          <p:cNvSpPr>
            <a:spLocks noGrp="1"/>
          </p:cNvSpPr>
          <p:nvPr>
            <p:ph type="subTitle" idx="1"/>
          </p:nvPr>
        </p:nvSpPr>
        <p:spPr>
          <a:xfrm>
            <a:off x="682432" y="1412776"/>
            <a:ext cx="7776864" cy="4226024"/>
          </a:xfrm>
        </p:spPr>
        <p:txBody>
          <a:bodyPr>
            <a:normAutofit/>
          </a:bodyPr>
          <a:lstStyle/>
          <a:p>
            <a:pPr algn="l">
              <a:defRPr/>
            </a:pPr>
            <a:r>
              <a:rPr lang="fr-FR" sz="2800" b="1" dirty="0">
                <a:solidFill>
                  <a:schemeClr val="tx1"/>
                </a:solidFill>
              </a:rPr>
              <a:t>Objectifs</a:t>
            </a:r>
            <a:r>
              <a:rPr lang="fr-FR" sz="2800" dirty="0">
                <a:solidFill>
                  <a:schemeClr val="tx1"/>
                </a:solidFill>
              </a:rPr>
              <a:t> (suite):</a:t>
            </a:r>
            <a:endParaRPr lang="en-US" sz="2800" dirty="0">
              <a:solidFill>
                <a:schemeClr val="tx1"/>
              </a:solidFill>
            </a:endParaRPr>
          </a:p>
          <a:p>
            <a:pPr marL="457200" indent="-457200" algn="l">
              <a:buFont typeface="Wingdings" panose="05000000000000000000" pitchFamily="2" charset="2"/>
              <a:buChar char="§"/>
              <a:defRPr/>
            </a:pPr>
            <a:r>
              <a:rPr lang="fr-FR" sz="2800" dirty="0">
                <a:solidFill>
                  <a:schemeClr val="tx1"/>
                </a:solidFill>
              </a:rPr>
              <a:t>Permettre aux cas suspects d’être prélevés, isolés et de recevoir des soins initiaux/symptomatiques en attendant leur résultat, dans des structures sanitaires au niveau de leur propre communauté. </a:t>
            </a:r>
          </a:p>
          <a:p>
            <a:pPr marL="457200" indent="-457200" algn="just">
              <a:buFont typeface="Wingdings" panose="05000000000000000000" pitchFamily="2" charset="2"/>
              <a:buChar char="§"/>
              <a:defRPr/>
            </a:pPr>
            <a:r>
              <a:rPr lang="fr-FR" sz="2800" dirty="0">
                <a:solidFill>
                  <a:schemeClr val="tx1"/>
                </a:solidFill>
              </a:rPr>
              <a:t>Permettre aux cas suspects d’être prélevés, isolés et de recevoir des soins initiaux/symptomatiques en attendant leur résultat, dans des structures sanitaires au niveau de leur propre communauté</a:t>
            </a:r>
            <a:r>
              <a:rPr lang="fr-FR" sz="2800" dirty="0"/>
              <a:t>. </a:t>
            </a:r>
          </a:p>
          <a:p>
            <a:pPr marL="457200" indent="-457200" algn="l">
              <a:buFont typeface="Wingdings" panose="05000000000000000000" pitchFamily="2" charset="2"/>
              <a:buChar char="§"/>
              <a:defRPr/>
            </a:pPr>
            <a:endParaRPr lang="fr-CH" sz="2800" dirty="0">
              <a:solidFill>
                <a:schemeClr val="tx1"/>
              </a:solidFill>
            </a:endParaRPr>
          </a:p>
          <a:p>
            <a:pPr marL="342900" indent="-342900" algn="just">
              <a:buFont typeface="Wingdings" panose="05000000000000000000" pitchFamily="2" charset="2"/>
              <a:buChar char="§"/>
            </a:pPr>
            <a:endParaRPr lang="fr-CH"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9659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664"/>
            <a:ext cx="9144000" cy="720080"/>
          </a:xfrm>
          <a:solidFill>
            <a:srgbClr val="FF0000"/>
          </a:solidFill>
        </p:spPr>
        <p:txBody>
          <a:bodyPr>
            <a:normAutofit fontScale="90000"/>
          </a:bodyPr>
          <a:lstStyle/>
          <a:p>
            <a:r>
              <a:rPr lang="fr-CH" altLang="fr-FR" b="1" dirty="0">
                <a:solidFill>
                  <a:schemeClr val="bg1"/>
                </a:solidFill>
              </a:rPr>
              <a:t>Approche Décentralisée (3)</a:t>
            </a:r>
            <a:endParaRPr lang="en-AU" b="1" dirty="0">
              <a:solidFill>
                <a:schemeClr val="bg1"/>
              </a:solidFill>
            </a:endParaRPr>
          </a:p>
        </p:txBody>
      </p:sp>
      <p:sp>
        <p:nvSpPr>
          <p:cNvPr id="4" name="Subtitle 3"/>
          <p:cNvSpPr>
            <a:spLocks noGrp="1"/>
          </p:cNvSpPr>
          <p:nvPr>
            <p:ph type="subTitle" idx="1"/>
          </p:nvPr>
        </p:nvSpPr>
        <p:spPr>
          <a:xfrm>
            <a:off x="682432" y="1412776"/>
            <a:ext cx="7776864" cy="4226024"/>
          </a:xfrm>
        </p:spPr>
        <p:txBody>
          <a:bodyPr>
            <a:normAutofit fontScale="85000" lnSpcReduction="10000"/>
          </a:bodyPr>
          <a:lstStyle/>
          <a:p>
            <a:pPr algn="l">
              <a:defRPr/>
            </a:pPr>
            <a:r>
              <a:rPr lang="fr-FR" sz="2800" b="1" dirty="0">
                <a:solidFill>
                  <a:schemeClr val="tx1"/>
                </a:solidFill>
              </a:rPr>
              <a:t>Objectifs</a:t>
            </a:r>
            <a:r>
              <a:rPr lang="fr-FR" sz="2800" dirty="0">
                <a:solidFill>
                  <a:schemeClr val="tx1"/>
                </a:solidFill>
              </a:rPr>
              <a:t> (suite):</a:t>
            </a:r>
            <a:endParaRPr lang="en-US" sz="2800" dirty="0">
              <a:solidFill>
                <a:schemeClr val="tx1"/>
              </a:solidFill>
            </a:endParaRPr>
          </a:p>
          <a:p>
            <a:pPr marL="457200" indent="-457200" algn="l">
              <a:buFont typeface="Wingdings" panose="05000000000000000000" pitchFamily="2" charset="2"/>
              <a:buChar char="§"/>
              <a:defRPr/>
            </a:pPr>
            <a:r>
              <a:rPr lang="fr-FR" sz="2900" dirty="0">
                <a:solidFill>
                  <a:schemeClr val="tx1"/>
                </a:solidFill>
              </a:rPr>
              <a:t>Permettre aux cas négatifs de recevoir des soins en fonction de leur diagnostic, soit au sein de la structure communautaire ou si besoin, dans un hôpital de référence. </a:t>
            </a:r>
          </a:p>
          <a:p>
            <a:pPr>
              <a:defRPr/>
            </a:pPr>
            <a:endParaRPr lang="fr-FR" sz="2800" dirty="0"/>
          </a:p>
          <a:p>
            <a:pPr marL="457200" indent="-457200" algn="just">
              <a:buFont typeface="Wingdings" panose="05000000000000000000" pitchFamily="2" charset="2"/>
              <a:buChar char="§"/>
              <a:defRPr/>
            </a:pPr>
            <a:r>
              <a:rPr lang="fr-FR" sz="2900" dirty="0">
                <a:solidFill>
                  <a:schemeClr val="tx1"/>
                </a:solidFill>
              </a:rPr>
              <a:t>Référer et transférer les cas confirmés ou fortement probables de l’être dans un Centre de traitement (CTE) ou ils recevront des soins spécialisés, adaptés à la prise en charge des personnes atteintes de la MVE, où les options de traitements sont plus nombreuses.</a:t>
            </a:r>
          </a:p>
          <a:p>
            <a:pPr marL="457200" indent="-457200" algn="l">
              <a:buFont typeface="Wingdings" panose="05000000000000000000" pitchFamily="2" charset="2"/>
              <a:buChar char="§"/>
              <a:defRPr/>
            </a:pPr>
            <a:endParaRPr lang="fr-CH" sz="2800" dirty="0">
              <a:solidFill>
                <a:schemeClr val="tx1"/>
              </a:solidFill>
            </a:endParaRPr>
          </a:p>
          <a:p>
            <a:pPr marL="342900" indent="-342900" algn="just">
              <a:buFont typeface="Wingdings" panose="05000000000000000000" pitchFamily="2" charset="2"/>
              <a:buChar char="§"/>
            </a:pPr>
            <a:endParaRPr lang="fr-CH"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345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664"/>
            <a:ext cx="9144000" cy="720080"/>
          </a:xfrm>
          <a:solidFill>
            <a:srgbClr val="FF0000"/>
          </a:solidFill>
        </p:spPr>
        <p:txBody>
          <a:bodyPr>
            <a:normAutofit fontScale="90000"/>
          </a:bodyPr>
          <a:lstStyle/>
          <a:p>
            <a:r>
              <a:rPr lang="fr-BE" altLang="en-US" b="1" dirty="0">
                <a:solidFill>
                  <a:schemeClr val="bg1"/>
                </a:solidFill>
              </a:rPr>
              <a:t>Principes de l’approche décentralisée</a:t>
            </a:r>
            <a:endParaRPr lang="en-AU" b="1" dirty="0">
              <a:solidFill>
                <a:schemeClr val="bg1"/>
              </a:solidFill>
            </a:endParaRPr>
          </a:p>
        </p:txBody>
      </p:sp>
      <p:sp>
        <p:nvSpPr>
          <p:cNvPr id="4" name="Subtitle 3"/>
          <p:cNvSpPr>
            <a:spLocks noGrp="1"/>
          </p:cNvSpPr>
          <p:nvPr>
            <p:ph type="subTitle" idx="1"/>
          </p:nvPr>
        </p:nvSpPr>
        <p:spPr>
          <a:xfrm>
            <a:off x="682432" y="1412776"/>
            <a:ext cx="7776864" cy="4226024"/>
          </a:xfrm>
        </p:spPr>
        <p:txBody>
          <a:bodyPr>
            <a:normAutofit/>
          </a:bodyPr>
          <a:lstStyle/>
          <a:p>
            <a:pPr marL="457200" indent="-457200" algn="l">
              <a:buFont typeface="Wingdings" panose="05000000000000000000" pitchFamily="2" charset="2"/>
              <a:buChar char="§"/>
              <a:defRPr/>
            </a:pPr>
            <a:endParaRPr lang="fr-CH" sz="2400" dirty="0">
              <a:solidFill>
                <a:schemeClr val="tx1"/>
              </a:solidFill>
            </a:endParaRPr>
          </a:p>
          <a:p>
            <a:pPr marL="342900" indent="-342900" algn="l">
              <a:buFont typeface="Wingdings" panose="05000000000000000000" pitchFamily="2" charset="2"/>
              <a:buChar char="§"/>
            </a:pPr>
            <a:r>
              <a:rPr lang="fr-BE" altLang="en-US" sz="2400" dirty="0">
                <a:solidFill>
                  <a:schemeClr val="tx1"/>
                </a:solidFill>
              </a:rPr>
              <a:t>Réduire le risque de transmission (fois trois)</a:t>
            </a:r>
          </a:p>
          <a:p>
            <a:pPr marL="342900" indent="-342900" algn="l">
              <a:buFont typeface="Wingdings" panose="05000000000000000000" pitchFamily="2" charset="2"/>
              <a:buChar char="§"/>
            </a:pPr>
            <a:r>
              <a:rPr lang="fr-BE" altLang="en-US" sz="2400" dirty="0">
                <a:solidFill>
                  <a:schemeClr val="tx1"/>
                </a:solidFill>
              </a:rPr>
              <a:t>Contribuer à mettre fin à l’épidémie</a:t>
            </a:r>
          </a:p>
          <a:p>
            <a:pPr marL="342900" indent="-342900" algn="l">
              <a:buFont typeface="Wingdings" panose="05000000000000000000" pitchFamily="2" charset="2"/>
              <a:buChar char="§"/>
            </a:pPr>
            <a:r>
              <a:rPr lang="fr-BE" altLang="en-US" sz="2400" dirty="0">
                <a:solidFill>
                  <a:schemeClr val="tx1"/>
                </a:solidFill>
              </a:rPr>
              <a:t>Intégrer le système sanitaire existant </a:t>
            </a:r>
          </a:p>
          <a:p>
            <a:pPr marL="342900" indent="-342900" algn="l">
              <a:buFont typeface="Wingdings" panose="05000000000000000000" pitchFamily="2" charset="2"/>
              <a:buChar char="§"/>
            </a:pPr>
            <a:r>
              <a:rPr lang="fr-BE" altLang="en-US" sz="2400" dirty="0">
                <a:solidFill>
                  <a:schemeClr val="tx1"/>
                </a:solidFill>
              </a:rPr>
              <a:t>Travailler sur base d’acceptance et engagement communautaire</a:t>
            </a:r>
          </a:p>
          <a:p>
            <a:pPr marL="342900" indent="-342900" algn="l">
              <a:buFont typeface="Wingdings" panose="05000000000000000000" pitchFamily="2" charset="2"/>
              <a:buChar char="§"/>
            </a:pPr>
            <a:r>
              <a:rPr lang="fr-BE" altLang="en-US" sz="2400" dirty="0">
                <a:solidFill>
                  <a:schemeClr val="tx1"/>
                </a:solidFill>
              </a:rPr>
              <a:t>Soins Ebola et non-Ebola pris en compte également</a:t>
            </a:r>
          </a:p>
          <a:p>
            <a:pPr marL="342900" indent="-342900" algn="l">
              <a:buFont typeface="Wingdings" panose="05000000000000000000" pitchFamily="2" charset="2"/>
              <a:buChar char="§"/>
            </a:pPr>
            <a:r>
              <a:rPr lang="fr-BE" altLang="en-US" sz="2400" dirty="0">
                <a:solidFill>
                  <a:schemeClr val="tx1"/>
                </a:solidFill>
              </a:rPr>
              <a:t>Tous les soins sont gratuits</a:t>
            </a:r>
            <a:endParaRPr lang="fr-FR" altLang="en-US" sz="2400" dirty="0">
              <a:solidFill>
                <a:schemeClr val="tx1"/>
              </a:solidFill>
            </a:endParaRPr>
          </a:p>
          <a:p>
            <a:pPr marL="342900" indent="-342900" algn="just">
              <a:buFont typeface="Wingdings" panose="05000000000000000000" pitchFamily="2" charset="2"/>
              <a:buChar char="§"/>
            </a:pPr>
            <a:endParaRPr lang="fr-CH"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097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7" y="249424"/>
            <a:ext cx="9144000" cy="720080"/>
          </a:xfrm>
          <a:solidFill>
            <a:srgbClr val="FF0000"/>
          </a:solidFill>
        </p:spPr>
        <p:txBody>
          <a:bodyPr>
            <a:normAutofit fontScale="90000"/>
          </a:bodyPr>
          <a:lstStyle/>
          <a:p>
            <a:br>
              <a:rPr lang="fr-FR" altLang="en-US" b="1" dirty="0"/>
            </a:br>
            <a:r>
              <a:rPr lang="fr-FR" altLang="en-US" b="1" dirty="0">
                <a:solidFill>
                  <a:schemeClr val="bg1"/>
                </a:solidFill>
              </a:rPr>
              <a:t>Traitement Des Cas Confirmés</a:t>
            </a:r>
            <a:br>
              <a:rPr lang="en-US" altLang="en-US" b="1" dirty="0"/>
            </a:br>
            <a:endParaRPr lang="en-AU" b="1" dirty="0">
              <a:solidFill>
                <a:schemeClr val="bg1"/>
              </a:solidFill>
            </a:endParaRPr>
          </a:p>
        </p:txBody>
      </p:sp>
      <p:sp>
        <p:nvSpPr>
          <p:cNvPr id="4" name="Subtitle 3"/>
          <p:cNvSpPr>
            <a:spLocks noGrp="1"/>
          </p:cNvSpPr>
          <p:nvPr>
            <p:ph type="subTitle" idx="1"/>
          </p:nvPr>
        </p:nvSpPr>
        <p:spPr>
          <a:xfrm>
            <a:off x="682432" y="1412776"/>
            <a:ext cx="7776864" cy="4226024"/>
          </a:xfrm>
        </p:spPr>
        <p:txBody>
          <a:bodyPr>
            <a:normAutofit/>
          </a:bodyPr>
          <a:lstStyle/>
          <a:p>
            <a:pPr marL="457200" indent="-457200" algn="l">
              <a:buFont typeface="Wingdings" panose="05000000000000000000" pitchFamily="2" charset="2"/>
              <a:buChar char="§"/>
              <a:defRPr/>
            </a:pPr>
            <a:endParaRPr lang="fr-CH" sz="2400" dirty="0">
              <a:solidFill>
                <a:schemeClr val="tx1"/>
              </a:solidFill>
            </a:endParaRPr>
          </a:p>
          <a:p>
            <a:pPr algn="just"/>
            <a:endParaRPr lang="fr-FR" altLang="en-US" sz="2000" dirty="0"/>
          </a:p>
          <a:p>
            <a:pPr algn="just"/>
            <a:r>
              <a:rPr lang="fr-FR" altLang="en-US" sz="2800" dirty="0">
                <a:solidFill>
                  <a:schemeClr val="tx1"/>
                </a:solidFill>
              </a:rPr>
              <a:t>MSF reconnaît que les Centres de traitement (CTE) et les structures adaptées pour la prise en charge des cas confirmés sont les premiers choix pour la PEC des cas confirmés MVE. </a:t>
            </a:r>
          </a:p>
          <a:p>
            <a:pPr marL="342900" indent="-342900" algn="just">
              <a:buFont typeface="Wingdings" panose="05000000000000000000" pitchFamily="2" charset="2"/>
              <a:buChar char="§"/>
            </a:pPr>
            <a:endParaRPr lang="fr-CH"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556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7" y="249424"/>
            <a:ext cx="9144000" cy="720080"/>
          </a:xfrm>
          <a:solidFill>
            <a:srgbClr val="FF0000"/>
          </a:solidFill>
        </p:spPr>
        <p:txBody>
          <a:bodyPr>
            <a:normAutofit fontScale="90000"/>
          </a:bodyPr>
          <a:lstStyle/>
          <a:p>
            <a:br>
              <a:rPr lang="fr-FR" altLang="en-US" b="1" dirty="0"/>
            </a:br>
            <a:r>
              <a:rPr lang="fr-FR" altLang="en-US" b="1" dirty="0">
                <a:solidFill>
                  <a:schemeClr val="bg1"/>
                </a:solidFill>
              </a:rPr>
              <a:t>Prérequis</a:t>
            </a:r>
            <a:br>
              <a:rPr lang="en-US" altLang="en-US" b="1" dirty="0"/>
            </a:br>
            <a:endParaRPr lang="en-AU" b="1" dirty="0">
              <a:solidFill>
                <a:schemeClr val="bg1"/>
              </a:solidFill>
            </a:endParaRPr>
          </a:p>
        </p:txBody>
      </p:sp>
      <p:sp>
        <p:nvSpPr>
          <p:cNvPr id="4" name="Subtitle 3"/>
          <p:cNvSpPr>
            <a:spLocks noGrp="1"/>
          </p:cNvSpPr>
          <p:nvPr>
            <p:ph type="subTitle" idx="1"/>
          </p:nvPr>
        </p:nvSpPr>
        <p:spPr>
          <a:xfrm>
            <a:off x="682432" y="1412776"/>
            <a:ext cx="7776864" cy="4226024"/>
          </a:xfrm>
        </p:spPr>
        <p:txBody>
          <a:bodyPr>
            <a:normAutofit/>
          </a:bodyPr>
          <a:lstStyle/>
          <a:p>
            <a:pPr marL="342900" indent="-342900" algn="just">
              <a:buFont typeface="Wingdings" panose="05000000000000000000" pitchFamily="2" charset="2"/>
              <a:buChar char="§"/>
            </a:pPr>
            <a:r>
              <a:rPr lang="fr-FR" altLang="en-US" sz="2400" dirty="0">
                <a:solidFill>
                  <a:schemeClr val="tx1"/>
                </a:solidFill>
              </a:rPr>
              <a:t>Avant de commencer une activité, des discussions ont lieu à tous les niveaux de la communauté pour s’assurer que les activités sont acceptées et souhaitées.</a:t>
            </a:r>
          </a:p>
          <a:p>
            <a:pPr marL="342900" indent="-342900" algn="just">
              <a:buFont typeface="Wingdings" panose="05000000000000000000" pitchFamily="2" charset="2"/>
              <a:buChar char="§"/>
            </a:pPr>
            <a:r>
              <a:rPr lang="fr-FR" altLang="en-US" sz="2400" dirty="0">
                <a:solidFill>
                  <a:schemeClr val="tx1"/>
                </a:solidFill>
              </a:rPr>
              <a:t>L’implication de la communauté est transversale et doit être incluse dans chaque aspect de chaque activité</a:t>
            </a:r>
          </a:p>
          <a:p>
            <a:pPr marL="342900" indent="-342900" algn="just">
              <a:buFont typeface="Wingdings" panose="05000000000000000000" pitchFamily="2" charset="2"/>
              <a:buChar char="§"/>
            </a:pPr>
            <a:r>
              <a:rPr lang="fr-FR" altLang="en-US" sz="2400" dirty="0">
                <a:solidFill>
                  <a:schemeClr val="tx1"/>
                </a:solidFill>
              </a:rPr>
              <a:t>Tout le staff participant aux activités se voit offrir la vaccination contre l’Ebola.</a:t>
            </a:r>
          </a:p>
          <a:p>
            <a:pPr marL="342900" indent="-342900" algn="just">
              <a:buFont typeface="Wingdings" panose="05000000000000000000" pitchFamily="2" charset="2"/>
              <a:buChar char="§"/>
            </a:pPr>
            <a:r>
              <a:rPr lang="fr-FR" altLang="en-US" sz="2400" dirty="0">
                <a:solidFill>
                  <a:schemeClr val="tx1"/>
                </a:solidFill>
              </a:rPr>
              <a:t>FORMATION</a:t>
            </a:r>
            <a:endParaRPr lang="en-US" altLang="en-US" sz="2400" dirty="0">
              <a:solidFill>
                <a:schemeClr val="tx1"/>
              </a:solidFill>
            </a:endParaRPr>
          </a:p>
          <a:p>
            <a:pPr marL="457200" indent="-457200" algn="l">
              <a:buFont typeface="Wingdings" panose="05000000000000000000" pitchFamily="2" charset="2"/>
              <a:buChar char="§"/>
              <a:defRPr/>
            </a:pPr>
            <a:endParaRPr lang="fr-CH" sz="2400" dirty="0">
              <a:solidFill>
                <a:schemeClr val="tx1"/>
              </a:solidFill>
            </a:endParaRPr>
          </a:p>
          <a:p>
            <a:pPr algn="just"/>
            <a:endParaRPr lang="fr-FR" altLang="en-US" sz="2000" dirty="0"/>
          </a:p>
          <a:p>
            <a:pPr marL="342900" indent="-342900" algn="just">
              <a:buFont typeface="Wingdings" panose="05000000000000000000" pitchFamily="2" charset="2"/>
              <a:buChar char="§"/>
            </a:pPr>
            <a:endParaRPr lang="fr-CH"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4183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A picture containing building, table, sitting, small&#10;&#10;Description generated with very high confidence">
            <a:extLst>
              <a:ext uri="{FF2B5EF4-FFF2-40B4-BE49-F238E27FC236}">
                <a16:creationId xmlns:a16="http://schemas.microsoft.com/office/drawing/2014/main" id="{A3D4F411-B522-4837-8465-7BC918C31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216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9144000" cy="1470025"/>
          </a:xfrm>
          <a:solidFill>
            <a:srgbClr val="FF0000"/>
          </a:solidFill>
        </p:spPr>
        <p:txBody>
          <a:bodyPr/>
          <a:lstStyle/>
          <a:p>
            <a:r>
              <a:rPr lang="en-AU" b="1" dirty="0" err="1">
                <a:solidFill>
                  <a:schemeClr val="bg1"/>
                </a:solidFill>
              </a:rPr>
              <a:t>Déroulement</a:t>
            </a:r>
            <a:r>
              <a:rPr lang="en-AU" b="1" dirty="0">
                <a:solidFill>
                  <a:schemeClr val="bg1"/>
                </a:solidFill>
              </a:rPr>
              <a:t> de la table ronde</a:t>
            </a:r>
          </a:p>
        </p:txBody>
      </p:sp>
      <p:sp>
        <p:nvSpPr>
          <p:cNvPr id="4" name="Subtitle 3"/>
          <p:cNvSpPr>
            <a:spLocks noGrp="1"/>
          </p:cNvSpPr>
          <p:nvPr>
            <p:ph type="subTitle" idx="1"/>
          </p:nvPr>
        </p:nvSpPr>
        <p:spPr/>
        <p:txBody>
          <a:bodyPr>
            <a:normAutofit fontScale="92500" lnSpcReduction="20000"/>
          </a:bodyPr>
          <a:lstStyle/>
          <a:p>
            <a:pPr algn="l"/>
            <a:r>
              <a:rPr lang="fr-BE" altLang="en-US" sz="2000" dirty="0">
                <a:solidFill>
                  <a:schemeClr val="tx1"/>
                </a:solidFill>
              </a:rPr>
              <a:t>15h00 (</a:t>
            </a:r>
            <a:r>
              <a:rPr lang="fr-BE" altLang="en-US" sz="1800" dirty="0">
                <a:solidFill>
                  <a:schemeClr val="tx1"/>
                </a:solidFill>
              </a:rPr>
              <a:t>17h00 - GVA</a:t>
            </a:r>
            <a:r>
              <a:rPr lang="fr-BE" altLang="en-US" sz="2000" dirty="0">
                <a:solidFill>
                  <a:schemeClr val="tx1"/>
                </a:solidFill>
              </a:rPr>
              <a:t>) </a:t>
            </a:r>
          </a:p>
          <a:p>
            <a:pPr algn="l"/>
            <a:r>
              <a:rPr lang="fr-BE" altLang="en-US" sz="2000" dirty="0">
                <a:solidFill>
                  <a:schemeClr val="tx1"/>
                </a:solidFill>
              </a:rPr>
              <a:t>Accueil des participants et déroulement de la séance</a:t>
            </a:r>
          </a:p>
          <a:p>
            <a:pPr algn="l"/>
            <a:r>
              <a:rPr lang="fr-BE" altLang="en-US" sz="2000" dirty="0">
                <a:solidFill>
                  <a:schemeClr val="tx1"/>
                </a:solidFill>
              </a:rPr>
              <a:t>Sébastien Billard: Conseils pratiques d’utilisation de la plateforme</a:t>
            </a:r>
          </a:p>
          <a:p>
            <a:pPr algn="l"/>
            <a:br>
              <a:rPr lang="fr-BE" altLang="en-US" sz="2000" dirty="0"/>
            </a:br>
            <a:endParaRPr lang="fr-CH"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6359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A horse in front of a house&#10;&#10;Description generated with very high confidence">
            <a:extLst>
              <a:ext uri="{FF2B5EF4-FFF2-40B4-BE49-F238E27FC236}">
                <a16:creationId xmlns:a16="http://schemas.microsoft.com/office/drawing/2014/main" id="{E778FA91-2419-46C1-8F78-6F3280D2B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657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a:extLst>
              <a:ext uri="{FF2B5EF4-FFF2-40B4-BE49-F238E27FC236}">
                <a16:creationId xmlns:a16="http://schemas.microsoft.com/office/drawing/2014/main" id="{1432DED5-7508-441A-98C9-9129A5EAC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795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7" y="249424"/>
            <a:ext cx="9144000" cy="720080"/>
          </a:xfrm>
          <a:solidFill>
            <a:srgbClr val="FF0000"/>
          </a:solidFill>
        </p:spPr>
        <p:txBody>
          <a:bodyPr>
            <a:normAutofit fontScale="90000"/>
          </a:bodyPr>
          <a:lstStyle/>
          <a:p>
            <a:br>
              <a:rPr lang="fr-FR" altLang="en-US" b="1" dirty="0"/>
            </a:br>
            <a:r>
              <a:rPr lang="fr-FR" altLang="en-US" b="1" dirty="0">
                <a:solidFill>
                  <a:schemeClr val="bg1"/>
                </a:solidFill>
              </a:rPr>
              <a:t>Résultats</a:t>
            </a:r>
            <a:br>
              <a:rPr lang="en-US" altLang="en-US" b="1" dirty="0"/>
            </a:br>
            <a:endParaRPr lang="en-AU" b="1" dirty="0">
              <a:solidFill>
                <a:schemeClr val="bg1"/>
              </a:solidFill>
            </a:endParaRPr>
          </a:p>
        </p:txBody>
      </p:sp>
      <p:sp>
        <p:nvSpPr>
          <p:cNvPr id="4" name="Subtitle 3"/>
          <p:cNvSpPr>
            <a:spLocks noGrp="1"/>
          </p:cNvSpPr>
          <p:nvPr>
            <p:ph type="subTitle" idx="1"/>
          </p:nvPr>
        </p:nvSpPr>
        <p:spPr>
          <a:xfrm>
            <a:off x="682432" y="1412776"/>
            <a:ext cx="7776864" cy="4226024"/>
          </a:xfrm>
        </p:spPr>
        <p:txBody>
          <a:bodyPr>
            <a:normAutofit/>
          </a:bodyPr>
          <a:lstStyle/>
          <a:p>
            <a:pPr marL="457200" indent="-457200" algn="l">
              <a:buFont typeface="Wingdings" panose="05000000000000000000" pitchFamily="2" charset="2"/>
              <a:buChar char="§"/>
              <a:defRPr/>
            </a:pPr>
            <a:endParaRPr lang="fr-CH" sz="2400" dirty="0">
              <a:solidFill>
                <a:schemeClr val="tx1"/>
              </a:solidFill>
            </a:endParaRPr>
          </a:p>
          <a:p>
            <a:pPr algn="just"/>
            <a:endParaRPr lang="fr-FR" altLang="en-US" sz="2000" dirty="0"/>
          </a:p>
          <a:p>
            <a:pPr marL="342900" indent="-342900" algn="just">
              <a:buFont typeface="Wingdings" panose="05000000000000000000" pitchFamily="2" charset="2"/>
              <a:buChar char="§"/>
            </a:pPr>
            <a:endParaRPr lang="fr-CH"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280AF7A2-77D6-48C7-B6C2-EBEA35230023}"/>
              </a:ext>
            </a:extLst>
          </p:cNvPr>
          <p:cNvSpPr/>
          <p:nvPr/>
        </p:nvSpPr>
        <p:spPr>
          <a:xfrm>
            <a:off x="251520" y="1412776"/>
            <a:ext cx="7560840" cy="3797963"/>
          </a:xfrm>
          <a:prstGeom prst="rect">
            <a:avLst/>
          </a:prstGeom>
        </p:spPr>
        <p:txBody>
          <a:bodyPr wrap="square">
            <a:spAutoFit/>
          </a:bodyPr>
          <a:lstStyle/>
          <a:p>
            <a:pPr marL="342900" indent="-342900" algn="just">
              <a:spcBef>
                <a:spcPct val="20000"/>
              </a:spcBef>
              <a:buFont typeface="Wingdings" panose="05000000000000000000" pitchFamily="2" charset="2"/>
              <a:buChar char="§"/>
            </a:pPr>
            <a:r>
              <a:rPr lang="fr-CH" altLang="fr-FR" sz="2800" dirty="0"/>
              <a:t>Réduction significative du nombre de refus d'isolement</a:t>
            </a:r>
          </a:p>
          <a:p>
            <a:pPr marL="342900" indent="-342900" algn="just">
              <a:spcBef>
                <a:spcPct val="20000"/>
              </a:spcBef>
              <a:buFont typeface="Wingdings" panose="05000000000000000000" pitchFamily="2" charset="2"/>
              <a:buChar char="§"/>
            </a:pPr>
            <a:r>
              <a:rPr lang="fr-CH" altLang="fr-FR" sz="2800" dirty="0"/>
              <a:t>Réduction significative du nombre de décès dans la communauté</a:t>
            </a:r>
          </a:p>
          <a:p>
            <a:pPr marL="342900" indent="-342900" algn="just">
              <a:spcBef>
                <a:spcPct val="20000"/>
              </a:spcBef>
              <a:buFont typeface="Wingdings" panose="05000000000000000000" pitchFamily="2" charset="2"/>
              <a:buChar char="§"/>
            </a:pPr>
            <a:r>
              <a:rPr lang="fr-CH" altLang="fr-FR" sz="2800" dirty="0"/>
              <a:t>Réduction significative du délai entre le début des symptômes et l'isolement.</a:t>
            </a:r>
          </a:p>
          <a:p>
            <a:pPr marL="342900" indent="-342900" algn="just">
              <a:spcBef>
                <a:spcPct val="20000"/>
              </a:spcBef>
              <a:buFont typeface="Wingdings" panose="05000000000000000000" pitchFamily="2" charset="2"/>
              <a:buChar char="§"/>
            </a:pPr>
            <a:r>
              <a:rPr lang="fr-CH" altLang="fr-FR" sz="2800" dirty="0"/>
              <a:t>Des communautés qui demandent des soins décentralisés dans leur communauté</a:t>
            </a:r>
          </a:p>
        </p:txBody>
      </p:sp>
    </p:spTree>
    <p:extLst>
      <p:ext uri="{BB962C8B-B14F-4D97-AF65-F5344CB8AC3E}">
        <p14:creationId xmlns:p14="http://schemas.microsoft.com/office/powerpoint/2010/main" val="3403565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56792"/>
            <a:ext cx="9144000" cy="2808312"/>
          </a:xfrm>
          <a:solidFill>
            <a:srgbClr val="FF0000"/>
          </a:solidFill>
        </p:spPr>
        <p:txBody>
          <a:bodyPr>
            <a:normAutofit/>
          </a:bodyPr>
          <a:lstStyle/>
          <a:p>
            <a:r>
              <a:rPr lang="en-AU" sz="6000" b="1" dirty="0">
                <a:solidFill>
                  <a:schemeClr val="bg1"/>
                </a:solidFill>
              </a:rPr>
              <a:t>Merci!</a:t>
            </a:r>
          </a:p>
        </p:txBody>
      </p:sp>
      <p:sp>
        <p:nvSpPr>
          <p:cNvPr id="4" name="Subtitle 3"/>
          <p:cNvSpPr>
            <a:spLocks noGrp="1"/>
          </p:cNvSpPr>
          <p:nvPr>
            <p:ph type="subTitle" idx="1"/>
          </p:nvPr>
        </p:nvSpPr>
        <p:spPr>
          <a:xfrm>
            <a:off x="611560" y="1412776"/>
            <a:ext cx="7776864" cy="4226024"/>
          </a:xfrm>
        </p:spPr>
        <p:txBody>
          <a:bodyPr>
            <a:normAutofit/>
          </a:bodyPr>
          <a:lstStyle/>
          <a:p>
            <a:pPr marL="457200" indent="-457200" algn="just">
              <a:buAutoNum type="arabicPeriod"/>
            </a:pPr>
            <a:endParaRPr lang="fr-CH" sz="2000" dirty="0"/>
          </a:p>
          <a:p>
            <a:pPr algn="just"/>
            <a:endParaRPr lang="fr-CH" sz="2000" dirty="0"/>
          </a:p>
          <a:p>
            <a:pPr algn="just"/>
            <a:endParaRPr lang="fr-CH"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350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7" y="249424"/>
            <a:ext cx="9144000" cy="1379376"/>
          </a:xfrm>
          <a:solidFill>
            <a:srgbClr val="FF0000"/>
          </a:solidFill>
        </p:spPr>
        <p:txBody>
          <a:bodyPr>
            <a:normAutofit fontScale="90000"/>
          </a:bodyPr>
          <a:lstStyle/>
          <a:p>
            <a:br>
              <a:rPr lang="fr-FR" altLang="en-US" b="1" dirty="0"/>
            </a:br>
            <a:r>
              <a:rPr lang="fr-CH" altLang="fr-FR" b="1" dirty="0">
                <a:solidFill>
                  <a:schemeClr val="bg1"/>
                </a:solidFill>
              </a:rPr>
              <a:t>Logistique et </a:t>
            </a:r>
            <a:r>
              <a:rPr lang="fr-CH" altLang="fr-FR" b="1" dirty="0" err="1">
                <a:solidFill>
                  <a:schemeClr val="bg1"/>
                </a:solidFill>
              </a:rPr>
              <a:t>Watsan</a:t>
            </a:r>
            <a:br>
              <a:rPr lang="en-US" altLang="en-US" b="1" dirty="0"/>
            </a:br>
            <a:endParaRPr lang="en-AU" b="1" dirty="0">
              <a:solidFill>
                <a:schemeClr val="bg1"/>
              </a:solidFill>
            </a:endParaRPr>
          </a:p>
        </p:txBody>
      </p:sp>
      <p:sp>
        <p:nvSpPr>
          <p:cNvPr id="4" name="Subtitle 3"/>
          <p:cNvSpPr>
            <a:spLocks noGrp="1"/>
          </p:cNvSpPr>
          <p:nvPr>
            <p:ph type="subTitle" idx="1"/>
          </p:nvPr>
        </p:nvSpPr>
        <p:spPr>
          <a:xfrm>
            <a:off x="179512" y="1844824"/>
            <a:ext cx="8964488" cy="3960440"/>
          </a:xfrm>
        </p:spPr>
        <p:txBody>
          <a:bodyPr>
            <a:normAutofit/>
          </a:bodyPr>
          <a:lstStyle/>
          <a:p>
            <a:pPr algn="just"/>
            <a:endParaRPr lang="fr-CH" sz="2000" dirty="0"/>
          </a:p>
          <a:p>
            <a:pPr algn="just"/>
            <a:endParaRPr lang="fr-CH" sz="2400" dirty="0"/>
          </a:p>
          <a:p>
            <a:pPr algn="just"/>
            <a:endParaRPr lang="fr-CH" sz="2400" dirty="0"/>
          </a:p>
          <a:p>
            <a:pPr algn="just"/>
            <a:r>
              <a:rPr lang="fr-CH" sz="2400" dirty="0">
                <a:solidFill>
                  <a:schemeClr val="tx1"/>
                </a:solidFill>
              </a:rPr>
              <a:t>Claire </a:t>
            </a:r>
            <a:r>
              <a:rPr lang="fr-CH" sz="2400" dirty="0" err="1">
                <a:solidFill>
                  <a:schemeClr val="tx1"/>
                </a:solidFill>
              </a:rPr>
              <a:t>Dorion</a:t>
            </a:r>
            <a:r>
              <a:rPr lang="fr-CH" sz="2400" dirty="0">
                <a:solidFill>
                  <a:schemeClr val="tx1"/>
                </a:solidFill>
              </a:rPr>
              <a:t>, </a:t>
            </a:r>
            <a:r>
              <a:rPr lang="fr-CH" sz="2000" dirty="0">
                <a:solidFill>
                  <a:schemeClr val="tx1"/>
                </a:solidFill>
              </a:rPr>
              <a:t>Water, </a:t>
            </a:r>
            <a:r>
              <a:rPr lang="fr-CH" sz="2000" dirty="0" err="1">
                <a:solidFill>
                  <a:schemeClr val="tx1"/>
                </a:solidFill>
              </a:rPr>
              <a:t>Hygiene</a:t>
            </a:r>
            <a:r>
              <a:rPr lang="fr-CH" sz="2000" dirty="0">
                <a:solidFill>
                  <a:schemeClr val="tx1"/>
                </a:solidFill>
              </a:rPr>
              <a:t> and </a:t>
            </a:r>
            <a:r>
              <a:rPr lang="fr-CH" sz="2000" dirty="0" err="1">
                <a:solidFill>
                  <a:schemeClr val="tx1"/>
                </a:solidFill>
              </a:rPr>
              <a:t>Sanitation</a:t>
            </a:r>
            <a:r>
              <a:rPr lang="fr-CH" sz="2000" dirty="0">
                <a:solidFill>
                  <a:schemeClr val="tx1"/>
                </a:solidFill>
              </a:rPr>
              <a:t> </a:t>
            </a:r>
            <a:r>
              <a:rPr lang="fr-CH" sz="2000" dirty="0" err="1">
                <a:solidFill>
                  <a:schemeClr val="tx1"/>
                </a:solidFill>
              </a:rPr>
              <a:t>Technical</a:t>
            </a:r>
            <a:r>
              <a:rPr lang="fr-CH" sz="2000" dirty="0">
                <a:solidFill>
                  <a:schemeClr val="tx1"/>
                </a:solidFill>
              </a:rPr>
              <a:t> </a:t>
            </a:r>
            <a:r>
              <a:rPr lang="fr-CH" sz="2000" dirty="0" err="1">
                <a:solidFill>
                  <a:schemeClr val="tx1"/>
                </a:solidFill>
              </a:rPr>
              <a:t>Referent</a:t>
            </a:r>
            <a:r>
              <a:rPr lang="fr-CH" sz="2000" dirty="0">
                <a:solidFill>
                  <a:schemeClr val="tx1"/>
                </a:solidFill>
              </a:rPr>
              <a:t> MSF </a:t>
            </a:r>
          </a:p>
          <a:p>
            <a:pPr algn="just"/>
            <a:r>
              <a:rPr lang="fr-CH" sz="2400" dirty="0">
                <a:solidFill>
                  <a:schemeClr val="tx1"/>
                </a:solidFill>
              </a:rPr>
              <a:t>Ewenn Chenard, </a:t>
            </a:r>
            <a:r>
              <a:rPr lang="fr-CH" sz="2000" dirty="0">
                <a:solidFill>
                  <a:schemeClr val="tx1"/>
                </a:solidFill>
              </a:rPr>
              <a:t>Responsable logistique Cellule Urgence MSF </a:t>
            </a:r>
          </a:p>
          <a:p>
            <a:pPr algn="just"/>
            <a:r>
              <a:rPr lang="fr-CH" sz="2400" dirty="0">
                <a:solidFill>
                  <a:schemeClr val="tx1"/>
                </a:solidFill>
              </a:rPr>
              <a:t>Luc </a:t>
            </a:r>
            <a:r>
              <a:rPr lang="fr-CH" sz="2400" dirty="0" err="1">
                <a:solidFill>
                  <a:schemeClr val="tx1"/>
                </a:solidFill>
              </a:rPr>
              <a:t>Brandel</a:t>
            </a:r>
            <a:r>
              <a:rPr lang="fr-CH" sz="2400" dirty="0">
                <a:solidFill>
                  <a:schemeClr val="tx1"/>
                </a:solidFill>
              </a:rPr>
              <a:t>, </a:t>
            </a:r>
            <a:r>
              <a:rPr lang="fr-CH" sz="2000" dirty="0" err="1">
                <a:solidFill>
                  <a:schemeClr val="tx1"/>
                </a:solidFill>
              </a:rPr>
              <a:t>Watsan</a:t>
            </a:r>
            <a:r>
              <a:rPr lang="fr-CH" sz="2400" dirty="0">
                <a:solidFill>
                  <a:schemeClr val="tx1"/>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0827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7" y="249424"/>
            <a:ext cx="9144000" cy="720080"/>
          </a:xfrm>
          <a:solidFill>
            <a:srgbClr val="FF0000"/>
          </a:solidFill>
        </p:spPr>
        <p:txBody>
          <a:bodyPr>
            <a:normAutofit fontScale="90000"/>
          </a:bodyPr>
          <a:lstStyle/>
          <a:p>
            <a:br>
              <a:rPr lang="fr-FR" altLang="en-US" b="1" dirty="0"/>
            </a:br>
            <a:r>
              <a:rPr lang="fr-CH" altLang="fr-FR" b="1" dirty="0">
                <a:solidFill>
                  <a:schemeClr val="bg1"/>
                </a:solidFill>
              </a:rPr>
              <a:t>Logistique et </a:t>
            </a:r>
            <a:r>
              <a:rPr lang="fr-CH" altLang="fr-FR" b="1" dirty="0" err="1">
                <a:solidFill>
                  <a:schemeClr val="bg1"/>
                </a:solidFill>
              </a:rPr>
              <a:t>Watsan</a:t>
            </a:r>
            <a:br>
              <a:rPr lang="en-US" altLang="en-US" b="1" dirty="0"/>
            </a:br>
            <a:endParaRPr lang="en-AU" b="1" dirty="0">
              <a:solidFill>
                <a:schemeClr val="bg1"/>
              </a:solidFill>
            </a:endParaRPr>
          </a:p>
        </p:txBody>
      </p:sp>
      <p:sp>
        <p:nvSpPr>
          <p:cNvPr id="4" name="Subtitle 3"/>
          <p:cNvSpPr>
            <a:spLocks noGrp="1"/>
          </p:cNvSpPr>
          <p:nvPr>
            <p:ph type="subTitle" idx="1"/>
          </p:nvPr>
        </p:nvSpPr>
        <p:spPr>
          <a:xfrm>
            <a:off x="107504" y="1052736"/>
            <a:ext cx="9036496" cy="4752528"/>
          </a:xfrm>
        </p:spPr>
        <p:txBody>
          <a:bodyPr>
            <a:normAutofit/>
          </a:bodyPr>
          <a:lstStyle/>
          <a:p>
            <a:pPr algn="l"/>
            <a:r>
              <a:rPr lang="fr-CH" altLang="fr-FR" dirty="0">
                <a:solidFill>
                  <a:schemeClr val="tx1"/>
                </a:solidFill>
              </a:rPr>
              <a:t>Rapidité et simplicité de déploiement</a:t>
            </a:r>
          </a:p>
          <a:p>
            <a:pPr marL="457200" indent="-457200" algn="l">
              <a:buFontTx/>
              <a:buChar char="-"/>
            </a:pPr>
            <a:r>
              <a:rPr lang="fr-CH" altLang="fr-FR" sz="2800" dirty="0">
                <a:solidFill>
                  <a:schemeClr val="tx1"/>
                </a:solidFill>
              </a:rPr>
              <a:t>Petites structures parallèles ou intégrées</a:t>
            </a:r>
          </a:p>
          <a:p>
            <a:pPr marL="457200" indent="-457200" algn="l">
              <a:buFontTx/>
              <a:buChar char="-"/>
            </a:pPr>
            <a:r>
              <a:rPr lang="fr-CH" altLang="fr-FR" sz="2800" dirty="0">
                <a:solidFill>
                  <a:schemeClr val="tx1"/>
                </a:solidFill>
              </a:rPr>
              <a:t>Dimensionnement réduit des CTE </a:t>
            </a:r>
          </a:p>
          <a:p>
            <a:pPr marL="457200" indent="-457200" algn="l">
              <a:buFont typeface="Wingdings" panose="05000000000000000000" pitchFamily="2" charset="2"/>
              <a:buChar char="§"/>
              <a:defRPr/>
            </a:pPr>
            <a:endParaRPr lang="fr-CH" sz="2400" dirty="0">
              <a:solidFill>
                <a:schemeClr val="tx1"/>
              </a:solidFill>
            </a:endParaRPr>
          </a:p>
          <a:p>
            <a:pPr lvl="1">
              <a:defRPr/>
            </a:pPr>
            <a:r>
              <a:rPr lang="fr-CH" sz="1600" i="1" dirty="0">
                <a:solidFill>
                  <a:schemeClr val="bg1">
                    <a:lumMod val="50000"/>
                  </a:schemeClr>
                </a:solidFill>
                <a:sym typeface="Wingdings" panose="05000000000000000000" pitchFamily="2" charset="2"/>
              </a:rPr>
              <a:t>					Centre de Traitement  Ebola </a:t>
            </a:r>
            <a:r>
              <a:rPr lang="fr-CH" sz="1600" i="1" dirty="0" err="1">
                <a:solidFill>
                  <a:schemeClr val="bg1">
                    <a:lumMod val="50000"/>
                  </a:schemeClr>
                </a:solidFill>
                <a:sym typeface="Wingdings" panose="05000000000000000000" pitchFamily="2" charset="2"/>
              </a:rPr>
              <a:t>Elwa</a:t>
            </a:r>
            <a:r>
              <a:rPr lang="fr-CH" sz="1600" i="1" dirty="0">
                <a:solidFill>
                  <a:schemeClr val="bg1">
                    <a:lumMod val="50000"/>
                  </a:schemeClr>
                </a:solidFill>
                <a:sym typeface="Wingdings" panose="05000000000000000000" pitchFamily="2" charset="2"/>
              </a:rPr>
              <a:t> 3</a:t>
            </a:r>
          </a:p>
          <a:p>
            <a:pPr lvl="1">
              <a:defRPr/>
            </a:pPr>
            <a:r>
              <a:rPr lang="fr-CH" sz="1600" i="1" dirty="0">
                <a:solidFill>
                  <a:schemeClr val="bg1">
                    <a:lumMod val="50000"/>
                  </a:schemeClr>
                </a:solidFill>
                <a:sym typeface="Wingdings" panose="05000000000000000000" pitchFamily="2" charset="2"/>
              </a:rPr>
              <a:t>				 </a:t>
            </a:r>
            <a:r>
              <a:rPr lang="fr-CH" sz="1600" i="1" dirty="0">
                <a:solidFill>
                  <a:schemeClr val="bg1">
                    <a:lumMod val="50000"/>
                  </a:schemeClr>
                </a:solidFill>
              </a:rPr>
              <a:t>   Liberia, Monrovia</a:t>
            </a:r>
          </a:p>
          <a:p>
            <a:pPr algn="just"/>
            <a:endParaRPr lang="fr-FR" altLang="en-US" sz="2000" dirty="0"/>
          </a:p>
          <a:p>
            <a:pPr marL="342900" indent="-342900" algn="just">
              <a:buFont typeface="Wingdings" panose="05000000000000000000" pitchFamily="2" charset="2"/>
              <a:buChar char="§"/>
            </a:pPr>
            <a:endParaRPr lang="fr-CH"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F321C3B1-9630-4284-9BA2-8FB1C22E83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37" y="2580593"/>
            <a:ext cx="51847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6D706C61-4C21-451D-B364-1FD9F8CA3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4546" y="4582427"/>
            <a:ext cx="5014912" cy="195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7CCD282-085A-4BB3-9496-AF6FB2ADE2A8}"/>
              </a:ext>
            </a:extLst>
          </p:cNvPr>
          <p:cNvSpPr/>
          <p:nvPr/>
        </p:nvSpPr>
        <p:spPr>
          <a:xfrm rot="10800000" flipV="1">
            <a:off x="496644" y="4890133"/>
            <a:ext cx="2923227" cy="830997"/>
          </a:xfrm>
          <a:prstGeom prst="rect">
            <a:avLst/>
          </a:prstGeom>
        </p:spPr>
        <p:txBody>
          <a:bodyPr wrap="square">
            <a:spAutoFit/>
          </a:bodyPr>
          <a:lstStyle/>
          <a:p>
            <a:pPr lvl="1" algn="ctr">
              <a:defRPr/>
            </a:pPr>
            <a:r>
              <a:rPr lang="fr-CH" sz="1600" i="1" dirty="0">
                <a:solidFill>
                  <a:schemeClr val="bg1">
                    <a:lumMod val="50000"/>
                  </a:schemeClr>
                </a:solidFill>
              </a:rPr>
              <a:t>Triage RDC, Isolation Centre de Santé</a:t>
            </a:r>
          </a:p>
          <a:p>
            <a:pPr lvl="1" algn="ctr">
              <a:defRPr/>
            </a:pPr>
            <a:r>
              <a:rPr lang="fr-CH" sz="1600" i="1" dirty="0" err="1">
                <a:solidFill>
                  <a:schemeClr val="bg1">
                    <a:lumMod val="50000"/>
                  </a:schemeClr>
                </a:solidFill>
              </a:rPr>
              <a:t>Mayuano</a:t>
            </a:r>
            <a:r>
              <a:rPr lang="fr-CH" sz="1600" i="1" dirty="0">
                <a:solidFill>
                  <a:schemeClr val="bg1">
                    <a:lumMod val="50000"/>
                  </a:schemeClr>
                </a:solidFill>
              </a:rPr>
              <a:t> - </a:t>
            </a:r>
            <a:r>
              <a:rPr lang="fr-CH" sz="1600" i="1" dirty="0" err="1">
                <a:solidFill>
                  <a:schemeClr val="bg1">
                    <a:lumMod val="50000"/>
                  </a:schemeClr>
                </a:solidFill>
              </a:rPr>
              <a:t>Some</a:t>
            </a:r>
            <a:r>
              <a:rPr lang="fr-CH" sz="1600" i="1" dirty="0">
                <a:solidFill>
                  <a:schemeClr val="bg1">
                    <a:lumMod val="50000"/>
                  </a:schemeClr>
                </a:solidFill>
                <a:sym typeface="Wingdings" panose="05000000000000000000" pitchFamily="2" charset="2"/>
              </a:rPr>
              <a:t></a:t>
            </a:r>
            <a:endParaRPr lang="fr-CH" sz="1600" i="1" dirty="0">
              <a:solidFill>
                <a:schemeClr val="bg1">
                  <a:lumMod val="50000"/>
                </a:schemeClr>
              </a:solidFill>
            </a:endParaRPr>
          </a:p>
        </p:txBody>
      </p:sp>
    </p:spTree>
    <p:extLst>
      <p:ext uri="{BB962C8B-B14F-4D97-AF65-F5344CB8AC3E}">
        <p14:creationId xmlns:p14="http://schemas.microsoft.com/office/powerpoint/2010/main" val="2470203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62BB4F-AB53-4A6A-AFE8-83B698C7099D}"/>
              </a:ext>
            </a:extLst>
          </p:cNvPr>
          <p:cNvSpPr>
            <a:spLocks noGrp="1"/>
          </p:cNvSpPr>
          <p:nvPr>
            <p:ph type="title"/>
          </p:nvPr>
        </p:nvSpPr>
        <p:spPr/>
        <p:txBody>
          <a:bodyPr>
            <a:normAutofit fontScale="90000"/>
          </a:bodyPr>
          <a:lstStyle/>
          <a:p>
            <a:r>
              <a:rPr lang="fr-CH" dirty="0"/>
              <a:t>Prise en charge au sein d’une </a:t>
            </a:r>
            <a:r>
              <a:rPr lang="fr-CH" dirty="0" err="1"/>
              <a:t>stucture</a:t>
            </a:r>
            <a:r>
              <a:rPr lang="fr-CH" dirty="0"/>
              <a:t> existante.  (exemple </a:t>
            </a:r>
            <a:r>
              <a:rPr lang="fr-CH" dirty="0" err="1"/>
              <a:t>liberia</a:t>
            </a:r>
            <a:r>
              <a:rPr lang="fr-CH" dirty="0"/>
              <a:t>) – isolation dans 1 </a:t>
            </a:r>
            <a:r>
              <a:rPr lang="fr-CH" dirty="0" err="1"/>
              <a:t>piece</a:t>
            </a:r>
            <a:endParaRPr lang="en-GB" dirty="0"/>
          </a:p>
        </p:txBody>
      </p:sp>
      <p:pic>
        <p:nvPicPr>
          <p:cNvPr id="6" name="Content Placeholder 5">
            <a:extLst>
              <a:ext uri="{FF2B5EF4-FFF2-40B4-BE49-F238E27FC236}">
                <a16:creationId xmlns:a16="http://schemas.microsoft.com/office/drawing/2014/main" id="{0DE49276-35CD-4BE5-AAF7-63A0B30F3E69}"/>
              </a:ext>
            </a:extLst>
          </p:cNvPr>
          <p:cNvPicPr>
            <a:picLocks noGrp="1" noChangeAspect="1"/>
          </p:cNvPicPr>
          <p:nvPr>
            <p:ph idx="1"/>
          </p:nvPr>
        </p:nvPicPr>
        <p:blipFill>
          <a:blip r:embed="rId2"/>
          <a:stretch>
            <a:fillRect/>
          </a:stretch>
        </p:blipFill>
        <p:spPr>
          <a:xfrm>
            <a:off x="856851" y="2463403"/>
            <a:ext cx="3715149" cy="3263504"/>
          </a:xfrm>
          <a:prstGeom prst="rect">
            <a:avLst/>
          </a:prstGeom>
        </p:spPr>
      </p:pic>
      <p:pic>
        <p:nvPicPr>
          <p:cNvPr id="7" name="Picture 6">
            <a:extLst>
              <a:ext uri="{FF2B5EF4-FFF2-40B4-BE49-F238E27FC236}">
                <a16:creationId xmlns:a16="http://schemas.microsoft.com/office/drawing/2014/main" id="{58AB125A-F8D2-49B1-A13B-33FFCA572BDA}"/>
              </a:ext>
            </a:extLst>
          </p:cNvPr>
          <p:cNvPicPr>
            <a:picLocks noChangeAspect="1"/>
          </p:cNvPicPr>
          <p:nvPr/>
        </p:nvPicPr>
        <p:blipFill>
          <a:blip r:embed="rId3"/>
          <a:stretch>
            <a:fillRect/>
          </a:stretch>
        </p:blipFill>
        <p:spPr>
          <a:xfrm>
            <a:off x="434979" y="2430528"/>
            <a:ext cx="4137021" cy="3329253"/>
          </a:xfrm>
          <a:prstGeom prst="rect">
            <a:avLst/>
          </a:prstGeom>
        </p:spPr>
      </p:pic>
      <p:pic>
        <p:nvPicPr>
          <p:cNvPr id="8" name="Picture 7">
            <a:extLst>
              <a:ext uri="{FF2B5EF4-FFF2-40B4-BE49-F238E27FC236}">
                <a16:creationId xmlns:a16="http://schemas.microsoft.com/office/drawing/2014/main" id="{D0F8EDEC-854A-4F67-84E4-705614D168F8}"/>
              </a:ext>
            </a:extLst>
          </p:cNvPr>
          <p:cNvPicPr>
            <a:picLocks noChangeAspect="1"/>
          </p:cNvPicPr>
          <p:nvPr/>
        </p:nvPicPr>
        <p:blipFill>
          <a:blip r:embed="rId4"/>
          <a:stretch>
            <a:fillRect/>
          </a:stretch>
        </p:blipFill>
        <p:spPr>
          <a:xfrm>
            <a:off x="4769033" y="2591920"/>
            <a:ext cx="4039431" cy="2729531"/>
          </a:xfrm>
          <a:prstGeom prst="rect">
            <a:avLst/>
          </a:prstGeom>
        </p:spPr>
      </p:pic>
    </p:spTree>
    <p:extLst>
      <p:ext uri="{BB962C8B-B14F-4D97-AF65-F5344CB8AC3E}">
        <p14:creationId xmlns:p14="http://schemas.microsoft.com/office/powerpoint/2010/main" val="254726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7" y="249424"/>
            <a:ext cx="9144000" cy="720080"/>
          </a:xfrm>
          <a:solidFill>
            <a:srgbClr val="FF0000"/>
          </a:solidFill>
        </p:spPr>
        <p:txBody>
          <a:bodyPr>
            <a:normAutofit fontScale="90000"/>
          </a:bodyPr>
          <a:lstStyle/>
          <a:p>
            <a:br>
              <a:rPr lang="fr-FR" altLang="en-US" b="1" dirty="0"/>
            </a:br>
            <a:r>
              <a:rPr lang="fr-CH" altLang="fr-FR" b="1" dirty="0">
                <a:solidFill>
                  <a:schemeClr val="bg1"/>
                </a:solidFill>
              </a:rPr>
              <a:t>Logistique et </a:t>
            </a:r>
            <a:r>
              <a:rPr lang="fr-CH" altLang="fr-FR" b="1" dirty="0" err="1">
                <a:solidFill>
                  <a:schemeClr val="bg1"/>
                </a:solidFill>
              </a:rPr>
              <a:t>Watsan</a:t>
            </a:r>
            <a:br>
              <a:rPr lang="en-US" altLang="en-US" b="1" dirty="0"/>
            </a:br>
            <a:endParaRPr lang="en-AU" b="1" dirty="0">
              <a:solidFill>
                <a:schemeClr val="bg1"/>
              </a:solidFill>
            </a:endParaRPr>
          </a:p>
        </p:txBody>
      </p:sp>
      <p:sp>
        <p:nvSpPr>
          <p:cNvPr id="4" name="Subtitle 3"/>
          <p:cNvSpPr>
            <a:spLocks noGrp="1"/>
          </p:cNvSpPr>
          <p:nvPr>
            <p:ph type="subTitle" idx="1"/>
          </p:nvPr>
        </p:nvSpPr>
        <p:spPr>
          <a:xfrm>
            <a:off x="682432" y="1412776"/>
            <a:ext cx="7776864" cy="4226024"/>
          </a:xfrm>
        </p:spPr>
        <p:txBody>
          <a:bodyPr>
            <a:normAutofit/>
          </a:bodyPr>
          <a:lstStyle/>
          <a:p>
            <a:pPr algn="just" eaLnBrk="1" hangingPunct="1">
              <a:defRPr/>
            </a:pPr>
            <a:r>
              <a:rPr lang="fr-CH" sz="2800" dirty="0">
                <a:solidFill>
                  <a:schemeClr val="tx1"/>
                </a:solidFill>
              </a:rPr>
              <a:t>Objectifs:</a:t>
            </a:r>
          </a:p>
          <a:p>
            <a:pPr marL="342900" indent="-342900" algn="just" eaLnBrk="1" hangingPunct="1">
              <a:buFont typeface="Wingdings" panose="05000000000000000000" pitchFamily="2" charset="2"/>
              <a:buChar char="§"/>
              <a:defRPr/>
            </a:pPr>
            <a:r>
              <a:rPr lang="fr-CH" sz="2800" dirty="0">
                <a:solidFill>
                  <a:schemeClr val="tx1"/>
                </a:solidFill>
              </a:rPr>
              <a:t>Formation et connaissances élargies</a:t>
            </a:r>
          </a:p>
          <a:p>
            <a:pPr marL="342900" lvl="1" indent="-342900" algn="just" eaLnBrk="1" hangingPunct="1">
              <a:buFont typeface="Wingdings" panose="05000000000000000000" pitchFamily="2" charset="2"/>
              <a:buChar char="§"/>
              <a:defRPr/>
            </a:pPr>
            <a:r>
              <a:rPr lang="fr-CH" dirty="0">
                <a:solidFill>
                  <a:schemeClr val="tx1"/>
                </a:solidFill>
              </a:rPr>
              <a:t>Personnel formé sur zone géographique étendue</a:t>
            </a:r>
          </a:p>
          <a:p>
            <a:pPr marL="342900" lvl="1" indent="-342900" algn="just" eaLnBrk="1" hangingPunct="1">
              <a:buFont typeface="Wingdings" panose="05000000000000000000" pitchFamily="2" charset="2"/>
              <a:buChar char="§"/>
              <a:defRPr/>
            </a:pPr>
            <a:r>
              <a:rPr lang="fr-CH" dirty="0">
                <a:solidFill>
                  <a:schemeClr val="tx1"/>
                </a:solidFill>
              </a:rPr>
              <a:t>Acceptance communautaire </a:t>
            </a:r>
          </a:p>
          <a:p>
            <a:pPr marL="457200" indent="-457200" algn="l">
              <a:buFont typeface="Wingdings" panose="05000000000000000000" pitchFamily="2" charset="2"/>
              <a:buChar char="§"/>
              <a:defRPr/>
            </a:pPr>
            <a:endParaRPr lang="fr-CH" sz="2400" dirty="0">
              <a:solidFill>
                <a:schemeClr val="tx1"/>
              </a:solidFill>
            </a:endParaRPr>
          </a:p>
          <a:p>
            <a:pPr algn="just"/>
            <a:endParaRPr lang="fr-FR" altLang="en-US" sz="2000" dirty="0"/>
          </a:p>
          <a:p>
            <a:pPr marL="342900" indent="-342900" algn="just">
              <a:buFont typeface="Wingdings" panose="05000000000000000000" pitchFamily="2" charset="2"/>
              <a:buChar char="§"/>
            </a:pPr>
            <a:endParaRPr lang="fr-CH"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082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7" y="249424"/>
            <a:ext cx="9144000" cy="720080"/>
          </a:xfrm>
          <a:solidFill>
            <a:srgbClr val="FF0000"/>
          </a:solidFill>
        </p:spPr>
        <p:txBody>
          <a:bodyPr>
            <a:normAutofit fontScale="90000"/>
          </a:bodyPr>
          <a:lstStyle/>
          <a:p>
            <a:br>
              <a:rPr lang="fr-FR" altLang="en-US" b="1" dirty="0"/>
            </a:br>
            <a:r>
              <a:rPr lang="fr-CH" altLang="fr-FR" b="1" dirty="0">
                <a:solidFill>
                  <a:schemeClr val="bg1"/>
                </a:solidFill>
              </a:rPr>
              <a:t>Logistique et </a:t>
            </a:r>
            <a:r>
              <a:rPr lang="fr-CH" altLang="fr-FR" b="1" dirty="0" err="1">
                <a:solidFill>
                  <a:schemeClr val="bg1"/>
                </a:solidFill>
              </a:rPr>
              <a:t>Watsan</a:t>
            </a:r>
            <a:br>
              <a:rPr lang="en-US" altLang="en-US" b="1" dirty="0"/>
            </a:br>
            <a:endParaRPr lang="en-AU" b="1" dirty="0">
              <a:solidFill>
                <a:schemeClr val="bg1"/>
              </a:solidFill>
            </a:endParaRPr>
          </a:p>
        </p:txBody>
      </p:sp>
      <p:sp>
        <p:nvSpPr>
          <p:cNvPr id="4" name="Subtitle 3"/>
          <p:cNvSpPr>
            <a:spLocks noGrp="1"/>
          </p:cNvSpPr>
          <p:nvPr>
            <p:ph type="subTitle" idx="1"/>
          </p:nvPr>
        </p:nvSpPr>
        <p:spPr>
          <a:xfrm>
            <a:off x="682432" y="1412776"/>
            <a:ext cx="7776864" cy="4226024"/>
          </a:xfrm>
        </p:spPr>
        <p:txBody>
          <a:bodyPr>
            <a:normAutofit/>
          </a:bodyPr>
          <a:lstStyle/>
          <a:p>
            <a:pPr marL="457200" indent="-457200" algn="l">
              <a:buFont typeface="Wingdings" panose="05000000000000000000" pitchFamily="2" charset="2"/>
              <a:buChar char="§"/>
              <a:defRPr/>
            </a:pPr>
            <a:endParaRPr lang="fr-CH" sz="2400" dirty="0">
              <a:solidFill>
                <a:schemeClr val="tx1"/>
              </a:solidFill>
            </a:endParaRPr>
          </a:p>
          <a:p>
            <a:pPr algn="just"/>
            <a:endParaRPr lang="fr-FR" altLang="en-US" sz="2000" dirty="0"/>
          </a:p>
          <a:p>
            <a:pPr marL="342900" indent="-342900" algn="just">
              <a:buFont typeface="Wingdings" panose="05000000000000000000" pitchFamily="2" charset="2"/>
              <a:buChar char="§"/>
            </a:pPr>
            <a:endParaRPr lang="fr-CH"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AC283F59-1FCB-432E-80FA-DD7992D75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61645"/>
            <a:ext cx="3600400" cy="503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5345353-09D5-445A-A2E5-C487BD758B19}"/>
              </a:ext>
            </a:extLst>
          </p:cNvPr>
          <p:cNvSpPr/>
          <p:nvPr/>
        </p:nvSpPr>
        <p:spPr>
          <a:xfrm>
            <a:off x="3995936" y="969504"/>
            <a:ext cx="4176464" cy="4739759"/>
          </a:xfrm>
          <a:prstGeom prst="rect">
            <a:avLst/>
          </a:prstGeom>
        </p:spPr>
        <p:txBody>
          <a:bodyPr wrap="square">
            <a:spAutoFit/>
          </a:bodyPr>
          <a:lstStyle/>
          <a:p>
            <a:pPr marL="285750" indent="-285750">
              <a:buFont typeface="Wingdings" panose="05000000000000000000" pitchFamily="2" charset="2"/>
              <a:buChar char="§"/>
              <a:defRPr/>
            </a:pPr>
            <a:r>
              <a:rPr lang="fr-CH" sz="2800" dirty="0"/>
              <a:t>Appui aux structures &amp; communautés locales</a:t>
            </a:r>
          </a:p>
          <a:p>
            <a:pPr>
              <a:defRPr/>
            </a:pPr>
            <a:endParaRPr lang="fr-CH" sz="1200" dirty="0"/>
          </a:p>
          <a:p>
            <a:pPr marL="800100" lvl="1" indent="-342900">
              <a:buFont typeface="Wingdings" panose="05000000000000000000" pitchFamily="2" charset="2"/>
              <a:buChar char="Ø"/>
              <a:defRPr/>
            </a:pPr>
            <a:r>
              <a:rPr lang="fr-CH" sz="2400" dirty="0"/>
              <a:t> Remise à niveau des ouvrages sanitaires des structures de santé</a:t>
            </a:r>
          </a:p>
          <a:p>
            <a:pPr marL="800100" lvl="1" indent="-342900">
              <a:buFont typeface="Wingdings" panose="05000000000000000000" pitchFamily="2" charset="2"/>
              <a:buChar char="Ø"/>
              <a:defRPr/>
            </a:pPr>
            <a:r>
              <a:rPr lang="fr-CH" sz="2400" dirty="0"/>
              <a:t>Support à l’accès à l’eau &amp; à l’hygiène</a:t>
            </a:r>
          </a:p>
          <a:p>
            <a:pPr marL="800100" lvl="1" indent="-342900">
              <a:buFont typeface="Wingdings" panose="05000000000000000000" pitchFamily="2" charset="2"/>
              <a:buChar char="Ø"/>
              <a:defRPr/>
            </a:pPr>
            <a:r>
              <a:rPr lang="fr-CH" sz="2400" dirty="0"/>
              <a:t>Meilleure préparation pour potentielles épidémies</a:t>
            </a:r>
          </a:p>
          <a:p>
            <a:pPr lvl="1">
              <a:defRPr/>
            </a:pPr>
            <a:endParaRPr lang="fr-CH" sz="2400" dirty="0"/>
          </a:p>
          <a:p>
            <a:pPr lvl="1">
              <a:defRPr/>
            </a:pPr>
            <a:r>
              <a:rPr lang="fr-CH" i="1" dirty="0">
                <a:solidFill>
                  <a:schemeClr val="bg1">
                    <a:lumMod val="50000"/>
                  </a:schemeClr>
                </a:solidFill>
              </a:rPr>
              <a:t>&lt;- RDC </a:t>
            </a:r>
            <a:r>
              <a:rPr lang="fr-CH" i="1" dirty="0" err="1">
                <a:solidFill>
                  <a:schemeClr val="bg1">
                    <a:lumMod val="50000"/>
                  </a:schemeClr>
                </a:solidFill>
              </a:rPr>
              <a:t>Biakato</a:t>
            </a:r>
            <a:r>
              <a:rPr lang="fr-CH" i="1" dirty="0">
                <a:solidFill>
                  <a:schemeClr val="bg1">
                    <a:lumMod val="50000"/>
                  </a:schemeClr>
                </a:solidFill>
              </a:rPr>
              <a:t>, captage de source</a:t>
            </a:r>
            <a:endParaRPr lang="fr-CH" sz="1600" i="1" dirty="0">
              <a:solidFill>
                <a:schemeClr val="bg1">
                  <a:lumMod val="50000"/>
                </a:schemeClr>
              </a:solidFill>
            </a:endParaRPr>
          </a:p>
        </p:txBody>
      </p:sp>
    </p:spTree>
    <p:extLst>
      <p:ext uri="{BB962C8B-B14F-4D97-AF65-F5344CB8AC3E}">
        <p14:creationId xmlns:p14="http://schemas.microsoft.com/office/powerpoint/2010/main" val="1197102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56" y="1201687"/>
            <a:ext cx="9144000" cy="1470025"/>
          </a:xfrm>
          <a:solidFill>
            <a:srgbClr val="FF0000"/>
          </a:solidFill>
        </p:spPr>
        <p:txBody>
          <a:bodyPr/>
          <a:lstStyle/>
          <a:p>
            <a:r>
              <a:rPr lang="fr-CH" b="1" dirty="0">
                <a:solidFill>
                  <a:schemeClr val="bg1"/>
                </a:solidFill>
              </a:rPr>
              <a:t>Formation du personnel</a:t>
            </a:r>
            <a:endParaRPr lang="en-AU" b="1" dirty="0">
              <a:solidFill>
                <a:schemeClr val="bg1"/>
              </a:solidFill>
            </a:endParaRPr>
          </a:p>
        </p:txBody>
      </p:sp>
      <p:sp>
        <p:nvSpPr>
          <p:cNvPr id="4" name="Subtitle 3"/>
          <p:cNvSpPr>
            <a:spLocks noGrp="1"/>
          </p:cNvSpPr>
          <p:nvPr>
            <p:ph type="subTitle" idx="1"/>
          </p:nvPr>
        </p:nvSpPr>
        <p:spPr/>
        <p:txBody>
          <a:bodyPr>
            <a:normAutofit fontScale="85000" lnSpcReduction="20000"/>
          </a:bodyPr>
          <a:lstStyle/>
          <a:p>
            <a:pPr algn="l"/>
            <a:r>
              <a:rPr lang="fr-CH" dirty="0"/>
              <a:t>Moustapha </a:t>
            </a:r>
            <a:r>
              <a:rPr lang="fr-CH" dirty="0" err="1"/>
              <a:t>Moudi</a:t>
            </a:r>
            <a:r>
              <a:rPr lang="fr-CH" dirty="0"/>
              <a:t> Amadou</a:t>
            </a:r>
          </a:p>
          <a:p>
            <a:pPr algn="l"/>
            <a:r>
              <a:rPr lang="fr-CH" dirty="0" err="1"/>
              <a:t>Meria</a:t>
            </a:r>
            <a:r>
              <a:rPr lang="fr-CH" dirty="0"/>
              <a:t> </a:t>
            </a:r>
            <a:r>
              <a:rPr lang="fr-CH" dirty="0" err="1"/>
              <a:t>Nadjie</a:t>
            </a:r>
            <a:endParaRPr lang="fr-CH" dirty="0"/>
          </a:p>
          <a:p>
            <a:pPr algn="r"/>
            <a:endParaRPr lang="fr-CH" sz="2000" dirty="0"/>
          </a:p>
          <a:p>
            <a:pPr algn="r"/>
            <a:endParaRPr lang="fr-CH" sz="2000" dirty="0"/>
          </a:p>
          <a:p>
            <a:pPr algn="r"/>
            <a:r>
              <a:rPr lang="fr-CH" sz="2000" dirty="0"/>
              <a:t>Abidjan, le 29.03.2021</a:t>
            </a:r>
            <a:endParaRPr lang="en-AU"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269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9" y="1261856"/>
            <a:ext cx="9144000" cy="1080120"/>
          </a:xfrm>
          <a:solidFill>
            <a:srgbClr val="FF0000"/>
          </a:solidFill>
        </p:spPr>
        <p:txBody>
          <a:bodyPr/>
          <a:lstStyle/>
          <a:p>
            <a:r>
              <a:rPr lang="en-AU" b="1" dirty="0">
                <a:solidFill>
                  <a:schemeClr val="bg1"/>
                </a:solidFill>
              </a:rPr>
              <a:t>Introduction</a:t>
            </a:r>
          </a:p>
        </p:txBody>
      </p:sp>
      <p:sp>
        <p:nvSpPr>
          <p:cNvPr id="4" name="Subtitle 3"/>
          <p:cNvSpPr>
            <a:spLocks noGrp="1"/>
          </p:cNvSpPr>
          <p:nvPr>
            <p:ph type="subTitle" idx="1"/>
          </p:nvPr>
        </p:nvSpPr>
        <p:spPr>
          <a:xfrm>
            <a:off x="611560" y="3933056"/>
            <a:ext cx="7160840" cy="1705744"/>
          </a:xfrm>
        </p:spPr>
        <p:txBody>
          <a:bodyPr>
            <a:normAutofit fontScale="85000" lnSpcReduction="20000"/>
          </a:bodyPr>
          <a:lstStyle/>
          <a:p>
            <a:pPr marL="457200" lvl="0" indent="-457200" algn="just">
              <a:buFont typeface="Wingdings" panose="05000000000000000000" pitchFamily="2" charset="2"/>
              <a:buChar char="§"/>
            </a:pPr>
            <a:r>
              <a:rPr lang="fr-CH" dirty="0">
                <a:solidFill>
                  <a:schemeClr val="tx1"/>
                </a:solidFill>
              </a:rPr>
              <a:t>Historique de la table ronde</a:t>
            </a:r>
          </a:p>
          <a:p>
            <a:pPr marL="457200" indent="-457200" algn="just">
              <a:buFont typeface="Wingdings" panose="05000000000000000000" pitchFamily="2" charset="2"/>
              <a:buChar char="§"/>
            </a:pPr>
            <a:r>
              <a:rPr lang="fr-CH" dirty="0">
                <a:solidFill>
                  <a:schemeClr val="tx1"/>
                </a:solidFill>
              </a:rPr>
              <a:t>Présentation des objectifs et des panelistes</a:t>
            </a:r>
            <a:br>
              <a:rPr lang="fr-BE" altLang="en-US" sz="2000" dirty="0">
                <a:solidFill>
                  <a:schemeClr val="tx1"/>
                </a:solidFill>
              </a:rPr>
            </a:br>
            <a:endParaRPr lang="fr-BE" altLang="en-US" sz="2000" dirty="0">
              <a:solidFill>
                <a:schemeClr val="tx1"/>
              </a:solidFill>
            </a:endParaRPr>
          </a:p>
          <a:p>
            <a:pPr algn="l"/>
            <a:endParaRPr lang="fr-BE" sz="2000" dirty="0">
              <a:solidFill>
                <a:schemeClr val="tx1"/>
              </a:solidFill>
            </a:endParaRPr>
          </a:p>
          <a:p>
            <a:pPr algn="l"/>
            <a:r>
              <a:rPr lang="fr-CH" sz="2400" dirty="0">
                <a:solidFill>
                  <a:schemeClr val="tx1"/>
                </a:solidFill>
              </a:rPr>
              <a:t>Ismaël Adjaho, Chef de Mission Côte d’Ivoire, </a:t>
            </a:r>
            <a:r>
              <a:rPr lang="fr-CH" sz="2400" dirty="0" err="1">
                <a:solidFill>
                  <a:schemeClr val="tx1"/>
                </a:solidFill>
              </a:rPr>
              <a:t>Waca</a:t>
            </a:r>
            <a:endParaRPr lang="fr-CH" sz="24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702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1026" name="Picture 2" descr="G:\photo\ebola RDC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0" y="32657"/>
            <a:ext cx="9122229" cy="683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090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2050" name="Picture 2" descr="G:\photo\ebola RDC (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232341" cy="615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5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3074" name="Picture 2" descr="G:\photo\ebola RDC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30038"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227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9144000" cy="1470025"/>
          </a:xfrm>
          <a:solidFill>
            <a:srgbClr val="FF0000"/>
          </a:solidFill>
        </p:spPr>
        <p:txBody>
          <a:bodyPr/>
          <a:lstStyle/>
          <a:p>
            <a:r>
              <a:rPr lang="fr-CH" b="1" dirty="0">
                <a:solidFill>
                  <a:schemeClr val="bg1"/>
                </a:solidFill>
              </a:rPr>
              <a:t>Témoignages</a:t>
            </a:r>
            <a:endParaRPr lang="en-AU" b="1" dirty="0">
              <a:solidFill>
                <a:schemeClr val="bg1"/>
              </a:solidFill>
            </a:endParaRPr>
          </a:p>
        </p:txBody>
      </p:sp>
      <p:sp>
        <p:nvSpPr>
          <p:cNvPr id="4" name="Subtitle 3"/>
          <p:cNvSpPr>
            <a:spLocks noGrp="1"/>
          </p:cNvSpPr>
          <p:nvPr>
            <p:ph type="subTitle" idx="1"/>
          </p:nvPr>
        </p:nvSpPr>
        <p:spPr/>
        <p:txBody>
          <a:bodyPr>
            <a:normAutofit fontScale="85000" lnSpcReduction="20000"/>
          </a:bodyPr>
          <a:lstStyle/>
          <a:p>
            <a:pPr algn="l"/>
            <a:r>
              <a:rPr lang="fr-CH" dirty="0"/>
              <a:t>Moustapha </a:t>
            </a:r>
            <a:r>
              <a:rPr lang="fr-CH" dirty="0" err="1"/>
              <a:t>Moudi</a:t>
            </a:r>
            <a:r>
              <a:rPr lang="fr-CH" dirty="0"/>
              <a:t> Amadou</a:t>
            </a:r>
          </a:p>
          <a:p>
            <a:pPr algn="l"/>
            <a:r>
              <a:rPr lang="fr-CH" dirty="0" err="1"/>
              <a:t>Meria</a:t>
            </a:r>
            <a:r>
              <a:rPr lang="fr-CH" dirty="0"/>
              <a:t> </a:t>
            </a:r>
            <a:r>
              <a:rPr lang="fr-CH" dirty="0" err="1"/>
              <a:t>Nadje</a:t>
            </a:r>
            <a:endParaRPr lang="fr-CH" dirty="0"/>
          </a:p>
          <a:p>
            <a:pPr algn="r"/>
            <a:endParaRPr lang="fr-CH" sz="2000" dirty="0"/>
          </a:p>
          <a:p>
            <a:pPr algn="r"/>
            <a:endParaRPr lang="fr-CH" sz="2000" dirty="0"/>
          </a:p>
          <a:p>
            <a:pPr algn="r"/>
            <a:r>
              <a:rPr lang="fr-CH" sz="2000" dirty="0"/>
              <a:t>Abidjan, le 29.03.2021</a:t>
            </a:r>
            <a:endParaRPr lang="en-AU"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441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098" name="Picture 2" descr="G:\photo\ebola RDC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 y="381000"/>
            <a:ext cx="9136548"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686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5122" name="Picture 2" descr="G:\photo\ebola RDC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5" y="380999"/>
            <a:ext cx="9108635" cy="608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196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9144000" cy="1470025"/>
          </a:xfrm>
          <a:solidFill>
            <a:srgbClr val="FF0000"/>
          </a:solidFill>
        </p:spPr>
        <p:txBody>
          <a:bodyPr/>
          <a:lstStyle/>
          <a:p>
            <a:r>
              <a:rPr lang="fr-CH" b="1" dirty="0">
                <a:solidFill>
                  <a:schemeClr val="bg1"/>
                </a:solidFill>
              </a:rPr>
              <a:t>Points clés</a:t>
            </a:r>
            <a:endParaRPr lang="en-AU" b="1" dirty="0">
              <a:solidFill>
                <a:schemeClr val="bg1"/>
              </a:solidFill>
            </a:endParaRPr>
          </a:p>
        </p:txBody>
      </p:sp>
      <p:sp>
        <p:nvSpPr>
          <p:cNvPr id="4" name="Subtitle 3"/>
          <p:cNvSpPr>
            <a:spLocks noGrp="1"/>
          </p:cNvSpPr>
          <p:nvPr>
            <p:ph type="subTitle" idx="1"/>
          </p:nvPr>
        </p:nvSpPr>
        <p:spPr/>
        <p:txBody>
          <a:bodyPr>
            <a:normAutofit/>
          </a:bodyPr>
          <a:lstStyle/>
          <a:p>
            <a:pPr algn="l"/>
            <a:r>
              <a:rPr lang="fr-CH" sz="2000" dirty="0"/>
              <a:t> </a:t>
            </a:r>
            <a:r>
              <a:rPr lang="fr-CH" sz="2000" dirty="0">
                <a:solidFill>
                  <a:schemeClr val="tx1"/>
                </a:solidFill>
              </a:rPr>
              <a:t>Ismaël Adjaho, Chef de Mission </a:t>
            </a:r>
          </a:p>
          <a:p>
            <a:pPr algn="l"/>
            <a:r>
              <a:rPr lang="fr-CH" sz="2000" dirty="0">
                <a:solidFill>
                  <a:schemeClr val="tx1"/>
                </a:solidFill>
              </a:rPr>
              <a:t> MSF </a:t>
            </a:r>
            <a:r>
              <a:rPr lang="fr-CH" sz="2000" dirty="0" err="1">
                <a:solidFill>
                  <a:schemeClr val="tx1"/>
                </a:solidFill>
              </a:rPr>
              <a:t>Waca</a:t>
            </a:r>
            <a:r>
              <a:rPr lang="fr-CH" sz="2000" dirty="0">
                <a:solidFill>
                  <a:schemeClr val="tx1"/>
                </a:solidFill>
              </a:rPr>
              <a:t> - Côte d’Ivoire</a:t>
            </a:r>
          </a:p>
          <a:p>
            <a:pPr algn="r"/>
            <a:endParaRPr lang="fr-CH" sz="2000" dirty="0"/>
          </a:p>
          <a:p>
            <a:pPr algn="r"/>
            <a:r>
              <a:rPr lang="fr-CH" sz="2000" dirty="0">
                <a:solidFill>
                  <a:schemeClr val="tx1"/>
                </a:solidFill>
              </a:rPr>
              <a:t>Abidjan, le 29.03.2021</a:t>
            </a:r>
            <a:endParaRPr lang="en-AU" sz="20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270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9144000" cy="1470025"/>
          </a:xfrm>
          <a:solidFill>
            <a:srgbClr val="FF0000"/>
          </a:solidFill>
        </p:spPr>
        <p:txBody>
          <a:bodyPr/>
          <a:lstStyle/>
          <a:p>
            <a:r>
              <a:rPr lang="fr-CH" b="1" dirty="0">
                <a:solidFill>
                  <a:schemeClr val="bg1"/>
                </a:solidFill>
              </a:rPr>
              <a:t>Débat et questions des participants</a:t>
            </a:r>
            <a:endParaRPr lang="en-AU" b="1" dirty="0">
              <a:solidFill>
                <a:schemeClr val="bg1"/>
              </a:solidFill>
            </a:endParaRPr>
          </a:p>
        </p:txBody>
      </p:sp>
      <p:sp>
        <p:nvSpPr>
          <p:cNvPr id="4" name="Subtitle 3"/>
          <p:cNvSpPr>
            <a:spLocks noGrp="1"/>
          </p:cNvSpPr>
          <p:nvPr>
            <p:ph type="subTitle" idx="1"/>
          </p:nvPr>
        </p:nvSpPr>
        <p:spPr/>
        <p:txBody>
          <a:bodyPr>
            <a:normAutofit/>
          </a:bodyPr>
          <a:lstStyle/>
          <a:p>
            <a:pPr algn="l"/>
            <a:r>
              <a:rPr lang="fr-CH" sz="2000" dirty="0"/>
              <a:t> </a:t>
            </a:r>
            <a:r>
              <a:rPr lang="fr-CH" sz="2000" dirty="0">
                <a:solidFill>
                  <a:schemeClr val="tx1"/>
                </a:solidFill>
              </a:rPr>
              <a:t>Ismaël Adjaho, Chef de Mission </a:t>
            </a:r>
          </a:p>
          <a:p>
            <a:pPr algn="l"/>
            <a:r>
              <a:rPr lang="fr-CH" sz="2000" dirty="0">
                <a:solidFill>
                  <a:schemeClr val="tx1"/>
                </a:solidFill>
              </a:rPr>
              <a:t> MSF </a:t>
            </a:r>
            <a:r>
              <a:rPr lang="fr-CH" sz="2000" dirty="0" err="1">
                <a:solidFill>
                  <a:schemeClr val="tx1"/>
                </a:solidFill>
              </a:rPr>
              <a:t>Waca</a:t>
            </a:r>
            <a:r>
              <a:rPr lang="fr-CH" sz="2000" dirty="0">
                <a:solidFill>
                  <a:schemeClr val="tx1"/>
                </a:solidFill>
              </a:rPr>
              <a:t> - Côte d’Ivoire</a:t>
            </a:r>
          </a:p>
          <a:p>
            <a:pPr algn="r"/>
            <a:endParaRPr lang="fr-CH" sz="2000" dirty="0"/>
          </a:p>
          <a:p>
            <a:pPr algn="r"/>
            <a:r>
              <a:rPr lang="fr-CH" sz="2000" dirty="0">
                <a:solidFill>
                  <a:schemeClr val="tx1"/>
                </a:solidFill>
              </a:rPr>
              <a:t>Abidjan, le 29.03.2021</a:t>
            </a:r>
            <a:endParaRPr lang="en-AU" sz="20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842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9144000" cy="2088232"/>
          </a:xfrm>
          <a:solidFill>
            <a:srgbClr val="FF0000"/>
          </a:solidFill>
        </p:spPr>
        <p:txBody>
          <a:bodyPr>
            <a:normAutofit fontScale="90000"/>
          </a:bodyPr>
          <a:lstStyle/>
          <a:p>
            <a:r>
              <a:rPr lang="fr-CH" b="1" dirty="0">
                <a:solidFill>
                  <a:schemeClr val="bg1"/>
                </a:solidFill>
              </a:rPr>
              <a:t>Synthèse des recommandations et points clés </a:t>
            </a:r>
            <a:br>
              <a:rPr lang="fr-CH" b="1" dirty="0">
                <a:solidFill>
                  <a:schemeClr val="bg1"/>
                </a:solidFill>
              </a:rPr>
            </a:br>
            <a:r>
              <a:rPr lang="fr-CH" b="1" dirty="0">
                <a:solidFill>
                  <a:schemeClr val="bg1"/>
                </a:solidFill>
              </a:rPr>
              <a:t>Mot de la fin</a:t>
            </a:r>
            <a:endParaRPr lang="en-AU" b="1" dirty="0">
              <a:solidFill>
                <a:schemeClr val="bg1"/>
              </a:solidFill>
            </a:endParaRPr>
          </a:p>
        </p:txBody>
      </p:sp>
      <p:sp>
        <p:nvSpPr>
          <p:cNvPr id="4" name="Subtitle 3"/>
          <p:cNvSpPr>
            <a:spLocks noGrp="1"/>
          </p:cNvSpPr>
          <p:nvPr>
            <p:ph type="subTitle" idx="1"/>
          </p:nvPr>
        </p:nvSpPr>
        <p:spPr/>
        <p:txBody>
          <a:bodyPr>
            <a:normAutofit/>
          </a:bodyPr>
          <a:lstStyle/>
          <a:p>
            <a:pPr algn="l"/>
            <a:r>
              <a:rPr lang="fr-CH" sz="2000" dirty="0"/>
              <a:t> </a:t>
            </a:r>
            <a:r>
              <a:rPr lang="fr-CH" sz="2000" dirty="0">
                <a:solidFill>
                  <a:schemeClr val="tx1"/>
                </a:solidFill>
              </a:rPr>
              <a:t>Ismaël Adjaho, Chef de Mission </a:t>
            </a:r>
          </a:p>
          <a:p>
            <a:pPr algn="l"/>
            <a:r>
              <a:rPr lang="fr-CH" sz="2000" dirty="0">
                <a:solidFill>
                  <a:schemeClr val="tx1"/>
                </a:solidFill>
              </a:rPr>
              <a:t> MSF </a:t>
            </a:r>
            <a:r>
              <a:rPr lang="fr-CH" sz="2000" dirty="0" err="1">
                <a:solidFill>
                  <a:schemeClr val="tx1"/>
                </a:solidFill>
              </a:rPr>
              <a:t>Waca</a:t>
            </a:r>
            <a:r>
              <a:rPr lang="fr-CH" sz="2000" dirty="0">
                <a:solidFill>
                  <a:schemeClr val="tx1"/>
                </a:solidFill>
              </a:rPr>
              <a:t> - Côte d’Ivoire</a:t>
            </a:r>
          </a:p>
          <a:p>
            <a:pPr algn="r"/>
            <a:endParaRPr lang="fr-CH" sz="2000" dirty="0"/>
          </a:p>
          <a:p>
            <a:pPr algn="r"/>
            <a:r>
              <a:rPr lang="fr-CH" sz="2000" dirty="0">
                <a:solidFill>
                  <a:schemeClr val="tx1"/>
                </a:solidFill>
              </a:rPr>
              <a:t>Abidjan, le 29.03.2021</a:t>
            </a:r>
            <a:endParaRPr lang="en-AU" sz="20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73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9144000" cy="1470025"/>
          </a:xfrm>
          <a:solidFill>
            <a:srgbClr val="FF0000"/>
          </a:solidFill>
        </p:spPr>
        <p:txBody>
          <a:bodyPr/>
          <a:lstStyle/>
          <a:p>
            <a:r>
              <a:rPr lang="fr-BE" altLang="en-US" b="1">
                <a:solidFill>
                  <a:schemeClr val="bg1"/>
                </a:solidFill>
              </a:rPr>
              <a:t>Ebola - Une approche opérationnelle décentralisée</a:t>
            </a:r>
            <a:endParaRPr lang="en-AU" b="1" dirty="0">
              <a:solidFill>
                <a:schemeClr val="bg1"/>
              </a:solidFill>
            </a:endParaRPr>
          </a:p>
        </p:txBody>
      </p:sp>
      <p:sp>
        <p:nvSpPr>
          <p:cNvPr id="4" name="Subtitle 3"/>
          <p:cNvSpPr>
            <a:spLocks noGrp="1"/>
          </p:cNvSpPr>
          <p:nvPr>
            <p:ph type="subTitle" idx="1"/>
          </p:nvPr>
        </p:nvSpPr>
        <p:spPr/>
        <p:txBody>
          <a:bodyPr>
            <a:normAutofit/>
          </a:bodyPr>
          <a:lstStyle/>
          <a:p>
            <a:pPr algn="l"/>
            <a:r>
              <a:rPr lang="fr-BE" altLang="en-US" sz="2000">
                <a:solidFill>
                  <a:schemeClr val="tx1"/>
                </a:solidFill>
              </a:rPr>
              <a:t>Trish Newport</a:t>
            </a:r>
            <a:br>
              <a:rPr lang="fr-BE" altLang="en-US" sz="2000">
                <a:solidFill>
                  <a:schemeClr val="tx1"/>
                </a:solidFill>
              </a:rPr>
            </a:br>
            <a:r>
              <a:rPr lang="fr-BE" altLang="en-US" sz="2000">
                <a:solidFill>
                  <a:schemeClr val="tx1"/>
                </a:solidFill>
              </a:rPr>
              <a:t> Adjointe Responsable des Programmes, MSF, Genève</a:t>
            </a:r>
            <a:br>
              <a:rPr lang="fr-BE" altLang="en-US" sz="2000"/>
            </a:br>
            <a:endParaRPr lang="fr-CH" sz="2000"/>
          </a:p>
          <a:p>
            <a:pPr algn="r"/>
            <a:r>
              <a:rPr lang="fr-CH" sz="2000">
                <a:solidFill>
                  <a:schemeClr val="tx1"/>
                </a:solidFill>
              </a:rPr>
              <a:t>Abidjan, le 29.03.2021</a:t>
            </a:r>
            <a:endParaRPr lang="en-AU" sz="20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19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a:extLst>
              <a:ext uri="{FF2B5EF4-FFF2-40B4-BE49-F238E27FC236}">
                <a16:creationId xmlns:a16="http://schemas.microsoft.com/office/drawing/2014/main" id="{167E0BFA-4D38-4BCC-B325-90B9510C8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DFA6447B-7176-4389-8A10-8C1D62F7B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664"/>
            <a:ext cx="9144000" cy="720080"/>
          </a:xfrm>
          <a:solidFill>
            <a:srgbClr val="FF0000"/>
          </a:solidFill>
        </p:spPr>
        <p:txBody>
          <a:bodyPr>
            <a:normAutofit fontScale="90000"/>
          </a:bodyPr>
          <a:lstStyle/>
          <a:p>
            <a:r>
              <a:rPr lang="fr-CH" altLang="fr-FR" b="1" dirty="0">
                <a:solidFill>
                  <a:schemeClr val="bg1"/>
                </a:solidFill>
              </a:rPr>
              <a:t>Principaux problèmes</a:t>
            </a:r>
            <a:endParaRPr lang="en-AU" b="1" dirty="0">
              <a:solidFill>
                <a:schemeClr val="bg1"/>
              </a:solidFill>
            </a:endParaRPr>
          </a:p>
        </p:txBody>
      </p:sp>
      <p:sp>
        <p:nvSpPr>
          <p:cNvPr id="4" name="Subtitle 3"/>
          <p:cNvSpPr>
            <a:spLocks noGrp="1"/>
          </p:cNvSpPr>
          <p:nvPr>
            <p:ph type="subTitle" idx="1"/>
          </p:nvPr>
        </p:nvSpPr>
        <p:spPr>
          <a:xfrm>
            <a:off x="611560" y="1412776"/>
            <a:ext cx="7776864" cy="4226024"/>
          </a:xfrm>
        </p:spPr>
        <p:txBody>
          <a:bodyPr>
            <a:normAutofit/>
          </a:bodyPr>
          <a:lstStyle/>
          <a:p>
            <a:pPr marL="457200" indent="-457200" algn="just">
              <a:buAutoNum type="arabicPeriod"/>
            </a:pPr>
            <a:endParaRPr lang="fr-CH" sz="2000" dirty="0"/>
          </a:p>
          <a:p>
            <a:pPr marL="342900" indent="-342900" algn="just">
              <a:buFont typeface="Wingdings" panose="05000000000000000000" pitchFamily="2" charset="2"/>
              <a:buChar char="§"/>
            </a:pPr>
            <a:endParaRPr lang="fr-CH"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1E4BB662-5A0A-4B6D-9584-E5259F7BE007}"/>
              </a:ext>
            </a:extLst>
          </p:cNvPr>
          <p:cNvSpPr/>
          <p:nvPr/>
        </p:nvSpPr>
        <p:spPr>
          <a:xfrm>
            <a:off x="395536" y="1412776"/>
            <a:ext cx="8064896" cy="3539430"/>
          </a:xfrm>
          <a:prstGeom prst="rect">
            <a:avLst/>
          </a:prstGeom>
        </p:spPr>
        <p:txBody>
          <a:bodyPr wrap="square">
            <a:spAutoFit/>
          </a:bodyPr>
          <a:lstStyle/>
          <a:p>
            <a:pPr marL="285750" indent="-285750">
              <a:buFont typeface="Wingdings" panose="05000000000000000000" pitchFamily="2" charset="2"/>
              <a:buChar char="§"/>
            </a:pPr>
            <a:r>
              <a:rPr lang="fr-CH" altLang="fr-FR" sz="2800" dirty="0"/>
              <a:t>Manque de confiance de la communauté </a:t>
            </a:r>
          </a:p>
          <a:p>
            <a:pPr marL="285750" indent="-285750">
              <a:buFont typeface="Wingdings" panose="05000000000000000000" pitchFamily="2" charset="2"/>
              <a:buChar char="§"/>
            </a:pPr>
            <a:r>
              <a:rPr lang="fr-CH" altLang="fr-FR" sz="2800" dirty="0"/>
              <a:t>Approche verticale axée uniquement sur Ebola et non sur les priorités de la communauté.</a:t>
            </a:r>
          </a:p>
          <a:p>
            <a:pPr marL="285750" indent="-285750">
              <a:buFont typeface="Wingdings" panose="05000000000000000000" pitchFamily="2" charset="2"/>
              <a:buChar char="§"/>
            </a:pPr>
            <a:r>
              <a:rPr lang="fr-CH" altLang="fr-FR" sz="2800" dirty="0"/>
              <a:t>Des cas suspects sont envoyés hors de leur communauté pour être testés et sont rentrés chez eux une semaine plus tard, toujours malades (sans visiteurs, gardé dans des centres éloignés et inconnus)</a:t>
            </a:r>
          </a:p>
        </p:txBody>
      </p:sp>
    </p:spTree>
    <p:extLst>
      <p:ext uri="{BB962C8B-B14F-4D97-AF65-F5344CB8AC3E}">
        <p14:creationId xmlns:p14="http://schemas.microsoft.com/office/powerpoint/2010/main" val="406225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664"/>
            <a:ext cx="9144000" cy="720080"/>
          </a:xfrm>
          <a:solidFill>
            <a:srgbClr val="FF0000"/>
          </a:solidFill>
        </p:spPr>
        <p:txBody>
          <a:bodyPr>
            <a:normAutofit fontScale="90000"/>
          </a:bodyPr>
          <a:lstStyle/>
          <a:p>
            <a:r>
              <a:rPr lang="fr-CH" altLang="fr-FR" b="1" dirty="0">
                <a:solidFill>
                  <a:schemeClr val="bg1"/>
                </a:solidFill>
              </a:rPr>
              <a:t>Situation</a:t>
            </a:r>
            <a:endParaRPr lang="en-AU" b="1" dirty="0">
              <a:solidFill>
                <a:schemeClr val="bg1"/>
              </a:solidFill>
            </a:endParaRPr>
          </a:p>
        </p:txBody>
      </p:sp>
      <p:sp>
        <p:nvSpPr>
          <p:cNvPr id="4" name="Subtitle 3"/>
          <p:cNvSpPr>
            <a:spLocks noGrp="1"/>
          </p:cNvSpPr>
          <p:nvPr>
            <p:ph type="subTitle" idx="1"/>
          </p:nvPr>
        </p:nvSpPr>
        <p:spPr>
          <a:xfrm>
            <a:off x="395536" y="1484784"/>
            <a:ext cx="7776864" cy="4226024"/>
          </a:xfrm>
        </p:spPr>
        <p:txBody>
          <a:bodyPr>
            <a:normAutofit fontScale="92500" lnSpcReduction="20000"/>
          </a:bodyPr>
          <a:lstStyle/>
          <a:p>
            <a:pPr marL="457200" indent="-457200" algn="just">
              <a:buFont typeface="Wingdings" panose="05000000000000000000" pitchFamily="2" charset="2"/>
              <a:buChar char="§"/>
              <a:defRPr/>
            </a:pPr>
            <a:r>
              <a:rPr lang="fr-FR" sz="3000" dirty="0">
                <a:solidFill>
                  <a:schemeClr val="tx1"/>
                </a:solidFill>
              </a:rPr>
              <a:t>Un grand nombre de personnes validées en tant que suspect ont continué de refuser d’être transférées vers un centre de transit ou de traitement pour être testées et prises en charge</a:t>
            </a:r>
            <a:r>
              <a:rPr lang="fr-FR" dirty="0"/>
              <a:t>. </a:t>
            </a:r>
          </a:p>
          <a:p>
            <a:pPr>
              <a:defRPr/>
            </a:pPr>
            <a:endParaRPr lang="en-US" dirty="0"/>
          </a:p>
          <a:p>
            <a:pPr lvl="1">
              <a:defRPr/>
            </a:pPr>
            <a:r>
              <a:rPr lang="fr-FR" dirty="0">
                <a:solidFill>
                  <a:schemeClr val="tx1"/>
                </a:solidFill>
              </a:rPr>
              <a:t>31/04/2019 – 06/05/2019 : 1276 alertes validées. 422 (33%) sont restées dans leur communauté et n’ont pas été testées pour MVE.</a:t>
            </a:r>
          </a:p>
          <a:p>
            <a:pPr lvl="1">
              <a:defRPr/>
            </a:pPr>
            <a:endParaRPr lang="en-US" dirty="0"/>
          </a:p>
          <a:p>
            <a:pPr>
              <a:defRPr/>
            </a:pPr>
            <a:r>
              <a:rPr lang="fr-FR" dirty="0"/>
              <a:t> </a:t>
            </a:r>
            <a:endParaRPr lang="en-US" dirty="0"/>
          </a:p>
          <a:p>
            <a:pPr marL="457200" indent="-457200" algn="just">
              <a:buAutoNum type="arabicPeriod"/>
            </a:pPr>
            <a:endParaRPr lang="fr-CH" sz="2000" dirty="0"/>
          </a:p>
          <a:p>
            <a:pPr marL="342900" indent="-342900" algn="just">
              <a:buFont typeface="Wingdings" panose="05000000000000000000" pitchFamily="2" charset="2"/>
              <a:buChar char="§"/>
            </a:pPr>
            <a:endParaRPr lang="fr-CH"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480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664"/>
            <a:ext cx="9144000" cy="720080"/>
          </a:xfrm>
          <a:solidFill>
            <a:srgbClr val="FF0000"/>
          </a:solidFill>
        </p:spPr>
        <p:txBody>
          <a:bodyPr>
            <a:normAutofit fontScale="90000"/>
          </a:bodyPr>
          <a:lstStyle/>
          <a:p>
            <a:r>
              <a:rPr lang="fr-CH" altLang="fr-FR" b="1" dirty="0">
                <a:solidFill>
                  <a:schemeClr val="bg1"/>
                </a:solidFill>
              </a:rPr>
              <a:t>Situation</a:t>
            </a:r>
            <a:endParaRPr lang="en-AU" b="1" dirty="0">
              <a:solidFill>
                <a:schemeClr val="bg1"/>
              </a:solidFill>
            </a:endParaRPr>
          </a:p>
        </p:txBody>
      </p:sp>
      <p:sp>
        <p:nvSpPr>
          <p:cNvPr id="4" name="Subtitle 3"/>
          <p:cNvSpPr>
            <a:spLocks noGrp="1"/>
          </p:cNvSpPr>
          <p:nvPr>
            <p:ph type="subTitle" idx="1"/>
          </p:nvPr>
        </p:nvSpPr>
        <p:spPr>
          <a:xfrm>
            <a:off x="682432" y="1412776"/>
            <a:ext cx="7776864" cy="4226024"/>
          </a:xfrm>
        </p:spPr>
        <p:txBody>
          <a:bodyPr>
            <a:normAutofit fontScale="92500" lnSpcReduction="10000"/>
          </a:bodyPr>
          <a:lstStyle/>
          <a:p>
            <a:pPr lvl="1">
              <a:defRPr/>
            </a:pPr>
            <a:endParaRPr lang="en-US" dirty="0"/>
          </a:p>
          <a:p>
            <a:pPr marL="457200" indent="-457200" algn="just">
              <a:buFont typeface="Wingdings" panose="05000000000000000000" pitchFamily="2" charset="2"/>
              <a:buChar char="§"/>
              <a:defRPr/>
            </a:pPr>
            <a:r>
              <a:rPr lang="fr-FR" dirty="0">
                <a:solidFill>
                  <a:schemeClr val="tx1"/>
                </a:solidFill>
              </a:rPr>
              <a:t>Le nombre de nouveaux cas confirmés qui sont des décès communautaires est resté très haut. </a:t>
            </a:r>
          </a:p>
          <a:p>
            <a:pPr marL="457200" indent="-457200" algn="just">
              <a:buFont typeface="Wingdings" panose="05000000000000000000" pitchFamily="2" charset="2"/>
              <a:buChar char="§"/>
              <a:defRPr/>
            </a:pPr>
            <a:endParaRPr lang="fr-CH" dirty="0">
              <a:solidFill>
                <a:schemeClr val="tx1"/>
              </a:solidFill>
            </a:endParaRPr>
          </a:p>
          <a:p>
            <a:pPr algn="just">
              <a:defRPr/>
            </a:pPr>
            <a:r>
              <a:rPr lang="fr-CH" sz="3000" dirty="0">
                <a:solidFill>
                  <a:schemeClr val="tx1"/>
                </a:solidFill>
              </a:rPr>
              <a:t>Certaines semaines 80 % des cas confirmés étaient des décès communautaires. </a:t>
            </a:r>
            <a:endParaRPr lang="fr-FR" sz="3000" dirty="0">
              <a:solidFill>
                <a:schemeClr val="tx1"/>
              </a:solidFill>
            </a:endParaRPr>
          </a:p>
          <a:p>
            <a:pPr lvl="1">
              <a:defRPr/>
            </a:pPr>
            <a:endParaRPr lang="en-US" dirty="0"/>
          </a:p>
          <a:p>
            <a:pPr>
              <a:defRPr/>
            </a:pPr>
            <a:r>
              <a:rPr lang="fr-FR" dirty="0"/>
              <a:t> </a:t>
            </a:r>
            <a:endParaRPr lang="en-US" dirty="0"/>
          </a:p>
          <a:p>
            <a:pPr marL="457200" indent="-457200" algn="just">
              <a:buAutoNum type="arabicPeriod"/>
            </a:pPr>
            <a:endParaRPr lang="fr-CH" sz="2000" dirty="0"/>
          </a:p>
          <a:p>
            <a:pPr marL="342900" indent="-342900" algn="just">
              <a:buFont typeface="Wingdings" panose="05000000000000000000" pitchFamily="2" charset="2"/>
              <a:buChar char="§"/>
            </a:pPr>
            <a:endParaRPr lang="fr-CH"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 y="5805264"/>
            <a:ext cx="91462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280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D85CAA37906F43B87265678D36A385" ma:contentTypeVersion="13" ma:contentTypeDescription="Create a new document." ma:contentTypeScope="" ma:versionID="45832d731d7592df59d9b9b378071eeb">
  <xsd:schema xmlns:xsd="http://www.w3.org/2001/XMLSchema" xmlns:xs="http://www.w3.org/2001/XMLSchema" xmlns:p="http://schemas.microsoft.com/office/2006/metadata/properties" xmlns:ns3="300d4ca7-f168-40f0-b9f6-e022b7db8ea7" xmlns:ns4="29dcc97d-c7d6-4dc4-9257-af93d624d067" targetNamespace="http://schemas.microsoft.com/office/2006/metadata/properties" ma:root="true" ma:fieldsID="d6515d1805ab5bfa09dedbe31faed54f" ns3:_="" ns4:_="">
    <xsd:import namespace="300d4ca7-f168-40f0-b9f6-e022b7db8ea7"/>
    <xsd:import namespace="29dcc97d-c7d6-4dc4-9257-af93d624d06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d4ca7-f168-40f0-b9f6-e022b7db8e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dcc97d-c7d6-4dc4-9257-af93d624d06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A9C63E-FB9D-423A-9740-6640644B5ADD}">
  <ds:schemaRefs>
    <ds:schemaRef ds:uri="http://schemas.microsoft.com/sharepoint/v3/contenttype/forms"/>
  </ds:schemaRefs>
</ds:datastoreItem>
</file>

<file path=customXml/itemProps2.xml><?xml version="1.0" encoding="utf-8"?>
<ds:datastoreItem xmlns:ds="http://schemas.openxmlformats.org/officeDocument/2006/customXml" ds:itemID="{BD07C83B-EF4F-46F2-B923-928B6C3A765F}">
  <ds:schemaRefs>
    <ds:schemaRef ds:uri="http://schemas.microsoft.com/office/2006/metadata/properties"/>
    <ds:schemaRef ds:uri="http://purl.org/dc/terms/"/>
    <ds:schemaRef ds:uri="http://schemas.microsoft.com/office/2006/documentManagement/types"/>
    <ds:schemaRef ds:uri="300d4ca7-f168-40f0-b9f6-e022b7db8ea7"/>
    <ds:schemaRef ds:uri="http://www.w3.org/XML/1998/namespace"/>
    <ds:schemaRef ds:uri="http://purl.org/dc/elements/1.1/"/>
    <ds:schemaRef ds:uri="29dcc97d-c7d6-4dc4-9257-af93d624d067"/>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33BF6861-BB35-4D22-AAE9-0036590A3F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0d4ca7-f168-40f0-b9f6-e022b7db8ea7"/>
    <ds:schemaRef ds:uri="29dcc97d-c7d6-4dc4-9257-af93d624d0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Oriel</Template>
  <TotalTime>5048</TotalTime>
  <Words>1199</Words>
  <Application>Microsoft Office PowerPoint</Application>
  <PresentationFormat>On-screen Show (4:3)</PresentationFormat>
  <Paragraphs>162</Paragraphs>
  <Slides>38</Slides>
  <Notes>3</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38</vt:i4>
      </vt:variant>
    </vt:vector>
  </HeadingPairs>
  <TitlesOfParts>
    <vt:vector size="47" baseType="lpstr">
      <vt:lpstr>Arial</vt:lpstr>
      <vt:lpstr>Calibri</vt:lpstr>
      <vt:lpstr>Wingdings</vt:lpstr>
      <vt:lpstr>Office Theme</vt:lpstr>
      <vt:lpstr>Office Theme</vt:lpstr>
      <vt:lpstr>Office Theme</vt:lpstr>
      <vt:lpstr>Office Theme</vt:lpstr>
      <vt:lpstr>Office Theme</vt:lpstr>
      <vt:lpstr>Office Theme</vt:lpstr>
      <vt:lpstr>Table ronde « Partage d’expérience sur les interventions récentes dans la prise en charge de la Maladie au Virus Ebola »</vt:lpstr>
      <vt:lpstr>Déroulement de la table ronde</vt:lpstr>
      <vt:lpstr>Introduction</vt:lpstr>
      <vt:lpstr>Ebola - Une approche opérationnelle décentralisée</vt:lpstr>
      <vt:lpstr>PowerPoint Presentation</vt:lpstr>
      <vt:lpstr>PowerPoint Presentation</vt:lpstr>
      <vt:lpstr>Principaux problèmes</vt:lpstr>
      <vt:lpstr>Situation</vt:lpstr>
      <vt:lpstr>Situation</vt:lpstr>
      <vt:lpstr>Situation</vt:lpstr>
      <vt:lpstr>Situation</vt:lpstr>
      <vt:lpstr>PowerPoint Presentation</vt:lpstr>
      <vt:lpstr>Approche Décentralisée (1)</vt:lpstr>
      <vt:lpstr>Approche Décentralisée (2)</vt:lpstr>
      <vt:lpstr>Approche Décentralisée (3)</vt:lpstr>
      <vt:lpstr>Principes de l’approche décentralisée</vt:lpstr>
      <vt:lpstr> Traitement Des Cas Confirmés </vt:lpstr>
      <vt:lpstr> Prérequis </vt:lpstr>
      <vt:lpstr>PowerPoint Presentation</vt:lpstr>
      <vt:lpstr>PowerPoint Presentation</vt:lpstr>
      <vt:lpstr>PowerPoint Presentation</vt:lpstr>
      <vt:lpstr> Résultats </vt:lpstr>
      <vt:lpstr>Merci!</vt:lpstr>
      <vt:lpstr> Logistique et Watsan </vt:lpstr>
      <vt:lpstr> Logistique et Watsan </vt:lpstr>
      <vt:lpstr>Prise en charge au sein d’une stucture existante.  (exemple liberia) – isolation dans 1 piece</vt:lpstr>
      <vt:lpstr> Logistique et Watsan </vt:lpstr>
      <vt:lpstr> Logistique et Watsan </vt:lpstr>
      <vt:lpstr>Formation du personnel</vt:lpstr>
      <vt:lpstr>PowerPoint Presentation</vt:lpstr>
      <vt:lpstr>PowerPoint Presentation</vt:lpstr>
      <vt:lpstr>PowerPoint Presentation</vt:lpstr>
      <vt:lpstr>Témoignages</vt:lpstr>
      <vt:lpstr>PowerPoint Presentation</vt:lpstr>
      <vt:lpstr>PowerPoint Presentation</vt:lpstr>
      <vt:lpstr>Points clés</vt:lpstr>
      <vt:lpstr>Débat et questions des participants</vt:lpstr>
      <vt:lpstr>Synthèse des recommandations et points clés  Mot de la fin</vt:lpstr>
    </vt:vector>
  </TitlesOfParts>
  <Company>Médecins Sans Frontières Suisse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MSFUser</dc:creator>
  <cp:lastModifiedBy>Veronique GUILLEMOT</cp:lastModifiedBy>
  <cp:revision>91</cp:revision>
  <cp:lastPrinted>2021-02-28T11:55:41Z</cp:lastPrinted>
  <dcterms:created xsi:type="dcterms:W3CDTF">2018-12-26T14:43:09Z</dcterms:created>
  <dcterms:modified xsi:type="dcterms:W3CDTF">2021-03-31T06:48:16Z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0x0101009CD85CAA37906F43B87265678D36A385</vt:lpwstr>
  </property>
</Properties>
</file>