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CE24-F1BD-452F-AE8A-FC9065DCC2C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86B5-7CF2-42E7-83E4-4AF187B38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CE24-F1BD-452F-AE8A-FC9065DCC2C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86B5-7CF2-42E7-83E4-4AF187B38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CE24-F1BD-452F-AE8A-FC9065DCC2C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86B5-7CF2-42E7-83E4-4AF187B38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CE24-F1BD-452F-AE8A-FC9065DCC2C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86B5-7CF2-42E7-83E4-4AF187B38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CE24-F1BD-452F-AE8A-FC9065DCC2C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86B5-7CF2-42E7-83E4-4AF187B38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CE24-F1BD-452F-AE8A-FC9065DCC2C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86B5-7CF2-42E7-83E4-4AF187B38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CE24-F1BD-452F-AE8A-FC9065DCC2C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86B5-7CF2-42E7-83E4-4AF187B38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CE24-F1BD-452F-AE8A-FC9065DCC2C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86B5-7CF2-42E7-83E4-4AF187B38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CE24-F1BD-452F-AE8A-FC9065DCC2C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86B5-7CF2-42E7-83E4-4AF187B38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CE24-F1BD-452F-AE8A-FC9065DCC2C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86B5-7CF2-42E7-83E4-4AF187B38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CE24-F1BD-452F-AE8A-FC9065DCC2C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86B5-7CF2-42E7-83E4-4AF187B38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1CE24-F1BD-452F-AE8A-FC9065DCC2C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86B5-7CF2-42E7-83E4-4AF187B38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Genneva</a:t>
            </a:r>
            <a:r>
              <a:rPr lang="en-US" b="1" dirty="0" smtClean="0"/>
              <a:t> Gold Savings Plan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50" y="1447800"/>
            <a:ext cx="66675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 smtClean="0"/>
              <a:t>Genneva</a:t>
            </a:r>
            <a:r>
              <a:rPr lang="en-US" b="1" dirty="0" smtClean="0"/>
              <a:t> Malaysia </a:t>
            </a:r>
            <a:r>
              <a:rPr lang="en-US" b="1" dirty="0" err="1" smtClean="0"/>
              <a:t>Sdn</a:t>
            </a:r>
            <a:r>
              <a:rPr lang="en-US" b="1" dirty="0" smtClean="0"/>
              <a:t> </a:t>
            </a:r>
            <a:r>
              <a:rPr lang="en-US" b="1" dirty="0" err="1" smtClean="0"/>
              <a:t>Bhd</a:t>
            </a:r>
            <a:r>
              <a:rPr lang="en-US" b="1" dirty="0" smtClean="0"/>
              <a:t> in a nutshell</a:t>
            </a:r>
            <a:r>
              <a:rPr lang="en-US" b="1" dirty="0" smtClean="0"/>
              <a:t>: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GENNEVA MALAYSIA SDN BHD </a:t>
            </a:r>
            <a:r>
              <a:rPr lang="en-US" dirty="0" smtClean="0"/>
              <a:t>(592576-A), (formerly known as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Sentosa</a:t>
            </a:r>
            <a:r>
              <a:rPr lang="en-US" dirty="0" smtClean="0"/>
              <a:t> </a:t>
            </a:r>
            <a:r>
              <a:rPr lang="en-US" dirty="0" err="1" smtClean="0"/>
              <a:t>Sdn</a:t>
            </a:r>
            <a:r>
              <a:rPr lang="en-US" dirty="0" smtClean="0"/>
              <a:t> </a:t>
            </a:r>
            <a:r>
              <a:rPr lang="en-US" dirty="0" err="1" smtClean="0"/>
              <a:t>Bhd</a:t>
            </a:r>
            <a:r>
              <a:rPr lang="en-US" dirty="0" smtClean="0"/>
              <a:t> was incorporated in Malaysia under the companies Act 1965 to conduct gold bullion trading business in Malaysia using </a:t>
            </a:r>
            <a:r>
              <a:rPr lang="en-US" b="1" dirty="0" smtClean="0"/>
              <a:t>GENNEVA</a:t>
            </a:r>
            <a:r>
              <a:rPr lang="en-US" dirty="0" smtClean="0"/>
              <a:t>'s unique concept.</a:t>
            </a:r>
          </a:p>
          <a:p>
            <a:r>
              <a:rPr lang="en-US" b="1" dirty="0" smtClean="0"/>
              <a:t>GENNEVA MALAYSIA</a:t>
            </a:r>
            <a:r>
              <a:rPr lang="en-US" dirty="0" smtClean="0"/>
              <a:t> has complied with section 21(1) of BAFIA 1989 (</a:t>
            </a:r>
            <a:r>
              <a:rPr lang="en-US" i="1" dirty="0" smtClean="0"/>
              <a:t>Banking and Financial Institution Act)</a:t>
            </a:r>
            <a:r>
              <a:rPr lang="en-US" dirty="0" smtClean="0"/>
              <a:t>, relating to factoring and leasing business and has acquired the status of a scheduled business.</a:t>
            </a:r>
          </a:p>
          <a:p>
            <a:r>
              <a:rPr lang="en-US" b="1" dirty="0" smtClean="0"/>
              <a:t>GENNEVA MALAYSIA</a:t>
            </a:r>
            <a:r>
              <a:rPr lang="en-US" dirty="0" smtClean="0"/>
              <a:t> is also a reporting institution under AMLA 2011 (</a:t>
            </a:r>
            <a:r>
              <a:rPr lang="en-US" i="1" dirty="0" smtClean="0"/>
              <a:t>Anti Money Laundering Act</a:t>
            </a:r>
            <a:r>
              <a:rPr lang="en-US" dirty="0" smtClean="0"/>
              <a:t>).</a:t>
            </a:r>
          </a:p>
          <a:p>
            <a:r>
              <a:rPr lang="en-US" b="1" dirty="0" smtClean="0"/>
              <a:t>GENNEVA MALAYSIA</a:t>
            </a:r>
            <a:r>
              <a:rPr lang="en-US" dirty="0" smtClean="0"/>
              <a:t>'s business model is based on the </a:t>
            </a:r>
            <a:r>
              <a:rPr lang="en-US" dirty="0" err="1" smtClean="0"/>
              <a:t>Syariah</a:t>
            </a:r>
            <a:r>
              <a:rPr lang="en-US" dirty="0" smtClean="0"/>
              <a:t> principle of "Ai-</a:t>
            </a:r>
            <a:r>
              <a:rPr lang="en-US" dirty="0" err="1" smtClean="0"/>
              <a:t>Bai</a:t>
            </a:r>
            <a:r>
              <a:rPr lang="en-US" dirty="0" smtClean="0"/>
              <a:t>" (Sale and Purchase). To make the transaction more attractive, </a:t>
            </a:r>
            <a:r>
              <a:rPr lang="en-US" b="1" dirty="0" smtClean="0"/>
              <a:t>GENNEVA </a:t>
            </a:r>
            <a:r>
              <a:rPr lang="en-US" dirty="0" smtClean="0"/>
              <a:t>rewards its customers with discretionary payments pursuant to the </a:t>
            </a:r>
            <a:r>
              <a:rPr lang="en-US" dirty="0" err="1" smtClean="0"/>
              <a:t>Syariah</a:t>
            </a:r>
            <a:r>
              <a:rPr lang="en-US" dirty="0" smtClean="0"/>
              <a:t> principle of "</a:t>
            </a:r>
            <a:r>
              <a:rPr lang="en-US" dirty="0" err="1" smtClean="0"/>
              <a:t>Hibah</a:t>
            </a:r>
            <a:r>
              <a:rPr lang="en-US" dirty="0" smtClean="0"/>
              <a:t>."</a:t>
            </a:r>
          </a:p>
          <a:p>
            <a:r>
              <a:rPr lang="en-US" b="1" dirty="0" smtClean="0"/>
              <a:t>GENNEVA's Story</a:t>
            </a:r>
            <a:endParaRPr lang="en-US" dirty="0" smtClean="0"/>
          </a:p>
          <a:p>
            <a:r>
              <a:rPr lang="en-US" dirty="0" smtClean="0"/>
              <a:t>From its humble beginnings in 2007, </a:t>
            </a:r>
            <a:r>
              <a:rPr lang="en-US" dirty="0" err="1" smtClean="0"/>
              <a:t>Genneva</a:t>
            </a:r>
            <a:r>
              <a:rPr lang="en-US" dirty="0" smtClean="0"/>
              <a:t> has evolved to become one of the leading and most innovative gold traders in Malaysia, Singapore, Hong Kong, China and The Philippines, with a future plan to expand to all </a:t>
            </a:r>
            <a:r>
              <a:rPr lang="en-US" dirty="0" smtClean="0"/>
              <a:t>neighboring </a:t>
            </a:r>
            <a:r>
              <a:rPr lang="en-US" dirty="0" smtClean="0"/>
              <a:t>Asian countries.</a:t>
            </a:r>
          </a:p>
          <a:p>
            <a:r>
              <a:rPr lang="en-US" b="1" dirty="0" smtClean="0"/>
              <a:t>GENNEVA</a:t>
            </a:r>
            <a:r>
              <a:rPr lang="en-US" dirty="0" smtClean="0"/>
              <a:t> has enriched tens of thousands of individuals from all walks of life from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Genneva</a:t>
            </a:r>
            <a:r>
              <a:rPr lang="en-US" dirty="0" smtClean="0"/>
              <a:t> Gold Savings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Save with </a:t>
            </a:r>
            <a:r>
              <a:rPr lang="en-US" b="1" dirty="0" err="1" smtClean="0"/>
              <a:t>Genneva</a:t>
            </a:r>
            <a:r>
              <a:rPr lang="en-US" b="1" dirty="0" smtClean="0"/>
              <a:t> Gold Bullion.</a:t>
            </a:r>
            <a:r>
              <a:rPr lang="en-US" dirty="0" smtClean="0"/>
              <a:t> Through </a:t>
            </a:r>
            <a:r>
              <a:rPr lang="en-US" dirty="0" err="1" smtClean="0"/>
              <a:t>Genneva’s</a:t>
            </a:r>
            <a:r>
              <a:rPr lang="en-US" dirty="0" smtClean="0"/>
              <a:t> unique wealth sharing platform, you are not only the owner of the gold bullion in hand, you get 1.5% </a:t>
            </a:r>
            <a:r>
              <a:rPr lang="en-US" dirty="0" err="1" smtClean="0"/>
              <a:t>Hibah</a:t>
            </a:r>
            <a:r>
              <a:rPr lang="en-US" dirty="0" smtClean="0"/>
              <a:t> (gift) every month under </a:t>
            </a:r>
            <a:r>
              <a:rPr lang="en-US" dirty="0" err="1" smtClean="0"/>
              <a:t>Genneva’s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principle-based product plan.</a:t>
            </a:r>
          </a:p>
          <a:p>
            <a:r>
              <a:rPr lang="en-US" b="1" dirty="0" smtClean="0"/>
              <a:t>It is similar to placing your savings in Fixed Deposit.</a:t>
            </a:r>
            <a:r>
              <a:rPr lang="en-US" dirty="0" smtClean="0"/>
              <a:t> Whether the price of gold goes up or down, your capital is protected 100% with 1.5% </a:t>
            </a:r>
            <a:r>
              <a:rPr lang="en-US" dirty="0" err="1" smtClean="0"/>
              <a:t>Hibah</a:t>
            </a:r>
            <a:r>
              <a:rPr lang="en-US" dirty="0" smtClean="0"/>
              <a:t> every month (i.e. 18% per year); compared to FD which gives you only 3% return PER YEAR.</a:t>
            </a:r>
          </a:p>
          <a:p>
            <a:r>
              <a:rPr lang="en-US" dirty="0" smtClean="0"/>
              <a:t>In addition, at the end of each tenure you can return the Gold Bullion at the same price you bought the gold at. This means a </a:t>
            </a:r>
            <a:r>
              <a:rPr lang="en-US" b="1" dirty="0" smtClean="0"/>
              <a:t>100% capital protection.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305800" cy="617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3956"/>
            <a:ext cx="6019800" cy="552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371600" y="5782270"/>
            <a:ext cx="670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Beat this:</a:t>
            </a:r>
            <a:r>
              <a:rPr lang="en-US" i="1" dirty="0" smtClean="0"/>
              <a:t> For the same amount of your savings in </a:t>
            </a:r>
            <a:r>
              <a:rPr lang="en-US" i="1" dirty="0" err="1" smtClean="0"/>
              <a:t>Genneva</a:t>
            </a:r>
            <a:r>
              <a:rPr lang="en-US" i="1" dirty="0" smtClean="0"/>
              <a:t> Gold, you receive a total of RM15,750 compared RM2,700 at current FD rate at 3% return for a whole year!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237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LATEST NEWS: </a:t>
            </a:r>
            <a:r>
              <a:rPr lang="en-US" b="1" dirty="0" err="1" smtClean="0"/>
              <a:t>Deepavali</a:t>
            </a:r>
            <a:r>
              <a:rPr lang="en-US" b="1" dirty="0" smtClean="0"/>
              <a:t> Gold Promotion for new and existing clients valid till 14 October 2011.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Tenure: Four months for the following packages:</a:t>
            </a:r>
          </a:p>
          <a:p>
            <a:r>
              <a:rPr lang="en-US" dirty="0" smtClean="0"/>
              <a:t>50g-95g – </a:t>
            </a:r>
            <a:r>
              <a:rPr lang="en-US" dirty="0" err="1" smtClean="0"/>
              <a:t>Hibah</a:t>
            </a:r>
            <a:r>
              <a:rPr lang="en-US" dirty="0" smtClean="0"/>
              <a:t> 1.8% monthly</a:t>
            </a:r>
          </a:p>
          <a:p>
            <a:r>
              <a:rPr lang="en-US" dirty="0" smtClean="0"/>
              <a:t>100g-995g – </a:t>
            </a:r>
            <a:r>
              <a:rPr lang="en-US" dirty="0" err="1" smtClean="0"/>
              <a:t>Hibah</a:t>
            </a:r>
            <a:r>
              <a:rPr lang="en-US" dirty="0" smtClean="0"/>
              <a:t> 2.1% monthly</a:t>
            </a:r>
          </a:p>
          <a:p>
            <a:r>
              <a:rPr lang="en-US" dirty="0" smtClean="0"/>
              <a:t>1kg &amp; above – </a:t>
            </a:r>
            <a:r>
              <a:rPr lang="en-US" dirty="0" err="1" smtClean="0"/>
              <a:t>Hibah</a:t>
            </a:r>
            <a:r>
              <a:rPr lang="en-US" dirty="0" smtClean="0"/>
              <a:t> 2.5% monthly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388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Genneva Gold Savings Plan </vt:lpstr>
      <vt:lpstr>Slide 2</vt:lpstr>
      <vt:lpstr>Genneva Gold Savings Plan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Genneva Gold Savings Plan</dc:title>
  <dc:creator>New Faizal</dc:creator>
  <cp:lastModifiedBy>New Faizal</cp:lastModifiedBy>
  <cp:revision>10</cp:revision>
  <dcterms:created xsi:type="dcterms:W3CDTF">2011-09-15T11:01:34Z</dcterms:created>
  <dcterms:modified xsi:type="dcterms:W3CDTF">2011-10-04T04:45:38Z</dcterms:modified>
</cp:coreProperties>
</file>