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5" r:id="rId7"/>
    <p:sldId id="267" r:id="rId8"/>
    <p:sldId id="261" r:id="rId9"/>
    <p:sldId id="262" r:id="rId10"/>
    <p:sldId id="263" r:id="rId11"/>
    <p:sldId id="264"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A93F091-6787-4C41-9F0C-E4DABF2D8F7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5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67C40-90FA-4645-BB85-FDD73124CFEE}"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366243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09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05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1148282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66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3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98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75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203700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7C40-90FA-4645-BB85-FDD73124CFEE}"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3F091-6787-4C41-9F0C-E4DABF2D8F7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34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67C40-90FA-4645-BB85-FDD73124CFEE}"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47705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67C40-90FA-4645-BB85-FDD73124CFEE}"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3F091-6787-4C41-9F0C-E4DABF2D8F7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04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467C40-90FA-4645-BB85-FDD73124CFEE}"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3F091-6787-4C41-9F0C-E4DABF2D8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57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7C40-90FA-4645-BB85-FDD73124CFEE}"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352397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67C40-90FA-4645-BB85-FDD73124CFEE}"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3F091-6787-4C41-9F0C-E4DABF2D8F7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06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67C40-90FA-4645-BB85-FDD73124CFEE}"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3F091-6787-4C41-9F0C-E4DABF2D8F72}" type="slidenum">
              <a:rPr lang="en-US" smtClean="0"/>
              <a:t>‹#›</a:t>
            </a:fld>
            <a:endParaRPr lang="en-US"/>
          </a:p>
        </p:txBody>
      </p:sp>
    </p:spTree>
    <p:extLst>
      <p:ext uri="{BB962C8B-B14F-4D97-AF65-F5344CB8AC3E}">
        <p14:creationId xmlns:p14="http://schemas.microsoft.com/office/powerpoint/2010/main" val="384196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467C40-90FA-4645-BB85-FDD73124CFEE}" type="datetimeFigureOut">
              <a:rPr lang="en-US" smtClean="0"/>
              <a:t>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93F091-6787-4C41-9F0C-E4DABF2D8F72}" type="slidenum">
              <a:rPr lang="en-US" smtClean="0"/>
              <a:t>‹#›</a:t>
            </a:fld>
            <a:endParaRPr lang="en-US"/>
          </a:p>
        </p:txBody>
      </p:sp>
    </p:spTree>
    <p:extLst>
      <p:ext uri="{BB962C8B-B14F-4D97-AF65-F5344CB8AC3E}">
        <p14:creationId xmlns:p14="http://schemas.microsoft.com/office/powerpoint/2010/main" val="6706805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cid:image001.jpg@01D922DB.6C08AB70"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A7C09-CA75-7333-FC75-33E1CF8E8400}"/>
              </a:ext>
            </a:extLst>
          </p:cNvPr>
          <p:cNvSpPr txBox="1"/>
          <p:nvPr/>
        </p:nvSpPr>
        <p:spPr>
          <a:xfrm>
            <a:off x="2566155" y="3059668"/>
            <a:ext cx="7059690" cy="369332"/>
          </a:xfrm>
          <a:prstGeom prst="rect">
            <a:avLst/>
          </a:prstGeom>
          <a:noFill/>
        </p:spPr>
        <p:txBody>
          <a:bodyPr wrap="none" rtlCol="0">
            <a:spAutoFit/>
          </a:bodyPr>
          <a:lstStyle/>
          <a:p>
            <a:r>
              <a:rPr lang="en-US" dirty="0"/>
              <a:t>H8-Z5-4 TAPE BACKUP CONTROLER CALIBRATION PROCEDURE</a:t>
            </a:r>
          </a:p>
        </p:txBody>
      </p:sp>
      <p:sp>
        <p:nvSpPr>
          <p:cNvPr id="3" name="TextBox 2">
            <a:extLst>
              <a:ext uri="{FF2B5EF4-FFF2-40B4-BE49-F238E27FC236}">
                <a16:creationId xmlns:a16="http://schemas.microsoft.com/office/drawing/2014/main" id="{9B6AE503-99AF-8FD6-3CD3-6344F5A90CBB}"/>
              </a:ext>
            </a:extLst>
          </p:cNvPr>
          <p:cNvSpPr txBox="1"/>
          <p:nvPr/>
        </p:nvSpPr>
        <p:spPr>
          <a:xfrm>
            <a:off x="2809461" y="4240696"/>
            <a:ext cx="2621039" cy="646331"/>
          </a:xfrm>
          <a:prstGeom prst="rect">
            <a:avLst/>
          </a:prstGeom>
          <a:noFill/>
        </p:spPr>
        <p:txBody>
          <a:bodyPr wrap="none" rtlCol="0">
            <a:spAutoFit/>
          </a:bodyPr>
          <a:lstStyle/>
          <a:p>
            <a:r>
              <a:rPr lang="en-US" dirty="0"/>
              <a:t>By: Norberto Collado V1.0</a:t>
            </a:r>
          </a:p>
          <a:p>
            <a:r>
              <a:rPr lang="en-US" dirty="0"/>
              <a:t>2/4/2023</a:t>
            </a:r>
          </a:p>
        </p:txBody>
      </p:sp>
    </p:spTree>
    <p:extLst>
      <p:ext uri="{BB962C8B-B14F-4D97-AF65-F5344CB8AC3E}">
        <p14:creationId xmlns:p14="http://schemas.microsoft.com/office/powerpoint/2010/main" val="111528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4F72-04E9-044B-551F-7F0D52476D16}"/>
              </a:ext>
            </a:extLst>
          </p:cNvPr>
          <p:cNvSpPr txBox="1"/>
          <p:nvPr/>
        </p:nvSpPr>
        <p:spPr>
          <a:xfrm>
            <a:off x="817419" y="817418"/>
            <a:ext cx="5971308" cy="646331"/>
          </a:xfrm>
          <a:prstGeom prst="rect">
            <a:avLst/>
          </a:prstGeom>
          <a:noFill/>
        </p:spPr>
        <p:txBody>
          <a:bodyPr wrap="square" rtlCol="0">
            <a:spAutoFit/>
          </a:bodyPr>
          <a:lstStyle/>
          <a:p>
            <a:r>
              <a:rPr lang="en-US" b="1" dirty="0"/>
              <a:t>H8-Z5-4 Board Calibration with pictures (</a:t>
            </a:r>
            <a:r>
              <a:rPr lang="en-US" b="1" dirty="0" err="1"/>
              <a:t>cont</a:t>
            </a:r>
            <a:r>
              <a:rPr lang="en-US" b="1" dirty="0"/>
              <a:t>).</a:t>
            </a:r>
          </a:p>
          <a:p>
            <a:endParaRPr lang="en-US" dirty="0"/>
          </a:p>
        </p:txBody>
      </p:sp>
      <p:pic>
        <p:nvPicPr>
          <p:cNvPr id="11" name="Picture 10">
            <a:extLst>
              <a:ext uri="{FF2B5EF4-FFF2-40B4-BE49-F238E27FC236}">
                <a16:creationId xmlns:a16="http://schemas.microsoft.com/office/drawing/2014/main" id="{53C8A77D-87F9-17D6-1689-7422DB51B5B3}"/>
              </a:ext>
            </a:extLst>
          </p:cNvPr>
          <p:cNvPicPr>
            <a:picLocks noChangeAspect="1"/>
          </p:cNvPicPr>
          <p:nvPr/>
        </p:nvPicPr>
        <p:blipFill>
          <a:blip r:embed="rId2"/>
          <a:stretch>
            <a:fillRect/>
          </a:stretch>
        </p:blipFill>
        <p:spPr>
          <a:xfrm>
            <a:off x="911086" y="3724804"/>
            <a:ext cx="2720961" cy="2476500"/>
          </a:xfrm>
          <a:prstGeom prst="rect">
            <a:avLst/>
          </a:prstGeom>
        </p:spPr>
      </p:pic>
      <p:sp>
        <p:nvSpPr>
          <p:cNvPr id="5" name="TextBox 4">
            <a:extLst>
              <a:ext uri="{FF2B5EF4-FFF2-40B4-BE49-F238E27FC236}">
                <a16:creationId xmlns:a16="http://schemas.microsoft.com/office/drawing/2014/main" id="{E6CB91AD-0393-8D27-1BF8-28DC171C57DF}"/>
              </a:ext>
            </a:extLst>
          </p:cNvPr>
          <p:cNvSpPr txBox="1"/>
          <p:nvPr/>
        </p:nvSpPr>
        <p:spPr>
          <a:xfrm>
            <a:off x="911086" y="1170259"/>
            <a:ext cx="10684565" cy="2554545"/>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off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Remove jumper on JP1. On JP1 Insert jumper from TL to TP2 (2-3)</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on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Slowly adjust the PLL ADJ control fully counterclockwise. As you turn the control, notice the point or points where the </a:t>
            </a:r>
          </a:p>
          <a:p>
            <a:pPr marR="0" lvl="0">
              <a:spcBef>
                <a:spcPts val="0"/>
              </a:spcBef>
              <a:spcAft>
                <a:spcPts val="0"/>
              </a:spcAft>
            </a:pPr>
            <a:r>
              <a:rPr lang="en-US" sz="1600" dirty="0">
                <a:effectLst/>
                <a:latin typeface="Calibri" panose="020F0502020204030204" pitchFamily="34" charset="0"/>
                <a:ea typeface="Times New Roman" panose="02020603050405020304" pitchFamily="18" charset="0"/>
              </a:rPr>
              <a:t>        TEST LED flickers.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Set the PLL ADJ control to the point where the LED flickers or where it flickers most predominantly if there is more than one point.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Slowly adjust the control through this point of flickering once or twice and then set the “NULL” point. The “NULL” point is where the TEST LED slows down and virtually stops between the two points where it was flickering.</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Turn off H8 computer</a:t>
            </a:r>
            <a:endParaRPr lang="en-US" sz="16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2CADC224-F7CC-43BC-E986-9AF96CCD28D4}"/>
              </a:ext>
            </a:extLst>
          </p:cNvPr>
          <p:cNvPicPr>
            <a:picLocks noChangeAspect="1"/>
          </p:cNvPicPr>
          <p:nvPr/>
        </p:nvPicPr>
        <p:blipFill>
          <a:blip r:embed="rId3"/>
          <a:stretch>
            <a:fillRect/>
          </a:stretch>
        </p:blipFill>
        <p:spPr>
          <a:xfrm>
            <a:off x="6882394" y="942055"/>
            <a:ext cx="1350687" cy="1043388"/>
          </a:xfrm>
          <a:prstGeom prst="rect">
            <a:avLst/>
          </a:prstGeom>
        </p:spPr>
      </p:pic>
      <p:pic>
        <p:nvPicPr>
          <p:cNvPr id="10" name="Picture 9">
            <a:extLst>
              <a:ext uri="{FF2B5EF4-FFF2-40B4-BE49-F238E27FC236}">
                <a16:creationId xmlns:a16="http://schemas.microsoft.com/office/drawing/2014/main" id="{D46B2AAA-6B69-7D2D-3BEA-315AD66862B0}"/>
              </a:ext>
            </a:extLst>
          </p:cNvPr>
          <p:cNvPicPr>
            <a:picLocks noChangeAspect="1"/>
          </p:cNvPicPr>
          <p:nvPr/>
        </p:nvPicPr>
        <p:blipFill>
          <a:blip r:embed="rId4"/>
          <a:stretch>
            <a:fillRect/>
          </a:stretch>
        </p:blipFill>
        <p:spPr>
          <a:xfrm>
            <a:off x="4290261" y="3792682"/>
            <a:ext cx="3009900" cy="2247900"/>
          </a:xfrm>
          <a:prstGeom prst="rect">
            <a:avLst/>
          </a:prstGeom>
        </p:spPr>
      </p:pic>
      <p:cxnSp>
        <p:nvCxnSpPr>
          <p:cNvPr id="13" name="Straight Arrow Connector 12">
            <a:extLst>
              <a:ext uri="{FF2B5EF4-FFF2-40B4-BE49-F238E27FC236}">
                <a16:creationId xmlns:a16="http://schemas.microsoft.com/office/drawing/2014/main" id="{142CCD67-A262-3154-A295-3E17824B074A}"/>
              </a:ext>
            </a:extLst>
          </p:cNvPr>
          <p:cNvCxnSpPr/>
          <p:nvPr/>
        </p:nvCxnSpPr>
        <p:spPr>
          <a:xfrm flipV="1">
            <a:off x="6253368" y="4174958"/>
            <a:ext cx="1687474" cy="5414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1DD8B0-C18F-A309-8443-9D2D5363B03C}"/>
              </a:ext>
            </a:extLst>
          </p:cNvPr>
          <p:cNvSpPr txBox="1"/>
          <p:nvPr/>
        </p:nvSpPr>
        <p:spPr>
          <a:xfrm>
            <a:off x="7940842" y="3928945"/>
            <a:ext cx="1252266" cy="369332"/>
          </a:xfrm>
          <a:prstGeom prst="rect">
            <a:avLst/>
          </a:prstGeom>
          <a:noFill/>
        </p:spPr>
        <p:txBody>
          <a:bodyPr wrap="none" rtlCol="0">
            <a:spAutoFit/>
          </a:bodyPr>
          <a:lstStyle/>
          <a:p>
            <a:r>
              <a:rPr lang="en-US" dirty="0"/>
              <a:t>TEST LED</a:t>
            </a:r>
          </a:p>
        </p:txBody>
      </p:sp>
    </p:spTree>
    <p:extLst>
      <p:ext uri="{BB962C8B-B14F-4D97-AF65-F5344CB8AC3E}">
        <p14:creationId xmlns:p14="http://schemas.microsoft.com/office/powerpoint/2010/main" val="172630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4F72-04E9-044B-551F-7F0D52476D16}"/>
              </a:ext>
            </a:extLst>
          </p:cNvPr>
          <p:cNvSpPr txBox="1"/>
          <p:nvPr/>
        </p:nvSpPr>
        <p:spPr>
          <a:xfrm>
            <a:off x="817419" y="817418"/>
            <a:ext cx="5971308" cy="646331"/>
          </a:xfrm>
          <a:prstGeom prst="rect">
            <a:avLst/>
          </a:prstGeom>
          <a:noFill/>
        </p:spPr>
        <p:txBody>
          <a:bodyPr wrap="square" rtlCol="0">
            <a:spAutoFit/>
          </a:bodyPr>
          <a:lstStyle/>
          <a:p>
            <a:r>
              <a:rPr lang="en-US" b="1" dirty="0"/>
              <a:t>H8-Z5-4 Board Calibration with pictures (</a:t>
            </a:r>
            <a:r>
              <a:rPr lang="en-US" b="1" dirty="0" err="1"/>
              <a:t>cont</a:t>
            </a:r>
            <a:r>
              <a:rPr lang="en-US" b="1" dirty="0"/>
              <a:t>).</a:t>
            </a:r>
          </a:p>
          <a:p>
            <a:endParaRPr lang="en-US" dirty="0"/>
          </a:p>
        </p:txBody>
      </p:sp>
      <p:pic>
        <p:nvPicPr>
          <p:cNvPr id="8" name="Picture 7">
            <a:extLst>
              <a:ext uri="{FF2B5EF4-FFF2-40B4-BE49-F238E27FC236}">
                <a16:creationId xmlns:a16="http://schemas.microsoft.com/office/drawing/2014/main" id="{2CADC224-F7CC-43BC-E986-9AF96CCD28D4}"/>
              </a:ext>
            </a:extLst>
          </p:cNvPr>
          <p:cNvPicPr>
            <a:picLocks noChangeAspect="1"/>
          </p:cNvPicPr>
          <p:nvPr/>
        </p:nvPicPr>
        <p:blipFill>
          <a:blip r:embed="rId2"/>
          <a:stretch>
            <a:fillRect/>
          </a:stretch>
        </p:blipFill>
        <p:spPr>
          <a:xfrm>
            <a:off x="7567911" y="1350119"/>
            <a:ext cx="1350687" cy="1043388"/>
          </a:xfrm>
          <a:prstGeom prst="rect">
            <a:avLst/>
          </a:prstGeom>
        </p:spPr>
      </p:pic>
      <p:sp>
        <p:nvSpPr>
          <p:cNvPr id="4" name="TextBox 3">
            <a:extLst>
              <a:ext uri="{FF2B5EF4-FFF2-40B4-BE49-F238E27FC236}">
                <a16:creationId xmlns:a16="http://schemas.microsoft.com/office/drawing/2014/main" id="{4053B3B0-B436-77DE-2336-A7F81D5CF01B}"/>
              </a:ext>
            </a:extLst>
          </p:cNvPr>
          <p:cNvSpPr txBox="1"/>
          <p:nvPr/>
        </p:nvSpPr>
        <p:spPr>
          <a:xfrm>
            <a:off x="817418" y="1231050"/>
            <a:ext cx="8880365" cy="1785104"/>
          </a:xfrm>
          <a:prstGeom prst="rect">
            <a:avLst/>
          </a:prstGeom>
          <a:noFill/>
        </p:spPr>
        <p:txBody>
          <a:bodyPr wrap="square">
            <a:spAutoFit/>
          </a:bodyPr>
          <a:lstStyle/>
          <a:p>
            <a:pPr marL="342900" marR="0" lvl="0" indent="-342900">
              <a:spcBef>
                <a:spcPts val="0"/>
              </a:spcBef>
              <a:spcAft>
                <a:spcPts val="0"/>
              </a:spcAft>
              <a:buFont typeface="+mj-lt"/>
              <a:buAutoNum type="arabicPeriod" startAt="11"/>
            </a:pPr>
            <a:r>
              <a:rPr lang="en-US" sz="1800" dirty="0">
                <a:effectLst/>
                <a:latin typeface="Calibri" panose="020F0502020204030204" pitchFamily="34" charset="0"/>
                <a:ea typeface="Times New Roman" panose="02020603050405020304" pitchFamily="18" charset="0"/>
              </a:rPr>
              <a:t>Turn off H8 computer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800" dirty="0">
                <a:effectLst/>
                <a:latin typeface="Calibri" panose="020F0502020204030204" pitchFamily="34" charset="0"/>
                <a:ea typeface="Times New Roman" panose="02020603050405020304" pitchFamily="18" charset="0"/>
              </a:rPr>
              <a:t>Remove jumper on  JP2 (TP3/TP4)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800" dirty="0">
                <a:effectLst/>
                <a:latin typeface="Calibri" panose="020F0502020204030204" pitchFamily="34" charset="0"/>
                <a:ea typeface="Times New Roman" panose="02020603050405020304" pitchFamily="18" charset="0"/>
              </a:rPr>
              <a:t>Remove jumper on JP1. On JP1 Insert jumper from TP1 to TL  (1-2)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800" dirty="0">
                <a:effectLst/>
                <a:latin typeface="Calibri" panose="020F0502020204030204" pitchFamily="34" charset="0"/>
                <a:ea typeface="Times New Roman" panose="02020603050405020304" pitchFamily="18" charset="0"/>
              </a:rPr>
              <a:t>Turn on H8 computer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800" dirty="0">
                <a:effectLst/>
                <a:latin typeface="Calibri" panose="020F0502020204030204" pitchFamily="34" charset="0"/>
                <a:ea typeface="Times New Roman" panose="02020603050405020304" pitchFamily="18" charset="0"/>
              </a:rPr>
              <a:t>Adjust Volume on cassette player until to get the H8 LED display to count properly.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71327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A7C09-CA75-7333-FC75-33E1CF8E8400}"/>
              </a:ext>
            </a:extLst>
          </p:cNvPr>
          <p:cNvSpPr txBox="1"/>
          <p:nvPr/>
        </p:nvSpPr>
        <p:spPr>
          <a:xfrm>
            <a:off x="2593473" y="2879194"/>
            <a:ext cx="7103980" cy="646331"/>
          </a:xfrm>
          <a:prstGeom prst="rect">
            <a:avLst/>
          </a:prstGeom>
          <a:noFill/>
        </p:spPr>
        <p:txBody>
          <a:bodyPr wrap="square" rtlCol="0">
            <a:spAutoFit/>
          </a:bodyPr>
          <a:lstStyle/>
          <a:p>
            <a:r>
              <a:rPr lang="en-US" dirty="0"/>
              <a:t>	H8-Z5-4 TAPE BACKUP CONTROLER CALIBRATION </a:t>
            </a:r>
          </a:p>
          <a:p>
            <a:r>
              <a:rPr lang="en-US" dirty="0"/>
              <a:t>				END OF PROCEDURE</a:t>
            </a:r>
          </a:p>
        </p:txBody>
      </p:sp>
      <p:sp>
        <p:nvSpPr>
          <p:cNvPr id="3" name="TextBox 2">
            <a:extLst>
              <a:ext uri="{FF2B5EF4-FFF2-40B4-BE49-F238E27FC236}">
                <a16:creationId xmlns:a16="http://schemas.microsoft.com/office/drawing/2014/main" id="{9B6AE503-99AF-8FD6-3CD3-6344F5A90CBB}"/>
              </a:ext>
            </a:extLst>
          </p:cNvPr>
          <p:cNvSpPr txBox="1"/>
          <p:nvPr/>
        </p:nvSpPr>
        <p:spPr>
          <a:xfrm>
            <a:off x="2809461" y="4240696"/>
            <a:ext cx="2621039" cy="646331"/>
          </a:xfrm>
          <a:prstGeom prst="rect">
            <a:avLst/>
          </a:prstGeom>
          <a:noFill/>
        </p:spPr>
        <p:txBody>
          <a:bodyPr wrap="none" rtlCol="0">
            <a:spAutoFit/>
          </a:bodyPr>
          <a:lstStyle/>
          <a:p>
            <a:r>
              <a:rPr lang="en-US" dirty="0"/>
              <a:t>By: Norberto Collado V1.0</a:t>
            </a:r>
          </a:p>
          <a:p>
            <a:r>
              <a:rPr lang="en-US" dirty="0"/>
              <a:t>2/4/2023</a:t>
            </a:r>
          </a:p>
        </p:txBody>
      </p:sp>
    </p:spTree>
    <p:extLst>
      <p:ext uri="{BB962C8B-B14F-4D97-AF65-F5344CB8AC3E}">
        <p14:creationId xmlns:p14="http://schemas.microsoft.com/office/powerpoint/2010/main" val="300613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289EC-5243-A372-182B-DD948FECB444}"/>
              </a:ext>
            </a:extLst>
          </p:cNvPr>
          <p:cNvSpPr txBox="1"/>
          <p:nvPr/>
        </p:nvSpPr>
        <p:spPr>
          <a:xfrm>
            <a:off x="1706217" y="1060248"/>
            <a:ext cx="8484704" cy="2308324"/>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JP1 – 1-2 (TP1-TL)</a:t>
            </a:r>
          </a:p>
          <a:p>
            <a:r>
              <a:rPr lang="en-US" sz="1800" dirty="0">
                <a:effectLst/>
                <a:latin typeface="Calibri" panose="020F0502020204030204" pitchFamily="34" charset="0"/>
                <a:ea typeface="Calibri" panose="020F0502020204030204" pitchFamily="34" charset="0"/>
              </a:rPr>
              <a:t>Jumper on JP12 – 2-3</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JP10 – 1-2</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JP703 – 3-4</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JP15 to calibrate the board per Heath H8-5 documentation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JP13 – 2-3 (500mV setup.)</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JP702 to use single recorder and player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Jumper on JP701 to use single recorder and player</a:t>
            </a:r>
          </a:p>
        </p:txBody>
      </p:sp>
      <p:sp>
        <p:nvSpPr>
          <p:cNvPr id="7" name="TextBox 6">
            <a:extLst>
              <a:ext uri="{FF2B5EF4-FFF2-40B4-BE49-F238E27FC236}">
                <a16:creationId xmlns:a16="http://schemas.microsoft.com/office/drawing/2014/main" id="{CB3065A6-F179-1554-D2E3-AA05DCBB65EB}"/>
              </a:ext>
            </a:extLst>
          </p:cNvPr>
          <p:cNvSpPr txBox="1"/>
          <p:nvPr/>
        </p:nvSpPr>
        <p:spPr>
          <a:xfrm>
            <a:off x="1706217" y="3746549"/>
            <a:ext cx="9478618" cy="923330"/>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Warning: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If using P8251 or INS8251: do not insert jumpers on JP4 (motor on) and on JP6 (Motor On/Off)</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If using 82C51 or others type: insert jumper on JP4 and JP6.</a:t>
            </a:r>
            <a:endParaRPr lang="en-US"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FCB3D422-C08C-0014-27F9-54FD7E502E0A}"/>
              </a:ext>
            </a:extLst>
          </p:cNvPr>
          <p:cNvPicPr>
            <a:picLocks noChangeAspect="1"/>
          </p:cNvPicPr>
          <p:nvPr/>
        </p:nvPicPr>
        <p:blipFill>
          <a:blip r:embed="rId2"/>
          <a:stretch>
            <a:fillRect/>
          </a:stretch>
        </p:blipFill>
        <p:spPr>
          <a:xfrm>
            <a:off x="9241255" y="1060248"/>
            <a:ext cx="1409700" cy="1762125"/>
          </a:xfrm>
          <a:prstGeom prst="rect">
            <a:avLst/>
          </a:prstGeom>
        </p:spPr>
      </p:pic>
      <p:cxnSp>
        <p:nvCxnSpPr>
          <p:cNvPr id="11" name="Straight Arrow Connector 10">
            <a:extLst>
              <a:ext uri="{FF2B5EF4-FFF2-40B4-BE49-F238E27FC236}">
                <a16:creationId xmlns:a16="http://schemas.microsoft.com/office/drawing/2014/main" id="{FD401D57-48CE-0A96-D01F-6CEA488D4A07}"/>
              </a:ext>
            </a:extLst>
          </p:cNvPr>
          <p:cNvCxnSpPr>
            <a:cxnSpLocks/>
          </p:cNvCxnSpPr>
          <p:nvPr/>
        </p:nvCxnSpPr>
        <p:spPr>
          <a:xfrm>
            <a:off x="3864334" y="1757210"/>
            <a:ext cx="5947576" cy="6599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C64F97-19DB-7096-B946-84767F4420FD}"/>
              </a:ext>
            </a:extLst>
          </p:cNvPr>
          <p:cNvCxnSpPr>
            <a:cxnSpLocks/>
          </p:cNvCxnSpPr>
          <p:nvPr/>
        </p:nvCxnSpPr>
        <p:spPr>
          <a:xfrm>
            <a:off x="3865665" y="1504100"/>
            <a:ext cx="6080440" cy="2531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06B8856-4DA6-927E-4A3B-A72633263BE3}"/>
              </a:ext>
            </a:extLst>
          </p:cNvPr>
          <p:cNvPicPr>
            <a:picLocks noChangeAspect="1"/>
          </p:cNvPicPr>
          <p:nvPr/>
        </p:nvPicPr>
        <p:blipFill>
          <a:blip r:embed="rId3"/>
          <a:stretch>
            <a:fillRect/>
          </a:stretch>
        </p:blipFill>
        <p:spPr>
          <a:xfrm>
            <a:off x="6905885" y="2488998"/>
            <a:ext cx="1685925" cy="666750"/>
          </a:xfrm>
          <a:prstGeom prst="rect">
            <a:avLst/>
          </a:prstGeom>
        </p:spPr>
      </p:pic>
      <p:cxnSp>
        <p:nvCxnSpPr>
          <p:cNvPr id="17" name="Straight Arrow Connector 16">
            <a:extLst>
              <a:ext uri="{FF2B5EF4-FFF2-40B4-BE49-F238E27FC236}">
                <a16:creationId xmlns:a16="http://schemas.microsoft.com/office/drawing/2014/main" id="{8EE281E3-9F38-EF13-202E-4EBD8C9987C9}"/>
              </a:ext>
            </a:extLst>
          </p:cNvPr>
          <p:cNvCxnSpPr>
            <a:cxnSpLocks/>
          </p:cNvCxnSpPr>
          <p:nvPr/>
        </p:nvCxnSpPr>
        <p:spPr>
          <a:xfrm>
            <a:off x="5378116" y="2658979"/>
            <a:ext cx="1648326" cy="1633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1DEC02-55F0-6B09-6AA7-07236EE0AA29}"/>
              </a:ext>
            </a:extLst>
          </p:cNvPr>
          <p:cNvSpPr txBox="1"/>
          <p:nvPr/>
        </p:nvSpPr>
        <p:spPr>
          <a:xfrm>
            <a:off x="1706217" y="5317653"/>
            <a:ext cx="9592882" cy="646331"/>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NOTE: You can use the Heathkit H8-5 manual to calibrate this new board as it is using same jumper</a:t>
            </a:r>
          </a:p>
          <a:p>
            <a:r>
              <a:rPr lang="en-US" b="1" dirty="0">
                <a:latin typeface="Calibri" panose="020F0502020204030204" pitchFamily="34" charset="0"/>
                <a:cs typeface="Calibri" panose="020F0502020204030204" pitchFamily="34" charset="0"/>
              </a:rPr>
              <a:t>and adjustable resistors values. </a:t>
            </a:r>
          </a:p>
        </p:txBody>
      </p:sp>
      <p:pic>
        <p:nvPicPr>
          <p:cNvPr id="21" name="Picture 20">
            <a:extLst>
              <a:ext uri="{FF2B5EF4-FFF2-40B4-BE49-F238E27FC236}">
                <a16:creationId xmlns:a16="http://schemas.microsoft.com/office/drawing/2014/main" id="{B22FF943-13CF-BF29-B8CB-8CF146B819E0}"/>
              </a:ext>
            </a:extLst>
          </p:cNvPr>
          <p:cNvPicPr>
            <a:picLocks noChangeAspect="1"/>
          </p:cNvPicPr>
          <p:nvPr/>
        </p:nvPicPr>
        <p:blipFill>
          <a:blip r:embed="rId4"/>
          <a:stretch>
            <a:fillRect/>
          </a:stretch>
        </p:blipFill>
        <p:spPr>
          <a:xfrm>
            <a:off x="4615914" y="570213"/>
            <a:ext cx="1117313" cy="863110"/>
          </a:xfrm>
          <a:prstGeom prst="rect">
            <a:avLst/>
          </a:prstGeom>
        </p:spPr>
      </p:pic>
      <p:sp>
        <p:nvSpPr>
          <p:cNvPr id="22" name="TextBox 21">
            <a:extLst>
              <a:ext uri="{FF2B5EF4-FFF2-40B4-BE49-F238E27FC236}">
                <a16:creationId xmlns:a16="http://schemas.microsoft.com/office/drawing/2014/main" id="{34F1AE89-6320-EFC1-1BEB-72FAD89CA38B}"/>
              </a:ext>
            </a:extLst>
          </p:cNvPr>
          <p:cNvSpPr txBox="1"/>
          <p:nvPr/>
        </p:nvSpPr>
        <p:spPr>
          <a:xfrm>
            <a:off x="904769" y="690916"/>
            <a:ext cx="2050690"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Jumpers Settings:</a:t>
            </a:r>
          </a:p>
        </p:txBody>
      </p:sp>
    </p:spTree>
    <p:extLst>
      <p:ext uri="{BB962C8B-B14F-4D97-AF65-F5344CB8AC3E}">
        <p14:creationId xmlns:p14="http://schemas.microsoft.com/office/powerpoint/2010/main" val="17235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1513D-0624-876F-B035-DCBABC1F5F54}"/>
              </a:ext>
            </a:extLst>
          </p:cNvPr>
          <p:cNvSpPr txBox="1"/>
          <p:nvPr/>
        </p:nvSpPr>
        <p:spPr>
          <a:xfrm>
            <a:off x="1679713" y="1221361"/>
            <a:ext cx="9677400" cy="646331"/>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H8T Console baud rate</a:t>
            </a:r>
            <a:r>
              <a:rPr lang="en-US" sz="1800" dirty="0">
                <a:effectLst/>
                <a:latin typeface="Calibri" panose="020F0502020204030204" pitchFamily="34" charset="0"/>
                <a:ea typeface="Calibri" panose="020F0502020204030204" pitchFamily="34" charset="0"/>
              </a:rPr>
              <a:t>: P12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Default 1200bps (insert jumper on 3-4) or 9600bps (insert jumper on 1-2)</a:t>
            </a:r>
            <a:endParaRPr lang="en-US"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A7596F0-92D3-97F6-B011-E2E646E4152C}"/>
              </a:ext>
            </a:extLst>
          </p:cNvPr>
          <p:cNvSpPr txBox="1"/>
          <p:nvPr/>
        </p:nvSpPr>
        <p:spPr>
          <a:xfrm>
            <a:off x="1679713" y="2368323"/>
            <a:ext cx="9067800" cy="923330"/>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8251A Console Baud rate</a:t>
            </a:r>
            <a:r>
              <a:rPr lang="en-US" sz="1800" dirty="0">
                <a:effectLst/>
                <a:latin typeface="Calibri" panose="020F0502020204030204" pitchFamily="34" charset="0"/>
                <a:ea typeface="Calibri" panose="020F0502020204030204" pitchFamily="34" charset="0"/>
              </a:rPr>
              <a:t>: P13</a:t>
            </a:r>
          </a:p>
          <a:p>
            <a:pPr marL="0" marR="0" indent="457200">
              <a:spcBef>
                <a:spcPts val="0"/>
              </a:spcBef>
              <a:spcAft>
                <a:spcPts val="0"/>
              </a:spcAft>
            </a:pPr>
            <a:r>
              <a:rPr lang="en-US" sz="1800" dirty="0">
                <a:effectLst/>
                <a:latin typeface="Calibri" panose="020F0502020204030204" pitchFamily="34" charset="0"/>
                <a:ea typeface="Calibri" panose="020F0502020204030204" pitchFamily="34" charset="0"/>
              </a:rPr>
              <a:t>1. Insert jumper on 7-8 (default 1200bps) you can select max baud of 9600bps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683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76B600-53DA-21B0-79CD-617E9D74FF16}"/>
              </a:ext>
            </a:extLst>
          </p:cNvPr>
          <p:cNvSpPr txBox="1"/>
          <p:nvPr/>
        </p:nvSpPr>
        <p:spPr>
          <a:xfrm>
            <a:off x="781878" y="671691"/>
            <a:ext cx="10999304" cy="5570756"/>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Calibration Procedure using the TEST LED: (Refer to slide 7 for details.)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H8 off</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Insert jumper on JP2 (TP3/TP4)</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Insert jumper on JP1 (TP1/TL) (1-2)</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PLL ADJ control and SPACE DET ADJ fully clockwise (RV119 – 200K ) and (RV113 – 5K)</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on H8 computer and D107 (TEST LED) should light.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Adjust the SPACE DET ADJ control until LED D107 just goes out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off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Remove jumper on JP1. On JP1 Insert jumper from TL to TP2 (2-3)</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Turn on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rPr>
              <a:t>Slowly adjust the PLL ADJ control fully counterclockwise. As you turn the control, notice the point or points where the </a:t>
            </a:r>
          </a:p>
          <a:p>
            <a:pPr marR="0" lvl="0">
              <a:spcBef>
                <a:spcPts val="0"/>
              </a:spcBef>
              <a:spcAft>
                <a:spcPts val="0"/>
              </a:spcAft>
            </a:pPr>
            <a:r>
              <a:rPr lang="en-US" sz="1600" dirty="0">
                <a:effectLst/>
                <a:latin typeface="Calibri" panose="020F0502020204030204" pitchFamily="34" charset="0"/>
                <a:ea typeface="Times New Roman" panose="02020603050405020304" pitchFamily="18" charset="0"/>
              </a:rPr>
              <a:t>        TEST LED flickers.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Set the PLL ADJ control to the point where the LED flickers or where it flickers most predominantly if there is more than one point.</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Slowly adjust the control through this point of flickering once or twice and then set the “NULL” point. The “NULL” point is where the TEST LED slows down and virtually stops between the two points where it was flickering.</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Turn off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Remove jumper on  JP2 (TP3/TP4)</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Remove jumper on JP1. On JP1 Insert jumper from TP1 to TL  (1-2)</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Turn on H8 computer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11"/>
            </a:pPr>
            <a:r>
              <a:rPr lang="en-US" sz="1600" dirty="0">
                <a:effectLst/>
                <a:latin typeface="Calibri" panose="020F0502020204030204" pitchFamily="34" charset="0"/>
                <a:ea typeface="Times New Roman" panose="02020603050405020304" pitchFamily="18" charset="0"/>
              </a:rPr>
              <a:t>Adjust Volume on cassette player until to get the H8 LED display to count properly.</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18186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DFBF54-E253-4A7B-E27A-6FBBC75228EC}"/>
              </a:ext>
            </a:extLst>
          </p:cNvPr>
          <p:cNvSpPr>
            <a:spLocks noChangeArrowheads="1"/>
          </p:cNvSpPr>
          <p:nvPr/>
        </p:nvSpPr>
        <p:spPr bwMode="auto">
          <a:xfrm>
            <a:off x="706582" y="1360210"/>
            <a:ext cx="106957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Please use 10 PIN CONNECTOR TO DB9 MALE CONNECTOR on P14, P15, and P7. 10-pin to DB9 female connector won’t work.</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Antrader 12 Inch (30cm) DB9 Serial Male Port Bracket to 10 Pin Motherboard Header Panel Mount RS232 Serial Adapter Cable 6Pcs">
            <a:extLst>
              <a:ext uri="{FF2B5EF4-FFF2-40B4-BE49-F238E27FC236}">
                <a16:creationId xmlns:a16="http://schemas.microsoft.com/office/drawing/2014/main" id="{4ECFE3A6-C7BC-751F-65F4-6FE05E337C6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23854" y="2500312"/>
            <a:ext cx="26670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261244-FD27-16D4-3624-13680B42A746}"/>
              </a:ext>
            </a:extLst>
          </p:cNvPr>
          <p:cNvPicPr>
            <a:picLocks noChangeAspect="1"/>
          </p:cNvPicPr>
          <p:nvPr/>
        </p:nvPicPr>
        <p:blipFill>
          <a:blip r:embed="rId2"/>
          <a:stretch>
            <a:fillRect/>
          </a:stretch>
        </p:blipFill>
        <p:spPr>
          <a:xfrm>
            <a:off x="5321371" y="2806563"/>
            <a:ext cx="6044866" cy="3376916"/>
          </a:xfrm>
          <a:prstGeom prst="rect">
            <a:avLst/>
          </a:prstGeom>
        </p:spPr>
      </p:pic>
      <p:sp>
        <p:nvSpPr>
          <p:cNvPr id="5" name="TextBox 4">
            <a:extLst>
              <a:ext uri="{FF2B5EF4-FFF2-40B4-BE49-F238E27FC236}">
                <a16:creationId xmlns:a16="http://schemas.microsoft.com/office/drawing/2014/main" id="{97AAEADF-6C4D-576A-A048-DBF2CC634565}"/>
              </a:ext>
            </a:extLst>
          </p:cNvPr>
          <p:cNvSpPr txBox="1"/>
          <p:nvPr/>
        </p:nvSpPr>
        <p:spPr>
          <a:xfrm>
            <a:off x="770021" y="709863"/>
            <a:ext cx="3412344" cy="584775"/>
          </a:xfrm>
          <a:prstGeom prst="rect">
            <a:avLst/>
          </a:prstGeom>
          <a:noFill/>
        </p:spPr>
        <p:txBody>
          <a:bodyPr wrap="none" rtlCol="0">
            <a:spAutoFit/>
          </a:bodyPr>
          <a:lstStyle/>
          <a:p>
            <a:r>
              <a:rPr lang="en-US" sz="3200" b="1" dirty="0"/>
              <a:t>Cassette Interface:</a:t>
            </a:r>
          </a:p>
        </p:txBody>
      </p:sp>
      <p:sp>
        <p:nvSpPr>
          <p:cNvPr id="6" name="TextBox 5">
            <a:extLst>
              <a:ext uri="{FF2B5EF4-FFF2-40B4-BE49-F238E27FC236}">
                <a16:creationId xmlns:a16="http://schemas.microsoft.com/office/drawing/2014/main" id="{B6292643-72A4-57B6-EAE6-754AAC90D5E6}"/>
              </a:ext>
            </a:extLst>
          </p:cNvPr>
          <p:cNvSpPr txBox="1"/>
          <p:nvPr/>
        </p:nvSpPr>
        <p:spPr>
          <a:xfrm>
            <a:off x="1082842" y="1412381"/>
            <a:ext cx="10013126" cy="286232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The cassette interface P703 connector is fully compatible with the H89-5 cable.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Pin 1 &amp; Pin 2 – goes to an external  switch to select Cassette mode or H8T mode.</a:t>
            </a:r>
          </a:p>
          <a:p>
            <a:r>
              <a:rPr lang="en-US" dirty="0">
                <a:latin typeface="Calibri" panose="020F0502020204030204" pitchFamily="34" charset="0"/>
                <a:cs typeface="Calibri" panose="020F0502020204030204" pitchFamily="34" charset="0"/>
              </a:rPr>
              <a:t>	- When H8T mode is selected, LED D10 – </a:t>
            </a:r>
            <a:r>
              <a:rPr lang="en-US" b="1" dirty="0">
                <a:latin typeface="Calibri" panose="020F0502020204030204" pitchFamily="34" charset="0"/>
                <a:cs typeface="Calibri" panose="020F0502020204030204" pitchFamily="34" charset="0"/>
              </a:rPr>
              <a:t>H8T-ON</a:t>
            </a:r>
            <a:r>
              <a:rPr lang="en-US" dirty="0">
                <a:latin typeface="Calibri" panose="020F0502020204030204" pitchFamily="34" charset="0"/>
                <a:cs typeface="Calibri" panose="020F0502020204030204" pitchFamily="34" charset="0"/>
              </a:rPr>
              <a:t> will turn on, otherwise Cassette mode is selected.</a:t>
            </a:r>
          </a:p>
          <a:p>
            <a:r>
              <a:rPr lang="en-US" dirty="0">
                <a:latin typeface="Calibri" panose="020F0502020204030204" pitchFamily="34" charset="0"/>
                <a:cs typeface="Calibri" panose="020F0502020204030204" pitchFamily="34" charset="0"/>
              </a:rPr>
              <a:t>Pin 3 – Ground</a:t>
            </a:r>
          </a:p>
          <a:p>
            <a:r>
              <a:rPr lang="en-US" dirty="0">
                <a:latin typeface="Calibri" panose="020F0502020204030204" pitchFamily="34" charset="0"/>
                <a:cs typeface="Calibri" panose="020F0502020204030204" pitchFamily="34" charset="0"/>
              </a:rPr>
              <a:t>Pin 4 and Pin 5 is for Player Control</a:t>
            </a:r>
          </a:p>
          <a:p>
            <a:r>
              <a:rPr lang="en-US" dirty="0">
                <a:latin typeface="Calibri" panose="020F0502020204030204" pitchFamily="34" charset="0"/>
                <a:cs typeface="Calibri" panose="020F0502020204030204" pitchFamily="34" charset="0"/>
              </a:rPr>
              <a:t>Pin 6 and Pin 7  is for Recorder Control</a:t>
            </a:r>
          </a:p>
          <a:p>
            <a:r>
              <a:rPr lang="en-US" dirty="0">
                <a:latin typeface="Calibri" panose="020F0502020204030204" pitchFamily="34" charset="0"/>
                <a:cs typeface="Calibri" panose="020F0502020204030204" pitchFamily="34" charset="0"/>
              </a:rPr>
              <a:t>Pin 8 – Ground</a:t>
            </a:r>
          </a:p>
          <a:p>
            <a:r>
              <a:rPr lang="en-US" dirty="0">
                <a:latin typeface="Calibri" panose="020F0502020204030204" pitchFamily="34" charset="0"/>
                <a:cs typeface="Calibri" panose="020F0502020204030204" pitchFamily="34" charset="0"/>
              </a:rPr>
              <a:t>Pin 9 – Audio in coaxial cable</a:t>
            </a:r>
          </a:p>
          <a:p>
            <a:r>
              <a:rPr lang="en-US" dirty="0">
                <a:latin typeface="Calibri" panose="020F0502020204030204" pitchFamily="34" charset="0"/>
                <a:cs typeface="Calibri" panose="020F0502020204030204" pitchFamily="34" charset="0"/>
              </a:rPr>
              <a:t>Pin 10 – Audio out coaxial cable  </a:t>
            </a:r>
          </a:p>
        </p:txBody>
      </p:sp>
      <p:sp>
        <p:nvSpPr>
          <p:cNvPr id="7" name="TextBox 6">
            <a:extLst>
              <a:ext uri="{FF2B5EF4-FFF2-40B4-BE49-F238E27FC236}">
                <a16:creationId xmlns:a16="http://schemas.microsoft.com/office/drawing/2014/main" id="{668F59E6-3A82-DE4D-A847-84E2D229A1A8}"/>
              </a:ext>
            </a:extLst>
          </p:cNvPr>
          <p:cNvSpPr txBox="1"/>
          <p:nvPr/>
        </p:nvSpPr>
        <p:spPr>
          <a:xfrm>
            <a:off x="568475" y="4582759"/>
            <a:ext cx="4918526" cy="646331"/>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NOTE: Refer to Heathkit H8/H89-5 manuals</a:t>
            </a:r>
          </a:p>
          <a:p>
            <a:r>
              <a:rPr lang="en-US" b="1" dirty="0">
                <a:latin typeface="Calibri" panose="020F0502020204030204" pitchFamily="34" charset="0"/>
                <a:cs typeface="Calibri" panose="020F0502020204030204" pitchFamily="34" charset="0"/>
              </a:rPr>
              <a:t>on how to connect Player and Recorder Controls</a:t>
            </a:r>
          </a:p>
        </p:txBody>
      </p:sp>
    </p:spTree>
    <p:extLst>
      <p:ext uri="{BB962C8B-B14F-4D97-AF65-F5344CB8AC3E}">
        <p14:creationId xmlns:p14="http://schemas.microsoft.com/office/powerpoint/2010/main" val="344536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28A98-875A-F7FD-FE47-40E79547405A}"/>
              </a:ext>
            </a:extLst>
          </p:cNvPr>
          <p:cNvPicPr>
            <a:picLocks noChangeAspect="1"/>
          </p:cNvPicPr>
          <p:nvPr/>
        </p:nvPicPr>
        <p:blipFill>
          <a:blip r:embed="rId2"/>
          <a:stretch>
            <a:fillRect/>
          </a:stretch>
        </p:blipFill>
        <p:spPr>
          <a:xfrm>
            <a:off x="1561867" y="1708484"/>
            <a:ext cx="9506653" cy="4415590"/>
          </a:xfrm>
          <a:prstGeom prst="rect">
            <a:avLst/>
          </a:prstGeom>
        </p:spPr>
      </p:pic>
      <p:sp>
        <p:nvSpPr>
          <p:cNvPr id="4" name="TextBox 3">
            <a:extLst>
              <a:ext uri="{FF2B5EF4-FFF2-40B4-BE49-F238E27FC236}">
                <a16:creationId xmlns:a16="http://schemas.microsoft.com/office/drawing/2014/main" id="{02AD7A6C-9195-C3F7-9198-CA395DC199A5}"/>
              </a:ext>
            </a:extLst>
          </p:cNvPr>
          <p:cNvSpPr txBox="1"/>
          <p:nvPr/>
        </p:nvSpPr>
        <p:spPr>
          <a:xfrm>
            <a:off x="770021" y="709863"/>
            <a:ext cx="4566507" cy="584775"/>
          </a:xfrm>
          <a:prstGeom prst="rect">
            <a:avLst/>
          </a:prstGeom>
          <a:noFill/>
        </p:spPr>
        <p:txBody>
          <a:bodyPr wrap="none" rtlCol="0">
            <a:spAutoFit/>
          </a:bodyPr>
          <a:lstStyle/>
          <a:p>
            <a:r>
              <a:rPr lang="en-US" sz="3200" b="1" dirty="0"/>
              <a:t>Cassette Interface (</a:t>
            </a:r>
            <a:r>
              <a:rPr lang="en-US" sz="3200" b="1" dirty="0" err="1"/>
              <a:t>cont</a:t>
            </a:r>
            <a:r>
              <a:rPr lang="en-US" sz="3200" b="1" dirty="0"/>
              <a:t>):</a:t>
            </a:r>
          </a:p>
        </p:txBody>
      </p:sp>
    </p:spTree>
    <p:extLst>
      <p:ext uri="{BB962C8B-B14F-4D97-AF65-F5344CB8AC3E}">
        <p14:creationId xmlns:p14="http://schemas.microsoft.com/office/powerpoint/2010/main" val="288858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4F72-04E9-044B-551F-7F0D52476D16}"/>
              </a:ext>
            </a:extLst>
          </p:cNvPr>
          <p:cNvSpPr txBox="1"/>
          <p:nvPr/>
        </p:nvSpPr>
        <p:spPr>
          <a:xfrm>
            <a:off x="817419" y="817418"/>
            <a:ext cx="5971308" cy="646331"/>
          </a:xfrm>
          <a:prstGeom prst="rect">
            <a:avLst/>
          </a:prstGeom>
          <a:noFill/>
        </p:spPr>
        <p:txBody>
          <a:bodyPr wrap="square" rtlCol="0">
            <a:spAutoFit/>
          </a:bodyPr>
          <a:lstStyle/>
          <a:p>
            <a:r>
              <a:rPr lang="en-US" b="1" dirty="0"/>
              <a:t>H8-Z5-4 Board Calibration with pictures.</a:t>
            </a:r>
          </a:p>
          <a:p>
            <a:endParaRPr lang="en-US" dirty="0"/>
          </a:p>
        </p:txBody>
      </p:sp>
      <p:sp>
        <p:nvSpPr>
          <p:cNvPr id="5" name="TextBox 4">
            <a:extLst>
              <a:ext uri="{FF2B5EF4-FFF2-40B4-BE49-F238E27FC236}">
                <a16:creationId xmlns:a16="http://schemas.microsoft.com/office/drawing/2014/main" id="{E539AFB3-2398-555E-F0F2-A4764063CF62}"/>
              </a:ext>
            </a:extLst>
          </p:cNvPr>
          <p:cNvSpPr txBox="1"/>
          <p:nvPr/>
        </p:nvSpPr>
        <p:spPr>
          <a:xfrm>
            <a:off x="952500" y="1277080"/>
            <a:ext cx="6116782" cy="923330"/>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Turn H8 off</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Insert jumper on JP2 (TP3/TP4)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Insert jumper on JP1 (TP1/TL) (1-2)</a:t>
            </a:r>
            <a:endParaRPr lang="en-US" sz="18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169444FA-9A8E-FAB6-06D8-C9AAC8BD1328}"/>
              </a:ext>
            </a:extLst>
          </p:cNvPr>
          <p:cNvPicPr>
            <a:picLocks noChangeAspect="1"/>
          </p:cNvPicPr>
          <p:nvPr/>
        </p:nvPicPr>
        <p:blipFill>
          <a:blip r:embed="rId2"/>
          <a:stretch>
            <a:fillRect/>
          </a:stretch>
        </p:blipFill>
        <p:spPr>
          <a:xfrm>
            <a:off x="3955957" y="2717876"/>
            <a:ext cx="4280085" cy="2295940"/>
          </a:xfrm>
          <a:prstGeom prst="rect">
            <a:avLst/>
          </a:prstGeom>
        </p:spPr>
      </p:pic>
      <p:pic>
        <p:nvPicPr>
          <p:cNvPr id="10" name="Picture 9">
            <a:extLst>
              <a:ext uri="{FF2B5EF4-FFF2-40B4-BE49-F238E27FC236}">
                <a16:creationId xmlns:a16="http://schemas.microsoft.com/office/drawing/2014/main" id="{6A866509-35AE-AFCE-435C-927D57D8FF70}"/>
              </a:ext>
            </a:extLst>
          </p:cNvPr>
          <p:cNvPicPr>
            <a:picLocks noChangeAspect="1"/>
          </p:cNvPicPr>
          <p:nvPr/>
        </p:nvPicPr>
        <p:blipFill>
          <a:blip r:embed="rId3"/>
          <a:stretch>
            <a:fillRect/>
          </a:stretch>
        </p:blipFill>
        <p:spPr>
          <a:xfrm>
            <a:off x="912743" y="2717876"/>
            <a:ext cx="2800350" cy="2863044"/>
          </a:xfrm>
          <a:prstGeom prst="rect">
            <a:avLst/>
          </a:prstGeom>
        </p:spPr>
      </p:pic>
      <p:pic>
        <p:nvPicPr>
          <p:cNvPr id="14" name="Picture 13">
            <a:extLst>
              <a:ext uri="{FF2B5EF4-FFF2-40B4-BE49-F238E27FC236}">
                <a16:creationId xmlns:a16="http://schemas.microsoft.com/office/drawing/2014/main" id="{14053DAC-A7CF-EA82-F5FC-DDDD8C4E4CFE}"/>
              </a:ext>
            </a:extLst>
          </p:cNvPr>
          <p:cNvPicPr>
            <a:picLocks noChangeAspect="1"/>
          </p:cNvPicPr>
          <p:nvPr/>
        </p:nvPicPr>
        <p:blipFill>
          <a:blip r:embed="rId4"/>
          <a:stretch>
            <a:fillRect/>
          </a:stretch>
        </p:blipFill>
        <p:spPr>
          <a:xfrm>
            <a:off x="4869433" y="1277080"/>
            <a:ext cx="1800225" cy="1390650"/>
          </a:xfrm>
          <a:prstGeom prst="rect">
            <a:avLst/>
          </a:prstGeom>
        </p:spPr>
      </p:pic>
    </p:spTree>
    <p:extLst>
      <p:ext uri="{BB962C8B-B14F-4D97-AF65-F5344CB8AC3E}">
        <p14:creationId xmlns:p14="http://schemas.microsoft.com/office/powerpoint/2010/main" val="153725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4F72-04E9-044B-551F-7F0D52476D16}"/>
              </a:ext>
            </a:extLst>
          </p:cNvPr>
          <p:cNvSpPr txBox="1"/>
          <p:nvPr/>
        </p:nvSpPr>
        <p:spPr>
          <a:xfrm>
            <a:off x="817419" y="817418"/>
            <a:ext cx="5971308" cy="646331"/>
          </a:xfrm>
          <a:prstGeom prst="rect">
            <a:avLst/>
          </a:prstGeom>
          <a:noFill/>
        </p:spPr>
        <p:txBody>
          <a:bodyPr wrap="square" rtlCol="0">
            <a:spAutoFit/>
          </a:bodyPr>
          <a:lstStyle/>
          <a:p>
            <a:r>
              <a:rPr lang="en-US" b="1" dirty="0"/>
              <a:t>H8-Z5-4 Board Calibration with pictures (</a:t>
            </a:r>
            <a:r>
              <a:rPr lang="en-US" b="1" dirty="0" err="1"/>
              <a:t>cont</a:t>
            </a:r>
            <a:r>
              <a:rPr lang="en-US" b="1" dirty="0"/>
              <a:t>).</a:t>
            </a:r>
          </a:p>
          <a:p>
            <a:endParaRPr lang="en-US" dirty="0"/>
          </a:p>
        </p:txBody>
      </p:sp>
      <p:sp>
        <p:nvSpPr>
          <p:cNvPr id="4" name="TextBox 3">
            <a:extLst>
              <a:ext uri="{FF2B5EF4-FFF2-40B4-BE49-F238E27FC236}">
                <a16:creationId xmlns:a16="http://schemas.microsoft.com/office/drawing/2014/main" id="{45B9C997-CC45-665F-D7F1-3A8F43483622}"/>
              </a:ext>
            </a:extLst>
          </p:cNvPr>
          <p:cNvSpPr txBox="1"/>
          <p:nvPr/>
        </p:nvSpPr>
        <p:spPr>
          <a:xfrm>
            <a:off x="817418" y="1463749"/>
            <a:ext cx="10884251" cy="923330"/>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Turn </a:t>
            </a:r>
            <a:r>
              <a:rPr lang="en-US" sz="1800" b="1" dirty="0">
                <a:effectLst/>
                <a:latin typeface="Calibri" panose="020F0502020204030204" pitchFamily="34" charset="0"/>
                <a:ea typeface="Times New Roman" panose="02020603050405020304" pitchFamily="18" charset="0"/>
              </a:rPr>
              <a:t>PLL ADJ control </a:t>
            </a:r>
            <a:r>
              <a:rPr lang="en-US" sz="1800" dirty="0">
                <a:effectLst/>
                <a:latin typeface="Calibri" panose="020F0502020204030204" pitchFamily="34" charset="0"/>
                <a:ea typeface="Times New Roman" panose="02020603050405020304" pitchFamily="18" charset="0"/>
              </a:rPr>
              <a:t>and </a:t>
            </a:r>
            <a:r>
              <a:rPr lang="en-US" sz="1800" b="1" dirty="0">
                <a:effectLst/>
                <a:latin typeface="Calibri" panose="020F0502020204030204" pitchFamily="34" charset="0"/>
                <a:ea typeface="Times New Roman" panose="02020603050405020304" pitchFamily="18" charset="0"/>
              </a:rPr>
              <a:t>SPACE DET ADJ </a:t>
            </a:r>
            <a:r>
              <a:rPr lang="en-US" sz="1800" dirty="0">
                <a:effectLst/>
                <a:latin typeface="Calibri" panose="020F0502020204030204" pitchFamily="34" charset="0"/>
                <a:ea typeface="Times New Roman" panose="02020603050405020304" pitchFamily="18" charset="0"/>
              </a:rPr>
              <a:t>fully clockwise (RV119 – 200K ) and (RV113 – 5K)</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Turn on H8 computer and </a:t>
            </a:r>
            <a:r>
              <a:rPr lang="en-US" sz="1800" b="1" dirty="0">
                <a:effectLst/>
                <a:latin typeface="Calibri" panose="020F0502020204030204" pitchFamily="34" charset="0"/>
                <a:ea typeface="Times New Roman" panose="02020603050405020304" pitchFamily="18" charset="0"/>
              </a:rPr>
              <a:t>D107 (TEST LED) </a:t>
            </a:r>
            <a:r>
              <a:rPr lang="en-US" sz="1800" dirty="0">
                <a:effectLst/>
                <a:latin typeface="Calibri" panose="020F0502020204030204" pitchFamily="34" charset="0"/>
                <a:ea typeface="Times New Roman" panose="02020603050405020304" pitchFamily="18" charset="0"/>
              </a:rPr>
              <a:t>should light.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Adjust the </a:t>
            </a:r>
            <a:r>
              <a:rPr lang="en-US" sz="1800" b="1" dirty="0">
                <a:effectLst/>
                <a:latin typeface="Calibri" panose="020F0502020204030204" pitchFamily="34" charset="0"/>
                <a:ea typeface="Times New Roman" panose="02020603050405020304" pitchFamily="18" charset="0"/>
              </a:rPr>
              <a:t>SPACE DET ADJ </a:t>
            </a:r>
            <a:r>
              <a:rPr lang="en-US" sz="1800" dirty="0">
                <a:effectLst/>
                <a:latin typeface="Calibri" panose="020F0502020204030204" pitchFamily="34" charset="0"/>
                <a:ea typeface="Times New Roman" panose="02020603050405020304" pitchFamily="18" charset="0"/>
              </a:rPr>
              <a:t>control until LED D107 just goes out (TEST LED).</a:t>
            </a:r>
            <a:endParaRPr lang="en-US" sz="18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D6B1142E-A2E1-A3A4-5682-F32F58706D56}"/>
              </a:ext>
            </a:extLst>
          </p:cNvPr>
          <p:cNvPicPr>
            <a:picLocks noChangeAspect="1"/>
          </p:cNvPicPr>
          <p:nvPr/>
        </p:nvPicPr>
        <p:blipFill>
          <a:blip r:embed="rId2"/>
          <a:stretch>
            <a:fillRect/>
          </a:stretch>
        </p:blipFill>
        <p:spPr>
          <a:xfrm>
            <a:off x="1024144" y="2705100"/>
            <a:ext cx="3160796" cy="2476500"/>
          </a:xfrm>
          <a:prstGeom prst="rect">
            <a:avLst/>
          </a:prstGeom>
        </p:spPr>
      </p:pic>
      <p:pic>
        <p:nvPicPr>
          <p:cNvPr id="15" name="Picture 14">
            <a:extLst>
              <a:ext uri="{FF2B5EF4-FFF2-40B4-BE49-F238E27FC236}">
                <a16:creationId xmlns:a16="http://schemas.microsoft.com/office/drawing/2014/main" id="{CFBB1B9C-B903-55D1-B489-217FE465097D}"/>
              </a:ext>
            </a:extLst>
          </p:cNvPr>
          <p:cNvPicPr>
            <a:picLocks noChangeAspect="1"/>
          </p:cNvPicPr>
          <p:nvPr/>
        </p:nvPicPr>
        <p:blipFill>
          <a:blip r:embed="rId3"/>
          <a:stretch>
            <a:fillRect/>
          </a:stretch>
        </p:blipFill>
        <p:spPr>
          <a:xfrm>
            <a:off x="4591050" y="2819400"/>
            <a:ext cx="3009900" cy="2247900"/>
          </a:xfrm>
          <a:prstGeom prst="rect">
            <a:avLst/>
          </a:prstGeom>
        </p:spPr>
      </p:pic>
      <p:sp>
        <p:nvSpPr>
          <p:cNvPr id="16" name="TextBox 15">
            <a:extLst>
              <a:ext uri="{FF2B5EF4-FFF2-40B4-BE49-F238E27FC236}">
                <a16:creationId xmlns:a16="http://schemas.microsoft.com/office/drawing/2014/main" id="{82A8028F-2341-34B7-005B-E85ED6DD2CA0}"/>
              </a:ext>
            </a:extLst>
          </p:cNvPr>
          <p:cNvSpPr txBox="1"/>
          <p:nvPr/>
        </p:nvSpPr>
        <p:spPr>
          <a:xfrm>
            <a:off x="808366" y="5394251"/>
            <a:ext cx="10489287"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NOTE:</a:t>
            </a:r>
            <a:r>
              <a:rPr lang="en-US" dirty="0">
                <a:latin typeface="Calibri" panose="020F0502020204030204" pitchFamily="34" charset="0"/>
                <a:cs typeface="Calibri" panose="020F0502020204030204" pitchFamily="34" charset="0"/>
              </a:rPr>
              <a:t> If you want a more accurate adjustment, after LED D107 goes out, keep adjusting slowly the </a:t>
            </a:r>
            <a:r>
              <a:rPr lang="en-US" b="1" dirty="0">
                <a:latin typeface="Calibri" panose="020F0502020204030204" pitchFamily="34" charset="0"/>
                <a:cs typeface="Calibri" panose="020F0502020204030204" pitchFamily="34" charset="0"/>
              </a:rPr>
              <a:t>SPACE DET </a:t>
            </a:r>
          </a:p>
          <a:p>
            <a:r>
              <a:rPr lang="en-US" dirty="0">
                <a:latin typeface="Calibri" panose="020F0502020204030204" pitchFamily="34" charset="0"/>
                <a:cs typeface="Calibri" panose="020F0502020204030204" pitchFamily="34" charset="0"/>
              </a:rPr>
              <a:t>until the </a:t>
            </a:r>
            <a:r>
              <a:rPr lang="en-US" b="1" dirty="0">
                <a:latin typeface="Calibri" panose="020F0502020204030204" pitchFamily="34" charset="0"/>
                <a:cs typeface="Calibri" panose="020F0502020204030204" pitchFamily="34" charset="0"/>
              </a:rPr>
              <a:t>I/O LED </a:t>
            </a:r>
            <a:r>
              <a:rPr lang="en-US" dirty="0">
                <a:latin typeface="Calibri" panose="020F0502020204030204" pitchFamily="34" charset="0"/>
                <a:cs typeface="Calibri" panose="020F0502020204030204" pitchFamily="34" charset="0"/>
              </a:rPr>
              <a:t>stops blinking (D701).</a:t>
            </a:r>
          </a:p>
        </p:txBody>
      </p:sp>
      <p:cxnSp>
        <p:nvCxnSpPr>
          <p:cNvPr id="18" name="Straight Arrow Connector 17">
            <a:extLst>
              <a:ext uri="{FF2B5EF4-FFF2-40B4-BE49-F238E27FC236}">
                <a16:creationId xmlns:a16="http://schemas.microsoft.com/office/drawing/2014/main" id="{F5ECF592-BAA0-66E3-17FF-1007A9A17A22}"/>
              </a:ext>
            </a:extLst>
          </p:cNvPr>
          <p:cNvCxnSpPr/>
          <p:nvPr/>
        </p:nvCxnSpPr>
        <p:spPr>
          <a:xfrm flipH="1">
            <a:off x="6617368" y="2387079"/>
            <a:ext cx="1082843" cy="14028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58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2538</TotalTime>
  <Words>923</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Norberto Collado</dc:creator>
  <cp:lastModifiedBy>Norberto Collado</cp:lastModifiedBy>
  <cp:revision>18</cp:revision>
  <dcterms:created xsi:type="dcterms:W3CDTF">2023-02-03T07:08:13Z</dcterms:created>
  <dcterms:modified xsi:type="dcterms:W3CDTF">2023-02-05T01:31:59Z</dcterms:modified>
</cp:coreProperties>
</file>