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39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09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33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538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10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3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73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287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554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62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11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74C0-F9B0-4C75-A397-378AD0C302EA}" type="datetimeFigureOut">
              <a:rPr lang="en-CA" smtClean="0"/>
              <a:t>22/01/2023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8ADF-4015-4BAA-86B3-9C7D87A824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06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850" y="0"/>
            <a:ext cx="9144000" cy="1092200"/>
          </a:xfrm>
        </p:spPr>
        <p:txBody>
          <a:bodyPr/>
          <a:lstStyle/>
          <a:p>
            <a:r>
              <a:rPr lang="en-CA" smtClean="0"/>
              <a:t>Ruben’s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7900" y="1092200"/>
            <a:ext cx="8089900" cy="51641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sz="2800" b="1" dirty="0" smtClean="0"/>
              <a:t>Causal Layered Synthesis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sz="2000" dirty="0" smtClean="0"/>
              <a:t>The diagrams show the fours </a:t>
            </a:r>
            <a:r>
              <a:rPr lang="en-CA" sz="2000" dirty="0" smtClean="0"/>
              <a:t>causal layers </a:t>
            </a:r>
            <a:r>
              <a:rPr lang="en-CA" sz="2000" dirty="0" smtClean="0"/>
              <a:t>and th</a:t>
            </a:r>
            <a:r>
              <a:rPr lang="en-CA" sz="2000" dirty="0" smtClean="0"/>
              <a:t>e relationship among them </a:t>
            </a:r>
            <a:r>
              <a:rPr lang="en-CA" sz="2000" dirty="0" smtClean="0"/>
              <a:t>found </a:t>
            </a:r>
            <a:r>
              <a:rPr lang="en-CA" sz="2000" dirty="0" smtClean="0"/>
              <a:t>in any human </a:t>
            </a:r>
            <a:r>
              <a:rPr lang="en-CA" sz="2000" dirty="0" smtClean="0"/>
              <a:t>consciousness/culture at </a:t>
            </a:r>
            <a:r>
              <a:rPr lang="en-CA" sz="2000" dirty="0" smtClean="0"/>
              <a:t>any given time in history and in any given place.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2000" dirty="0" smtClean="0"/>
              <a:t>Note that the relationships are bi-directional –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sz="2000" dirty="0" smtClean="0"/>
              <a:t>Both from surfaces to depths and form depths to surfaces.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sz="2000" dirty="0" smtClean="0"/>
              <a:t>Note also that any functional culture requires a fundamental coherence among the content of the four layers.  As incoherence increases: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CA" sz="2000" dirty="0" smtClean="0"/>
              <a:t>Things start going awry.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CA" sz="2000" dirty="0" smtClean="0"/>
              <a:t>The possibility of personal/cultural evolution increases.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sz="2000" dirty="0" smtClean="0"/>
              <a:t>The classrooms and the buildings are simply illustrative of the way things at the surface of life (the “bloody obvious”) embody/exemplify deeper layers o</a:t>
            </a:r>
            <a:r>
              <a:rPr lang="en-CA" sz="2000" dirty="0" smtClean="0"/>
              <a:t>f thought, imagination and reality.</a:t>
            </a:r>
            <a:endParaRPr lang="en-CA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CA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75949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"/>
            <a:ext cx="12192000" cy="68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FCLogo_FINALcolour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39" y="6205539"/>
            <a:ext cx="1382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29076" y="1006759"/>
            <a:ext cx="11161239" cy="133489"/>
          </a:xfrm>
          <a:custGeom>
            <a:avLst/>
            <a:gdLst>
              <a:gd name="T0" fmla="*/ 0 w 5362"/>
              <a:gd name="T1" fmla="*/ 44 h 44"/>
              <a:gd name="T2" fmla="*/ 0 w 5362"/>
              <a:gd name="T3" fmla="*/ 0 h 44"/>
              <a:gd name="T4" fmla="*/ 5362 w 5362"/>
              <a:gd name="T5" fmla="*/ 0 h 44"/>
              <a:gd name="T6" fmla="*/ 5347 w 5362"/>
              <a:gd name="T7" fmla="*/ 15 h 44"/>
              <a:gd name="T8" fmla="*/ 15 w 5362"/>
              <a:gd name="T9" fmla="*/ 15 h 44"/>
              <a:gd name="T10" fmla="*/ 15 w 5362"/>
              <a:gd name="T11" fmla="*/ 29 h 44"/>
              <a:gd name="T12" fmla="*/ 0 w 5362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2" h="44">
                <a:moveTo>
                  <a:pt x="0" y="44"/>
                </a:moveTo>
                <a:lnTo>
                  <a:pt x="0" y="0"/>
                </a:lnTo>
                <a:lnTo>
                  <a:pt x="5362" y="0"/>
                </a:lnTo>
                <a:lnTo>
                  <a:pt x="5347" y="15"/>
                </a:lnTo>
                <a:lnTo>
                  <a:pt x="15" y="15"/>
                </a:lnTo>
                <a:lnTo>
                  <a:pt x="15" y="29"/>
                </a:lnTo>
                <a:lnTo>
                  <a:pt x="0" y="4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9076" y="342851"/>
            <a:ext cx="85185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CA" sz="4000" b="1" dirty="0" smtClean="0">
                <a:solidFill>
                  <a:schemeClr val="bg1"/>
                </a:solidFill>
              </a:rPr>
              <a:t>Layers of Our Humanity </a:t>
            </a:r>
            <a:r>
              <a:rPr lang="en-CA" sz="2400" b="1" dirty="0" smtClean="0">
                <a:solidFill>
                  <a:schemeClr val="bg1"/>
                </a:solidFill>
              </a:rPr>
              <a:t>(At Every Scale)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82764" y="1066802"/>
            <a:ext cx="8518525" cy="5530551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CA" dirty="0"/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2208213" y="1714500"/>
            <a:ext cx="7561262" cy="4783138"/>
          </a:xfrm>
          <a:prstGeom prst="ellipse">
            <a:avLst/>
          </a:prstGeom>
          <a:solidFill>
            <a:srgbClr val="FFFF00">
              <a:alpha val="13000"/>
            </a:srgbClr>
          </a:solidFill>
          <a:ln w="57150" algn="ctr">
            <a:solidFill>
              <a:srgbClr val="FFFF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CA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  <a:p>
            <a:pPr algn="ctr">
              <a:spcBef>
                <a:spcPct val="0"/>
              </a:spcBef>
            </a:pPr>
            <a:endParaRPr lang="en-CA" sz="2400" b="1" dirty="0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3792538" y="3284538"/>
            <a:ext cx="4248150" cy="3168650"/>
          </a:xfrm>
          <a:prstGeom prst="ellipse">
            <a:avLst/>
          </a:prstGeom>
          <a:solidFill>
            <a:srgbClr val="0000FF">
              <a:alpha val="27843"/>
            </a:srgbClr>
          </a:solidFill>
          <a:ln w="57150" algn="ctr">
            <a:solidFill>
              <a:srgbClr val="003399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 b="1" dirty="0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4656138" y="4797426"/>
            <a:ext cx="2449512" cy="1655763"/>
          </a:xfrm>
          <a:prstGeom prst="ellipse">
            <a:avLst/>
          </a:prstGeom>
          <a:solidFill>
            <a:srgbClr val="993300">
              <a:alpha val="66667"/>
            </a:srgbClr>
          </a:solidFill>
          <a:ln w="57150" algn="ctr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b="1" dirty="0">
              <a:solidFill>
                <a:srgbClr val="FF9966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872039" y="5445125"/>
            <a:ext cx="2016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Doing Things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264188" y="4050567"/>
            <a:ext cx="3304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Thinking Things Through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99465" y="2168982"/>
            <a:ext cx="35612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Sensing/Imagining/Seeing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</a:rPr>
              <a:t>that which Makes Sense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29681" y="1068132"/>
            <a:ext cx="551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The Ways We</a:t>
            </a:r>
          </a:p>
          <a:p>
            <a:pPr algn="ctr"/>
            <a:r>
              <a:rPr lang="en-CA" sz="2000" b="1" dirty="0">
                <a:solidFill>
                  <a:schemeClr val="bg1"/>
                </a:solidFill>
              </a:rPr>
              <a:t>Know and are Known by Reality</a:t>
            </a:r>
          </a:p>
        </p:txBody>
      </p:sp>
      <p:sp>
        <p:nvSpPr>
          <p:cNvPr id="17" name="Left-Right Arrow 16"/>
          <p:cNvSpPr/>
          <p:nvPr/>
        </p:nvSpPr>
        <p:spPr>
          <a:xfrm rot="1823643">
            <a:off x="1569592" y="4052782"/>
            <a:ext cx="4320480" cy="4895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Coherent Line of Sight Required</a:t>
            </a:r>
            <a:endParaRPr lang="en-CA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096001" y="1714500"/>
            <a:ext cx="2592189" cy="37307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672064" y="3158836"/>
            <a:ext cx="3445713" cy="24304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8320789">
            <a:off x="7191376" y="2151955"/>
            <a:ext cx="182895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Unconscious</a:t>
            </a:r>
          </a:p>
          <a:p>
            <a:pPr algn="ctr"/>
            <a:r>
              <a:rPr lang="en-US" sz="2000" b="1" dirty="0"/>
              <a:t>Socialization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 rot="19542014">
            <a:off x="8406623" y="3011973"/>
            <a:ext cx="18732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Intentional &amp; Reflexive</a:t>
            </a:r>
          </a:p>
          <a:p>
            <a:pPr algn="ctr"/>
            <a:r>
              <a:rPr lang="en-US" sz="2000" b="1" dirty="0"/>
              <a:t>Embodiment</a:t>
            </a:r>
          </a:p>
        </p:txBody>
      </p:sp>
      <p:pic>
        <p:nvPicPr>
          <p:cNvPr id="8194" name="Picture 2" descr="File:The Thinker, Rod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7" y="3719660"/>
            <a:ext cx="896837" cy="11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cbc.ca/1.5431569.1579296705!/fileImage/httpImage/image.jpg_gen/derivatives/16x9_780/1169020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4" y="2491661"/>
            <a:ext cx="1450969" cy="8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2-prod.gloucestershirelive.co.uk/news/gloucester-news/article1439401.ece/ALTERNATES/s615/flash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4" y="1124641"/>
            <a:ext cx="1436988" cy="95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eople working on building during dayti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7" y="5326805"/>
            <a:ext cx="1069919" cy="7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" y="-40102"/>
            <a:ext cx="12192000" cy="68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FCLogo_FINALcolour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39" y="6205539"/>
            <a:ext cx="1382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29076" y="1006759"/>
            <a:ext cx="11161239" cy="133489"/>
          </a:xfrm>
          <a:custGeom>
            <a:avLst/>
            <a:gdLst>
              <a:gd name="T0" fmla="*/ 0 w 5362"/>
              <a:gd name="T1" fmla="*/ 44 h 44"/>
              <a:gd name="T2" fmla="*/ 0 w 5362"/>
              <a:gd name="T3" fmla="*/ 0 h 44"/>
              <a:gd name="T4" fmla="*/ 5362 w 5362"/>
              <a:gd name="T5" fmla="*/ 0 h 44"/>
              <a:gd name="T6" fmla="*/ 5347 w 5362"/>
              <a:gd name="T7" fmla="*/ 15 h 44"/>
              <a:gd name="T8" fmla="*/ 15 w 5362"/>
              <a:gd name="T9" fmla="*/ 15 h 44"/>
              <a:gd name="T10" fmla="*/ 15 w 5362"/>
              <a:gd name="T11" fmla="*/ 29 h 44"/>
              <a:gd name="T12" fmla="*/ 0 w 5362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2" h="44">
                <a:moveTo>
                  <a:pt x="0" y="44"/>
                </a:moveTo>
                <a:lnTo>
                  <a:pt x="0" y="0"/>
                </a:lnTo>
                <a:lnTo>
                  <a:pt x="5362" y="0"/>
                </a:lnTo>
                <a:lnTo>
                  <a:pt x="5347" y="15"/>
                </a:lnTo>
                <a:lnTo>
                  <a:pt x="15" y="15"/>
                </a:lnTo>
                <a:lnTo>
                  <a:pt x="15" y="29"/>
                </a:lnTo>
                <a:lnTo>
                  <a:pt x="0" y="4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pic>
        <p:nvPicPr>
          <p:cNvPr id="8194" name="Picture 2" descr="File:The Thinker, Rod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5" y="2864539"/>
            <a:ext cx="896837" cy="11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cbc.ca/1.5431569.1579296705!/fileImage/httpImage/image.jpg_gen/derivatives/16x9_780/1169020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3" y="4182113"/>
            <a:ext cx="1450969" cy="8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2-prod.gloucestershirelive.co.uk/news/gloucester-news/article1439401.ece/ALTERNATES/s615/flash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3" y="5136566"/>
            <a:ext cx="1303972" cy="7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eople working on building during dayti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5" y="1759135"/>
            <a:ext cx="1343182" cy="9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37343" y="1140248"/>
            <a:ext cx="10163801" cy="49054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1831858" y="1156713"/>
            <a:ext cx="9940470" cy="3876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ounded Rectangle 19"/>
          <p:cNvSpPr/>
          <p:nvPr/>
        </p:nvSpPr>
        <p:spPr>
          <a:xfrm>
            <a:off x="1993900" y="1416123"/>
            <a:ext cx="9696414" cy="2644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ounded Rectangle 22"/>
          <p:cNvSpPr/>
          <p:nvPr/>
        </p:nvSpPr>
        <p:spPr>
          <a:xfrm>
            <a:off x="2161801" y="1614677"/>
            <a:ext cx="9360612" cy="1122295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4618811" y="1741459"/>
            <a:ext cx="4366562" cy="9024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DOING PHYSICAL THINGS</a:t>
            </a:r>
          </a:p>
          <a:p>
            <a:pPr algn="ctr"/>
            <a:r>
              <a:rPr lang="en-CA" dirty="0" smtClean="0"/>
              <a:t>Presupposes adequacy of &amp; coherence with all other functions.</a:t>
            </a:r>
            <a:endParaRPr lang="en-CA" dirty="0"/>
          </a:p>
        </p:txBody>
      </p:sp>
      <p:sp>
        <p:nvSpPr>
          <p:cNvPr id="37" name="Oval 36"/>
          <p:cNvSpPr/>
          <p:nvPr/>
        </p:nvSpPr>
        <p:spPr>
          <a:xfrm>
            <a:off x="2451100" y="1701552"/>
            <a:ext cx="13335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DO it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18811" y="3002922"/>
            <a:ext cx="4366562" cy="8639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THNINKING THINGS THROUGH</a:t>
            </a:r>
          </a:p>
          <a:p>
            <a:pPr algn="ctr"/>
            <a:r>
              <a:rPr lang="en-CA" dirty="0" smtClean="0"/>
              <a:t>Presupposes adequacy of &amp; coherence with all other functions.</a:t>
            </a:r>
            <a:endParaRPr lang="en-CA" dirty="0"/>
          </a:p>
        </p:txBody>
      </p:sp>
      <p:sp>
        <p:nvSpPr>
          <p:cNvPr id="40" name="Oval 39"/>
          <p:cNvSpPr/>
          <p:nvPr/>
        </p:nvSpPr>
        <p:spPr>
          <a:xfrm>
            <a:off x="2451099" y="3002922"/>
            <a:ext cx="1333501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THINK it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35962" y="4191751"/>
            <a:ext cx="4366561" cy="77003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“SEEING”/IMAGINING</a:t>
            </a:r>
          </a:p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Presupposes adequacy of &amp; coherence with</a:t>
            </a:r>
          </a:p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other functions.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51099" y="4118761"/>
            <a:ext cx="1333501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SEE it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8812" y="5166942"/>
            <a:ext cx="4372788" cy="789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KNOWING</a:t>
            </a:r>
          </a:p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Presupposes the adequacy of our grasp on reality and its grasp on us.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451100" y="5150041"/>
            <a:ext cx="13335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KNOW it</a:t>
            </a:r>
            <a:endParaRPr lang="en-CA" sz="20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63323" y="1722084"/>
            <a:ext cx="50577" cy="420629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5"/>
          <p:cNvSpPr txBox="1">
            <a:spLocks noChangeArrowheads="1"/>
          </p:cNvSpPr>
          <p:nvPr/>
        </p:nvSpPr>
        <p:spPr bwMode="auto">
          <a:xfrm rot="16200000">
            <a:off x="8640003" y="3222318"/>
            <a:ext cx="179553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Unconscious</a:t>
            </a:r>
          </a:p>
          <a:p>
            <a:pPr algn="ctr"/>
            <a:r>
              <a:rPr lang="en-US" sz="2000" b="1" dirty="0"/>
              <a:t>Socialization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672052" y="1722084"/>
            <a:ext cx="35012" cy="420629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5"/>
          <p:cNvSpPr txBox="1">
            <a:spLocks noChangeArrowheads="1"/>
          </p:cNvSpPr>
          <p:nvPr/>
        </p:nvSpPr>
        <p:spPr bwMode="auto">
          <a:xfrm rot="16200000">
            <a:off x="9885542" y="3029572"/>
            <a:ext cx="18732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Intentional &amp; Reflexive</a:t>
            </a:r>
          </a:p>
          <a:p>
            <a:pPr algn="ctr"/>
            <a:r>
              <a:rPr lang="en-US" sz="2000" b="1" dirty="0"/>
              <a:t>Embodiment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29076" y="342851"/>
            <a:ext cx="85185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CA" sz="4000" b="1" dirty="0" smtClean="0">
                <a:solidFill>
                  <a:schemeClr val="bg1"/>
                </a:solidFill>
              </a:rPr>
              <a:t>Layers of Our Humanity </a:t>
            </a:r>
            <a:r>
              <a:rPr lang="en-CA" sz="2400" b="1" dirty="0" smtClean="0">
                <a:solidFill>
                  <a:schemeClr val="bg1"/>
                </a:solidFill>
              </a:rPr>
              <a:t>(At Every Scale)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8" name="AutoShape 2" descr="https://static.wixstatic.com/media/997234_9c9fc1762956450baf9f85e35ca3f284~mv2.png/v1/fill/w_360,h_408,al_c,q_90,usm_0.66_1.00_0.01/997234_9c9fc1762956450baf9f85e35ca3f284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8456" y="-58897"/>
            <a:ext cx="983716" cy="11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" y="-40102"/>
            <a:ext cx="12192000" cy="68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FCLogo_FINALcolour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39" y="6205539"/>
            <a:ext cx="1382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29076" y="1006759"/>
            <a:ext cx="11161239" cy="133489"/>
          </a:xfrm>
          <a:custGeom>
            <a:avLst/>
            <a:gdLst>
              <a:gd name="T0" fmla="*/ 0 w 5362"/>
              <a:gd name="T1" fmla="*/ 44 h 44"/>
              <a:gd name="T2" fmla="*/ 0 w 5362"/>
              <a:gd name="T3" fmla="*/ 0 h 44"/>
              <a:gd name="T4" fmla="*/ 5362 w 5362"/>
              <a:gd name="T5" fmla="*/ 0 h 44"/>
              <a:gd name="T6" fmla="*/ 5347 w 5362"/>
              <a:gd name="T7" fmla="*/ 15 h 44"/>
              <a:gd name="T8" fmla="*/ 15 w 5362"/>
              <a:gd name="T9" fmla="*/ 15 h 44"/>
              <a:gd name="T10" fmla="*/ 15 w 5362"/>
              <a:gd name="T11" fmla="*/ 29 h 44"/>
              <a:gd name="T12" fmla="*/ 0 w 5362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2" h="44">
                <a:moveTo>
                  <a:pt x="0" y="44"/>
                </a:moveTo>
                <a:lnTo>
                  <a:pt x="0" y="0"/>
                </a:lnTo>
                <a:lnTo>
                  <a:pt x="5362" y="0"/>
                </a:lnTo>
                <a:lnTo>
                  <a:pt x="5347" y="15"/>
                </a:lnTo>
                <a:lnTo>
                  <a:pt x="15" y="15"/>
                </a:lnTo>
                <a:lnTo>
                  <a:pt x="15" y="29"/>
                </a:lnTo>
                <a:lnTo>
                  <a:pt x="0" y="4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pic>
        <p:nvPicPr>
          <p:cNvPr id="8194" name="Picture 2" descr="File:The Thinker, Rod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4" y="3527404"/>
            <a:ext cx="896837" cy="11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cbc.ca/1.5431569.1579296705!/fileImage/httpImage/image.jpg_gen/derivatives/16x9_780/11690206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06" y="2439931"/>
            <a:ext cx="1450969" cy="8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2-prod.gloucestershirelive.co.uk/news/gloucester-news/article1439401.ece/ALTERNATES/s615/flash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4" y="1289229"/>
            <a:ext cx="1303972" cy="7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eople working on building during dayti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0" y="4919938"/>
            <a:ext cx="1343182" cy="9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37343" y="1140248"/>
            <a:ext cx="10163801" cy="50256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/>
          <p:cNvSpPr/>
          <p:nvPr/>
        </p:nvSpPr>
        <p:spPr>
          <a:xfrm>
            <a:off x="1831857" y="2204391"/>
            <a:ext cx="9940470" cy="3841808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ounded Rectangle 19"/>
          <p:cNvSpPr/>
          <p:nvPr/>
        </p:nvSpPr>
        <p:spPr>
          <a:xfrm>
            <a:off x="1997158" y="3408949"/>
            <a:ext cx="9696414" cy="2644198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ounded Rectangle 22"/>
          <p:cNvSpPr/>
          <p:nvPr/>
        </p:nvSpPr>
        <p:spPr>
          <a:xfrm>
            <a:off x="2146359" y="4758410"/>
            <a:ext cx="9360612" cy="1216328"/>
          </a:xfrm>
          <a:prstGeom prst="roundRect">
            <a:avLst/>
          </a:prstGeom>
          <a:solidFill>
            <a:srgbClr val="CC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4662084" y="4957647"/>
            <a:ext cx="4366562" cy="9024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DOING PHYSICAL THINGS</a:t>
            </a:r>
          </a:p>
          <a:p>
            <a:pPr algn="ctr"/>
            <a:r>
              <a:rPr lang="en-CA" dirty="0" smtClean="0"/>
              <a:t>Presupposes adequacy of &amp; coherence of all other functions.</a:t>
            </a:r>
            <a:endParaRPr lang="en-CA" dirty="0"/>
          </a:p>
        </p:txBody>
      </p:sp>
      <p:sp>
        <p:nvSpPr>
          <p:cNvPr id="37" name="Oval 36"/>
          <p:cNvSpPr/>
          <p:nvPr/>
        </p:nvSpPr>
        <p:spPr>
          <a:xfrm>
            <a:off x="2587234" y="4865854"/>
            <a:ext cx="13335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DO it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29884" y="3702392"/>
            <a:ext cx="4366562" cy="8639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THNINKING THINGS THROUGH</a:t>
            </a:r>
          </a:p>
          <a:p>
            <a:pPr algn="ctr"/>
            <a:r>
              <a:rPr lang="en-CA" dirty="0" smtClean="0"/>
              <a:t>Presupposes adequacy of &amp; coherence of our Imagining and Knowing.</a:t>
            </a:r>
            <a:endParaRPr lang="en-CA" dirty="0"/>
          </a:p>
        </p:txBody>
      </p:sp>
      <p:sp>
        <p:nvSpPr>
          <p:cNvPr id="40" name="Oval 39"/>
          <p:cNvSpPr/>
          <p:nvPr/>
        </p:nvSpPr>
        <p:spPr>
          <a:xfrm>
            <a:off x="2478336" y="3702392"/>
            <a:ext cx="1467277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THINK it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35962" y="2383232"/>
            <a:ext cx="4366561" cy="90146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“SEEING”/IMAGINING/SENSE MAKING</a:t>
            </a:r>
          </a:p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Presupposes adequacy of &amp; coherence of our ways of knowing.</a:t>
            </a:r>
          </a:p>
          <a:p>
            <a:pPr algn="ctr"/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466362" y="2326395"/>
            <a:ext cx="1416937" cy="9582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SEE it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5698" y="1237673"/>
            <a:ext cx="4372788" cy="85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KNOWING</a:t>
            </a:r>
          </a:p>
          <a:p>
            <a:pPr algn="ctr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Presupposes the adequacy of our grasp on reality and its grasp on us.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466362" y="1213578"/>
            <a:ext cx="1762738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KNOW &amp;</a:t>
            </a:r>
          </a:p>
          <a:p>
            <a:pPr algn="ctr"/>
            <a:r>
              <a:rPr lang="en-CA" sz="2000" b="1" dirty="0" smtClean="0">
                <a:solidFill>
                  <a:schemeClr val="bg1"/>
                </a:solidFill>
              </a:rPr>
              <a:t>BE KNOWN</a:t>
            </a:r>
            <a:endParaRPr lang="en-CA" sz="20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668595" y="1582194"/>
            <a:ext cx="50577" cy="4206290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5"/>
          <p:cNvSpPr txBox="1">
            <a:spLocks noChangeArrowheads="1"/>
          </p:cNvSpPr>
          <p:nvPr/>
        </p:nvSpPr>
        <p:spPr bwMode="auto">
          <a:xfrm rot="16200000">
            <a:off x="8640003" y="3222318"/>
            <a:ext cx="179553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Unconscious</a:t>
            </a:r>
          </a:p>
          <a:p>
            <a:pPr algn="ctr"/>
            <a:r>
              <a:rPr lang="en-US" sz="2000" b="1" dirty="0"/>
              <a:t>Socialization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552766" y="1541368"/>
            <a:ext cx="35012" cy="4206290"/>
          </a:xfrm>
          <a:prstGeom prst="straightConnector1">
            <a:avLst/>
          </a:prstGeom>
          <a:ln w="635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5"/>
          <p:cNvSpPr txBox="1">
            <a:spLocks noChangeArrowheads="1"/>
          </p:cNvSpPr>
          <p:nvPr/>
        </p:nvSpPr>
        <p:spPr bwMode="auto">
          <a:xfrm rot="16200000">
            <a:off x="9885542" y="3029572"/>
            <a:ext cx="18732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Intentional &amp; Reflexive</a:t>
            </a:r>
          </a:p>
          <a:p>
            <a:pPr algn="ctr"/>
            <a:r>
              <a:rPr lang="en-US" sz="2000" b="1" dirty="0"/>
              <a:t>Embodiment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29076" y="342851"/>
            <a:ext cx="85185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CA" sz="4000" b="1" dirty="0" smtClean="0">
                <a:solidFill>
                  <a:schemeClr val="bg1"/>
                </a:solidFill>
              </a:rPr>
              <a:t>Layers of Our Humanity </a:t>
            </a:r>
            <a:r>
              <a:rPr lang="en-CA" sz="2400" b="1" dirty="0" smtClean="0">
                <a:solidFill>
                  <a:schemeClr val="bg1"/>
                </a:solidFill>
              </a:rPr>
              <a:t>(At Every Scale)</a:t>
            </a:r>
            <a:endParaRPr lang="en-CA" sz="4000" b="1" dirty="0">
              <a:solidFill>
                <a:schemeClr val="bg1"/>
              </a:solidFill>
            </a:endParaRPr>
          </a:p>
        </p:txBody>
      </p:sp>
      <p:sp>
        <p:nvSpPr>
          <p:cNvPr id="8" name="AutoShape 2" descr="https://static.wixstatic.com/media/997234_9c9fc1762956450baf9f85e35ca3f284~mv2.png/v1/fill/w_360,h_408,al_c,q_90,usm_0.66_1.00_0.01/997234_9c9fc1762956450baf9f85e35ca3f284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8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"/>
            <a:ext cx="12192000" cy="68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FCLogo_FINALcolour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39" y="6205539"/>
            <a:ext cx="1382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529076" y="1071109"/>
            <a:ext cx="11161239" cy="200300"/>
          </a:xfrm>
          <a:custGeom>
            <a:avLst/>
            <a:gdLst>
              <a:gd name="T0" fmla="*/ 0 w 5362"/>
              <a:gd name="T1" fmla="*/ 2147483646 h 44"/>
              <a:gd name="T2" fmla="*/ 0 w 5362"/>
              <a:gd name="T3" fmla="*/ 0 h 44"/>
              <a:gd name="T4" fmla="*/ 2147483646 w 5362"/>
              <a:gd name="T5" fmla="*/ 0 h 44"/>
              <a:gd name="T6" fmla="*/ 2147483646 w 5362"/>
              <a:gd name="T7" fmla="*/ 2147483646 h 44"/>
              <a:gd name="T8" fmla="*/ 2147483646 w 5362"/>
              <a:gd name="T9" fmla="*/ 2147483646 h 44"/>
              <a:gd name="T10" fmla="*/ 2147483646 w 5362"/>
              <a:gd name="T11" fmla="*/ 2147483646 h 44"/>
              <a:gd name="T12" fmla="*/ 0 w 5362"/>
              <a:gd name="T13" fmla="*/ 2147483646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62" h="44">
                <a:moveTo>
                  <a:pt x="0" y="44"/>
                </a:moveTo>
                <a:lnTo>
                  <a:pt x="0" y="0"/>
                </a:lnTo>
                <a:lnTo>
                  <a:pt x="5362" y="0"/>
                </a:lnTo>
                <a:lnTo>
                  <a:pt x="5347" y="15"/>
                </a:lnTo>
                <a:lnTo>
                  <a:pt x="15" y="15"/>
                </a:lnTo>
                <a:lnTo>
                  <a:pt x="15" y="29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999999"/>
              </a:gs>
              <a:gs pos="100000">
                <a:srgbClr val="C6ACF5"/>
              </a:gs>
            </a:gsLst>
            <a:lin ang="11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29076" y="1006759"/>
            <a:ext cx="11161239" cy="133489"/>
          </a:xfrm>
          <a:custGeom>
            <a:avLst/>
            <a:gdLst>
              <a:gd name="T0" fmla="*/ 0 w 5362"/>
              <a:gd name="T1" fmla="*/ 44 h 44"/>
              <a:gd name="T2" fmla="*/ 0 w 5362"/>
              <a:gd name="T3" fmla="*/ 0 h 44"/>
              <a:gd name="T4" fmla="*/ 5362 w 5362"/>
              <a:gd name="T5" fmla="*/ 0 h 44"/>
              <a:gd name="T6" fmla="*/ 5347 w 5362"/>
              <a:gd name="T7" fmla="*/ 15 h 44"/>
              <a:gd name="T8" fmla="*/ 15 w 5362"/>
              <a:gd name="T9" fmla="*/ 15 h 44"/>
              <a:gd name="T10" fmla="*/ 15 w 5362"/>
              <a:gd name="T11" fmla="*/ 29 h 44"/>
              <a:gd name="T12" fmla="*/ 0 w 5362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2" h="44">
                <a:moveTo>
                  <a:pt x="0" y="44"/>
                </a:moveTo>
                <a:lnTo>
                  <a:pt x="0" y="0"/>
                </a:lnTo>
                <a:lnTo>
                  <a:pt x="5362" y="0"/>
                </a:lnTo>
                <a:lnTo>
                  <a:pt x="5347" y="15"/>
                </a:lnTo>
                <a:lnTo>
                  <a:pt x="15" y="15"/>
                </a:lnTo>
                <a:lnTo>
                  <a:pt x="15" y="29"/>
                </a:lnTo>
                <a:lnTo>
                  <a:pt x="0" y="4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7998" y="266698"/>
            <a:ext cx="11315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40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Consciousness Matters: </a:t>
            </a:r>
            <a:r>
              <a:rPr lang="en-CA" altLang="en-US" sz="2400" b="1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Stuff as Embodied Consciousness</a:t>
            </a:r>
            <a:endParaRPr lang="en-CA" altLang="en-US" sz="2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Picture 7" descr="Classic 1960s classro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0248"/>
            <a:ext cx="5418896" cy="4126651"/>
          </a:xfrm>
          <a:prstGeom prst="rect">
            <a:avLst/>
          </a:prstGeom>
        </p:spPr>
      </p:pic>
      <p:pic>
        <p:nvPicPr>
          <p:cNvPr id="9" name="Picture 8" descr="Classroom designed around 4 to a tab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3912" y="3531561"/>
            <a:ext cx="5504479" cy="336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"/>
            <a:ext cx="12192000" cy="689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FCLogo_FINALcolour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839" y="6205539"/>
            <a:ext cx="13827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529076" y="1071109"/>
            <a:ext cx="11161239" cy="200300"/>
          </a:xfrm>
          <a:custGeom>
            <a:avLst/>
            <a:gdLst>
              <a:gd name="T0" fmla="*/ 0 w 5362"/>
              <a:gd name="T1" fmla="*/ 2147483646 h 44"/>
              <a:gd name="T2" fmla="*/ 0 w 5362"/>
              <a:gd name="T3" fmla="*/ 0 h 44"/>
              <a:gd name="T4" fmla="*/ 2147483646 w 5362"/>
              <a:gd name="T5" fmla="*/ 0 h 44"/>
              <a:gd name="T6" fmla="*/ 2147483646 w 5362"/>
              <a:gd name="T7" fmla="*/ 2147483646 h 44"/>
              <a:gd name="T8" fmla="*/ 2147483646 w 5362"/>
              <a:gd name="T9" fmla="*/ 2147483646 h 44"/>
              <a:gd name="T10" fmla="*/ 2147483646 w 5362"/>
              <a:gd name="T11" fmla="*/ 2147483646 h 44"/>
              <a:gd name="T12" fmla="*/ 0 w 5362"/>
              <a:gd name="T13" fmla="*/ 2147483646 h 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62" h="44">
                <a:moveTo>
                  <a:pt x="0" y="44"/>
                </a:moveTo>
                <a:lnTo>
                  <a:pt x="0" y="0"/>
                </a:lnTo>
                <a:lnTo>
                  <a:pt x="5362" y="0"/>
                </a:lnTo>
                <a:lnTo>
                  <a:pt x="5347" y="15"/>
                </a:lnTo>
                <a:lnTo>
                  <a:pt x="15" y="15"/>
                </a:lnTo>
                <a:lnTo>
                  <a:pt x="15" y="29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999999"/>
              </a:gs>
              <a:gs pos="100000">
                <a:srgbClr val="C6ACF5"/>
              </a:gs>
            </a:gsLst>
            <a:lin ang="11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529076" y="1006759"/>
            <a:ext cx="11161239" cy="133489"/>
          </a:xfrm>
          <a:custGeom>
            <a:avLst/>
            <a:gdLst>
              <a:gd name="T0" fmla="*/ 0 w 5362"/>
              <a:gd name="T1" fmla="*/ 44 h 44"/>
              <a:gd name="T2" fmla="*/ 0 w 5362"/>
              <a:gd name="T3" fmla="*/ 0 h 44"/>
              <a:gd name="T4" fmla="*/ 5362 w 5362"/>
              <a:gd name="T5" fmla="*/ 0 h 44"/>
              <a:gd name="T6" fmla="*/ 5347 w 5362"/>
              <a:gd name="T7" fmla="*/ 15 h 44"/>
              <a:gd name="T8" fmla="*/ 15 w 5362"/>
              <a:gd name="T9" fmla="*/ 15 h 44"/>
              <a:gd name="T10" fmla="*/ 15 w 5362"/>
              <a:gd name="T11" fmla="*/ 29 h 44"/>
              <a:gd name="T12" fmla="*/ 0 w 5362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62" h="44">
                <a:moveTo>
                  <a:pt x="0" y="44"/>
                </a:moveTo>
                <a:lnTo>
                  <a:pt x="0" y="0"/>
                </a:lnTo>
                <a:lnTo>
                  <a:pt x="5362" y="0"/>
                </a:lnTo>
                <a:lnTo>
                  <a:pt x="5347" y="15"/>
                </a:lnTo>
                <a:lnTo>
                  <a:pt x="15" y="15"/>
                </a:lnTo>
                <a:lnTo>
                  <a:pt x="15" y="29"/>
                </a:lnTo>
                <a:lnTo>
                  <a:pt x="0" y="4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7998" y="266698"/>
            <a:ext cx="3701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40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Bill’s Message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824" y="-1130651"/>
            <a:ext cx="7599680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Pj040381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5754" y="-387424"/>
            <a:ext cx="6463998" cy="495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ruben\Desktop\A Ruben's Documents\## My Pictures\Pictures down June 2012 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296" y="3118004"/>
            <a:ext cx="5017748" cy="3763311"/>
          </a:xfrm>
          <a:prstGeom prst="rect">
            <a:avLst/>
          </a:prstGeom>
          <a:noFill/>
        </p:spPr>
      </p:pic>
      <p:pic>
        <p:nvPicPr>
          <p:cNvPr id="11" name="Picture 2" descr="MPj044392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2043" y="3118004"/>
            <a:ext cx="5176348" cy="78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327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Ruben’s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version of Ruben’s</dc:title>
  <dc:creator>Ruben Nelson</dc:creator>
  <cp:lastModifiedBy>Ruben Nelson</cp:lastModifiedBy>
  <cp:revision>4</cp:revision>
  <dcterms:created xsi:type="dcterms:W3CDTF">2022-04-02T16:45:49Z</dcterms:created>
  <dcterms:modified xsi:type="dcterms:W3CDTF">2023-01-22T21:34:28Z</dcterms:modified>
</cp:coreProperties>
</file>