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4" r:id="rId4"/>
    <p:sldId id="260" r:id="rId5"/>
    <p:sldId id="266" r:id="rId6"/>
    <p:sldId id="257" r:id="rId7"/>
    <p:sldId id="261" r:id="rId8"/>
    <p:sldId id="258" r:id="rId9"/>
    <p:sldId id="262" r:id="rId10"/>
    <p:sldId id="263" r:id="rId11"/>
    <p:sldId id="267" r:id="rId12"/>
    <p:sldId id="265" r:id="rId13"/>
    <p:sldId id="25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660" autoAdjust="0"/>
  </p:normalViewPr>
  <p:slideViewPr>
    <p:cSldViewPr>
      <p:cViewPr varScale="1">
        <p:scale>
          <a:sx n="69" d="100"/>
          <a:sy n="69" d="100"/>
        </p:scale>
        <p:origin x="-1332" y="-108"/>
      </p:cViewPr>
      <p:guideLst>
        <p:guide orient="horz" pos="2160"/>
        <p:guide pos="2880"/>
      </p:guideLst>
    </p:cSldViewPr>
  </p:slideViewPr>
  <p:outlineViewPr>
    <p:cViewPr>
      <p:scale>
        <a:sx n="33" d="100"/>
        <a:sy n="33" d="100"/>
      </p:scale>
      <p:origin x="0" y="77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6B98D-9C0D-47E1-A2FD-E8EC77CA5476}"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2314202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6B98D-9C0D-47E1-A2FD-E8EC77CA5476}"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105043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6B98D-9C0D-47E1-A2FD-E8EC77CA5476}"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375734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6B98D-9C0D-47E1-A2FD-E8EC77CA5476}"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309523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6B98D-9C0D-47E1-A2FD-E8EC77CA5476}" type="datetimeFigureOut">
              <a:rPr lang="en-US" smtClean="0"/>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50349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6B98D-9C0D-47E1-A2FD-E8EC77CA5476}"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206382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6B98D-9C0D-47E1-A2FD-E8EC77CA5476}" type="datetimeFigureOut">
              <a:rPr lang="en-US" smtClean="0"/>
              <a:t>7/5/2015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184207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6B98D-9C0D-47E1-A2FD-E8EC77CA5476}" type="datetimeFigureOut">
              <a:rPr lang="en-US" smtClean="0"/>
              <a:t>7/5/2015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128180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6B98D-9C0D-47E1-A2FD-E8EC77CA5476}" type="datetimeFigureOut">
              <a:rPr lang="en-US" smtClean="0"/>
              <a:t>7/5/2015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296847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6B98D-9C0D-47E1-A2FD-E8EC77CA5476}"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294723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6B98D-9C0D-47E1-A2FD-E8EC77CA5476}" type="datetimeFigureOut">
              <a:rPr lang="en-US" smtClean="0"/>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62ADC-2705-4B7C-8B3D-BB3D076ACE82}" type="slidenum">
              <a:rPr lang="en-US" smtClean="0"/>
              <a:t>‹#›</a:t>
            </a:fld>
            <a:endParaRPr lang="en-US"/>
          </a:p>
        </p:txBody>
      </p:sp>
    </p:spTree>
    <p:extLst>
      <p:ext uri="{BB962C8B-B14F-4D97-AF65-F5344CB8AC3E}">
        <p14:creationId xmlns:p14="http://schemas.microsoft.com/office/powerpoint/2010/main" val="409152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6B98D-9C0D-47E1-A2FD-E8EC77CA5476}" type="datetimeFigureOut">
              <a:rPr lang="en-US" smtClean="0"/>
              <a:t>7/5/2015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62ADC-2705-4B7C-8B3D-BB3D076ACE82}" type="slidenum">
              <a:rPr lang="en-US" smtClean="0"/>
              <a:t>‹#›</a:t>
            </a:fld>
            <a:endParaRPr lang="en-US"/>
          </a:p>
        </p:txBody>
      </p:sp>
    </p:spTree>
    <p:extLst>
      <p:ext uri="{BB962C8B-B14F-4D97-AF65-F5344CB8AC3E}">
        <p14:creationId xmlns:p14="http://schemas.microsoft.com/office/powerpoint/2010/main" val="2271236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spreadsheets/d/1ppFJeb7Dnj6-1yvniH2Q6exQFzK6fM0wsZNn4XZIvkI/edit?usp=sha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wamp.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 Route Information Management System</a:t>
            </a:r>
            <a:endParaRPr lang="en-US" dirty="0"/>
          </a:p>
        </p:txBody>
      </p:sp>
      <p:sp>
        <p:nvSpPr>
          <p:cNvPr id="3" name="Subtitle 2"/>
          <p:cNvSpPr>
            <a:spLocks noGrp="1"/>
          </p:cNvSpPr>
          <p:nvPr>
            <p:ph type="subTitle" idx="1"/>
          </p:nvPr>
        </p:nvSpPr>
        <p:spPr>
          <a:xfrm>
            <a:off x="1371600" y="3886200"/>
            <a:ext cx="6400800" cy="2133600"/>
          </a:xfrm>
        </p:spPr>
        <p:txBody>
          <a:bodyPr>
            <a:normAutofit fontScale="85000" lnSpcReduction="20000"/>
          </a:bodyPr>
          <a:lstStyle/>
          <a:p>
            <a:r>
              <a:rPr lang="en-US" dirty="0" smtClean="0"/>
              <a:t>A </a:t>
            </a:r>
            <a:r>
              <a:rPr lang="en-US" dirty="0" smtClean="0"/>
              <a:t>design / requirements document</a:t>
            </a:r>
          </a:p>
          <a:p>
            <a:endParaRPr lang="en-US" dirty="0" smtClean="0"/>
          </a:p>
          <a:p>
            <a:r>
              <a:rPr lang="en-US" dirty="0" smtClean="0"/>
              <a:t>Author: Nikhil VJ, nikhil.js@gmail.com</a:t>
            </a:r>
            <a:endParaRPr lang="en-US" dirty="0" smtClean="0"/>
          </a:p>
          <a:p>
            <a:r>
              <a:rPr lang="en-US" dirty="0" smtClean="0"/>
              <a:t>Volunteer, PMPML </a:t>
            </a:r>
            <a:r>
              <a:rPr lang="en-US" dirty="0" err="1" smtClean="0"/>
              <a:t>Pravasi</a:t>
            </a:r>
            <a:r>
              <a:rPr lang="en-US" dirty="0" smtClean="0"/>
              <a:t> </a:t>
            </a:r>
            <a:r>
              <a:rPr lang="en-US" dirty="0" err="1" smtClean="0"/>
              <a:t>Manch</a:t>
            </a:r>
            <a:endParaRPr lang="en-US" dirty="0" smtClean="0"/>
          </a:p>
          <a:p>
            <a:r>
              <a:rPr lang="en-US" dirty="0" smtClean="0"/>
              <a:t>Pune, India</a:t>
            </a:r>
            <a:endParaRPr lang="en-US" dirty="0"/>
          </a:p>
        </p:txBody>
      </p:sp>
      <p:pic>
        <p:nvPicPr>
          <p:cNvPr id="4" name="Picture 2" descr="D:\scratch\creative commons attrbution-noncommerci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6994" y="6009699"/>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334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969" y="6264389"/>
            <a:ext cx="1407631" cy="21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7712" y="3228110"/>
            <a:ext cx="1407631" cy="21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6" name="Straight Connector 45"/>
          <p:cNvCxnSpPr/>
          <p:nvPr/>
        </p:nvCxnSpPr>
        <p:spPr>
          <a:xfrm>
            <a:off x="228600" y="4419600"/>
            <a:ext cx="504274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2400"/>
            <a:ext cx="8229600" cy="1143000"/>
          </a:xfrm>
        </p:spPr>
        <p:txBody>
          <a:bodyPr/>
          <a:lstStyle/>
          <a:p>
            <a:r>
              <a:rPr lang="en-US" dirty="0" smtClean="0"/>
              <a:t>Edit / Add a Route</a:t>
            </a:r>
            <a:endParaRPr lang="en-US" dirty="0"/>
          </a:p>
        </p:txBody>
      </p:sp>
      <p:sp>
        <p:nvSpPr>
          <p:cNvPr id="4" name="Rectangle 3"/>
          <p:cNvSpPr/>
          <p:nvPr/>
        </p:nvSpPr>
        <p:spPr>
          <a:xfrm>
            <a:off x="762000" y="990600"/>
            <a:ext cx="1905000" cy="304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Different Up / Down paths</a:t>
            </a:r>
            <a:endParaRPr lang="en-US" sz="1200" dirty="0"/>
          </a:p>
        </p:txBody>
      </p:sp>
      <p:sp>
        <p:nvSpPr>
          <p:cNvPr id="5" name="Rectangle 4"/>
          <p:cNvSpPr/>
          <p:nvPr/>
        </p:nvSpPr>
        <p:spPr>
          <a:xfrm>
            <a:off x="2666431" y="990600"/>
            <a:ext cx="1690048" cy="3048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Same Up / Down paths</a:t>
            </a:r>
            <a:endParaRPr lang="en-US" sz="1200" dirty="0"/>
          </a:p>
        </p:txBody>
      </p:sp>
      <p:sp>
        <p:nvSpPr>
          <p:cNvPr id="6" name="Rectangle 5"/>
          <p:cNvSpPr/>
          <p:nvPr/>
        </p:nvSpPr>
        <p:spPr>
          <a:xfrm>
            <a:off x="4356479" y="990600"/>
            <a:ext cx="845024" cy="3048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Circular</a:t>
            </a:r>
            <a:endParaRPr lang="en-US" sz="1200" dirty="0"/>
          </a:p>
        </p:txBody>
      </p:sp>
      <p:sp>
        <p:nvSpPr>
          <p:cNvPr id="7" name="TextBox 6"/>
          <p:cNvSpPr txBox="1"/>
          <p:nvPr/>
        </p:nvSpPr>
        <p:spPr>
          <a:xfrm>
            <a:off x="215055" y="990600"/>
            <a:ext cx="596638" cy="276999"/>
          </a:xfrm>
          <a:prstGeom prst="rect">
            <a:avLst/>
          </a:prstGeom>
          <a:noFill/>
        </p:spPr>
        <p:txBody>
          <a:bodyPr wrap="none" rtlCol="0">
            <a:spAutoFit/>
          </a:bodyPr>
          <a:lstStyle/>
          <a:p>
            <a:r>
              <a:rPr lang="en-US" sz="1200" dirty="0" smtClean="0"/>
              <a:t>Mode:</a:t>
            </a:r>
            <a:endParaRPr lang="en-US" sz="1200" dirty="0"/>
          </a:p>
        </p:txBody>
      </p:sp>
      <p:graphicFrame>
        <p:nvGraphicFramePr>
          <p:cNvPr id="8" name="Table 7"/>
          <p:cNvGraphicFramePr>
            <a:graphicFrameLocks noGrp="1"/>
          </p:cNvGraphicFramePr>
          <p:nvPr>
            <p:extLst>
              <p:ext uri="{D42A27DB-BD31-4B8C-83A1-F6EECF244321}">
                <p14:modId xmlns:p14="http://schemas.microsoft.com/office/powerpoint/2010/main" val="1335876284"/>
              </p:ext>
            </p:extLst>
          </p:nvPr>
        </p:nvGraphicFramePr>
        <p:xfrm>
          <a:off x="304799" y="1782762"/>
          <a:ext cx="4896704" cy="1463040"/>
        </p:xfrm>
        <a:graphic>
          <a:graphicData uri="http://schemas.openxmlformats.org/drawingml/2006/table">
            <a:tbl>
              <a:tblPr firstRow="1" bandRow="1">
                <a:tableStyleId>{7DF18680-E054-41AD-8BC1-D1AEF772440D}</a:tableStyleId>
              </a:tblPr>
              <a:tblGrid>
                <a:gridCol w="381001"/>
                <a:gridCol w="1905000"/>
                <a:gridCol w="1066800"/>
                <a:gridCol w="1143000"/>
                <a:gridCol w="400903"/>
              </a:tblGrid>
              <a:tr h="167640">
                <a:tc>
                  <a:txBody>
                    <a:bodyPr/>
                    <a:lstStyle/>
                    <a:p>
                      <a:r>
                        <a:rPr lang="en-US" sz="1100" dirty="0" smtClean="0"/>
                        <a:t>No</a:t>
                      </a:r>
                      <a:endParaRPr lang="en-US" sz="1100" dirty="0"/>
                    </a:p>
                  </a:txBody>
                  <a:tcPr/>
                </a:tc>
                <a:tc>
                  <a:txBody>
                    <a:bodyPr/>
                    <a:lstStyle/>
                    <a:p>
                      <a:r>
                        <a:rPr lang="en-US" sz="1100" dirty="0" smtClean="0"/>
                        <a:t>Name</a:t>
                      </a:r>
                      <a:endParaRPr lang="en-US" sz="1100" dirty="0"/>
                    </a:p>
                  </a:txBody>
                  <a:tcPr/>
                </a:tc>
                <a:tc>
                  <a:txBody>
                    <a:bodyPr/>
                    <a:lstStyle/>
                    <a:p>
                      <a:r>
                        <a:rPr lang="en-US" sz="1100" dirty="0" err="1" smtClean="0"/>
                        <a:t>StopCode</a:t>
                      </a:r>
                      <a:endParaRPr lang="en-US" sz="1100" dirty="0"/>
                    </a:p>
                  </a:txBody>
                  <a:tcPr/>
                </a:tc>
                <a:tc>
                  <a:txBody>
                    <a:bodyPr/>
                    <a:lstStyle/>
                    <a:p>
                      <a:r>
                        <a:rPr lang="en-US" sz="1100" dirty="0" smtClean="0"/>
                        <a:t>Distance from previous</a:t>
                      </a:r>
                      <a:r>
                        <a:rPr lang="en-US" sz="1100" baseline="0" dirty="0" smtClean="0"/>
                        <a:t> stop</a:t>
                      </a:r>
                      <a:endParaRPr lang="en-US" sz="1100" dirty="0"/>
                    </a:p>
                  </a:txBody>
                  <a:tcPr/>
                </a:tc>
                <a:tc>
                  <a:txBody>
                    <a:bodyPr/>
                    <a:lstStyle/>
                    <a:p>
                      <a:endParaRPr lang="en-US" sz="1100" dirty="0"/>
                    </a:p>
                  </a:txBody>
                  <a:tcPr/>
                </a:tc>
              </a:tr>
              <a:tr h="167640">
                <a:tc>
                  <a:txBody>
                    <a:bodyPr/>
                    <a:lstStyle/>
                    <a:p>
                      <a:r>
                        <a:rPr lang="en-US" sz="1100" dirty="0" smtClean="0"/>
                        <a:t>1</a:t>
                      </a:r>
                      <a:endParaRPr lang="en-US" sz="1100" dirty="0"/>
                    </a:p>
                  </a:txBody>
                  <a:tcPr/>
                </a:tc>
                <a:tc>
                  <a:txBody>
                    <a:bodyPr/>
                    <a:lstStyle/>
                    <a:p>
                      <a:r>
                        <a:rPr lang="en-US" sz="1100" dirty="0" smtClean="0"/>
                        <a:t>A</a:t>
                      </a:r>
                      <a:endParaRPr lang="en-US" sz="1100" dirty="0"/>
                    </a:p>
                  </a:txBody>
                  <a:tcPr/>
                </a:tc>
                <a:tc>
                  <a:txBody>
                    <a:bodyPr/>
                    <a:lstStyle/>
                    <a:p>
                      <a:r>
                        <a:rPr lang="en-US" sz="1100" dirty="0" smtClean="0"/>
                        <a:t>4545</a:t>
                      </a:r>
                      <a:endParaRPr lang="en-US" sz="1100" dirty="0"/>
                    </a:p>
                  </a:txBody>
                  <a:tcPr/>
                </a:tc>
                <a:tc>
                  <a:txBody>
                    <a:bodyPr/>
                    <a:lstStyle/>
                    <a:p>
                      <a:r>
                        <a:rPr lang="en-US" sz="1100" dirty="0" smtClean="0"/>
                        <a:t>--</a:t>
                      </a:r>
                      <a:endParaRPr lang="en-US" sz="1100" dirty="0"/>
                    </a:p>
                  </a:txBody>
                  <a:tcPr/>
                </a:tc>
                <a:tc>
                  <a:txBody>
                    <a:bodyPr/>
                    <a:lstStyle/>
                    <a:p>
                      <a:endParaRPr lang="en-US" sz="1100" dirty="0"/>
                    </a:p>
                  </a:txBody>
                  <a:tcPr/>
                </a:tc>
              </a:tr>
              <a:tr h="167640">
                <a:tc>
                  <a:txBody>
                    <a:bodyPr/>
                    <a:lstStyle/>
                    <a:p>
                      <a:r>
                        <a:rPr lang="en-US" sz="1100" dirty="0" smtClean="0"/>
                        <a:t>2</a:t>
                      </a:r>
                      <a:endParaRPr lang="en-US" sz="1100" dirty="0"/>
                    </a:p>
                  </a:txBody>
                  <a:tcPr/>
                </a:tc>
                <a:tc>
                  <a:txBody>
                    <a:bodyPr/>
                    <a:lstStyle/>
                    <a:p>
                      <a:r>
                        <a:rPr lang="en-US" sz="1100" dirty="0" smtClean="0"/>
                        <a:t>B</a:t>
                      </a:r>
                      <a:endParaRPr lang="en-US" sz="1100" dirty="0"/>
                    </a:p>
                  </a:txBody>
                  <a:tcPr/>
                </a:tc>
                <a:tc>
                  <a:txBody>
                    <a:bodyPr/>
                    <a:lstStyle/>
                    <a:p>
                      <a:r>
                        <a:rPr lang="en-US" sz="1100" dirty="0" smtClean="0"/>
                        <a:t>3234</a:t>
                      </a:r>
                      <a:endParaRPr lang="en-US" sz="1100" dirty="0"/>
                    </a:p>
                  </a:txBody>
                  <a:tcPr/>
                </a:tc>
                <a:tc>
                  <a:txBody>
                    <a:bodyPr/>
                    <a:lstStyle/>
                    <a:p>
                      <a:r>
                        <a:rPr lang="en-US" sz="1100" dirty="0" smtClean="0"/>
                        <a:t>1.2</a:t>
                      </a:r>
                      <a:endParaRPr lang="en-US" sz="1100" dirty="0"/>
                    </a:p>
                  </a:txBody>
                  <a:tcPr/>
                </a:tc>
                <a:tc>
                  <a:txBody>
                    <a:bodyPr/>
                    <a:lstStyle/>
                    <a:p>
                      <a:endParaRPr lang="en-US" sz="1100" dirty="0"/>
                    </a:p>
                  </a:txBody>
                  <a:tcPr/>
                </a:tc>
              </a:tr>
              <a:tr h="167640">
                <a:tc>
                  <a:txBody>
                    <a:bodyPr/>
                    <a:lstStyle/>
                    <a:p>
                      <a:r>
                        <a:rPr lang="en-US" sz="1100" dirty="0" smtClean="0"/>
                        <a:t>3</a:t>
                      </a:r>
                      <a:endParaRPr lang="en-US" sz="1100" dirty="0"/>
                    </a:p>
                  </a:txBody>
                  <a:tcPr/>
                </a:tc>
                <a:tc>
                  <a:txBody>
                    <a:bodyPr/>
                    <a:lstStyle/>
                    <a:p>
                      <a:r>
                        <a:rPr lang="en-US" sz="1100" dirty="0" smtClean="0"/>
                        <a:t>C</a:t>
                      </a:r>
                      <a:endParaRPr lang="en-US" sz="1100" dirty="0"/>
                    </a:p>
                  </a:txBody>
                  <a:tcPr/>
                </a:tc>
                <a:tc>
                  <a:txBody>
                    <a:bodyPr/>
                    <a:lstStyle/>
                    <a:p>
                      <a:r>
                        <a:rPr lang="en-US" sz="1100" dirty="0" smtClean="0"/>
                        <a:t>8658</a:t>
                      </a:r>
                      <a:endParaRPr lang="en-US" sz="1100" dirty="0"/>
                    </a:p>
                  </a:txBody>
                  <a:tcPr/>
                </a:tc>
                <a:tc>
                  <a:txBody>
                    <a:bodyPr/>
                    <a:lstStyle/>
                    <a:p>
                      <a:r>
                        <a:rPr lang="en-US" sz="1100" dirty="0" smtClean="0"/>
                        <a:t>2.1</a:t>
                      </a:r>
                      <a:endParaRPr lang="en-US" sz="1100" dirty="0"/>
                    </a:p>
                  </a:txBody>
                  <a:tcPr/>
                </a:tc>
                <a:tc>
                  <a:txBody>
                    <a:bodyPr/>
                    <a:lstStyle/>
                    <a:p>
                      <a:endParaRPr lang="en-US" sz="1100" dirty="0"/>
                    </a:p>
                  </a:txBody>
                  <a:tcPr/>
                </a:tc>
              </a:tr>
              <a:tr h="167640">
                <a:tc>
                  <a:txBody>
                    <a:bodyPr/>
                    <a:lstStyle/>
                    <a:p>
                      <a:r>
                        <a:rPr lang="en-US" sz="1100" dirty="0" smtClean="0"/>
                        <a:t>4</a:t>
                      </a:r>
                      <a:endParaRPr lang="en-US" sz="1100" dirty="0"/>
                    </a:p>
                  </a:txBody>
                  <a:tcPr/>
                </a:tc>
                <a:tc>
                  <a:txBody>
                    <a:bodyPr/>
                    <a:lstStyle/>
                    <a:p>
                      <a:r>
                        <a:rPr lang="en-US" sz="1100" dirty="0" smtClean="0"/>
                        <a:t>D</a:t>
                      </a:r>
                      <a:endParaRPr lang="en-US" sz="1100" dirty="0"/>
                    </a:p>
                  </a:txBody>
                  <a:tcPr/>
                </a:tc>
                <a:tc>
                  <a:txBody>
                    <a:bodyPr/>
                    <a:lstStyle/>
                    <a:p>
                      <a:r>
                        <a:rPr lang="en-US" sz="1100" dirty="0" smtClean="0"/>
                        <a:t>23123</a:t>
                      </a:r>
                      <a:endParaRPr lang="en-US" sz="1100" dirty="0"/>
                    </a:p>
                  </a:txBody>
                  <a:tcPr/>
                </a:tc>
                <a:tc>
                  <a:txBody>
                    <a:bodyPr/>
                    <a:lstStyle/>
                    <a:p>
                      <a:r>
                        <a:rPr lang="en-US" sz="1100" dirty="0" smtClean="0"/>
                        <a:t>0.7</a:t>
                      </a:r>
                      <a:endParaRPr lang="en-US" sz="1100" dirty="0"/>
                    </a:p>
                  </a:txBody>
                  <a:tcPr/>
                </a:tc>
                <a:tc>
                  <a:txBody>
                    <a:bodyPr/>
                    <a:lstStyle/>
                    <a:p>
                      <a:endParaRPr lang="en-US" sz="11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58530526"/>
              </p:ext>
            </p:extLst>
          </p:nvPr>
        </p:nvGraphicFramePr>
        <p:xfrm>
          <a:off x="361097" y="3382962"/>
          <a:ext cx="2448351" cy="259080"/>
        </p:xfrm>
        <a:graphic>
          <a:graphicData uri="http://schemas.openxmlformats.org/drawingml/2006/table">
            <a:tbl>
              <a:tblPr firstRow="1" bandRow="1">
                <a:tableStyleId>{7DF18680-E054-41AD-8BC1-D1AEF772440D}</a:tableStyleId>
              </a:tblPr>
              <a:tblGrid>
                <a:gridCol w="320302"/>
                <a:gridCol w="2128049"/>
              </a:tblGrid>
              <a:tr h="167640">
                <a:tc>
                  <a:txBody>
                    <a:bodyPr/>
                    <a:lstStyle/>
                    <a:p>
                      <a:r>
                        <a:rPr lang="en-US" sz="1100" dirty="0" smtClean="0"/>
                        <a:t>5</a:t>
                      </a:r>
                      <a:endParaRPr lang="en-US" sz="1100" dirty="0"/>
                    </a:p>
                  </a:txBody>
                  <a:tcPr/>
                </a:tc>
                <a:tc>
                  <a:txBody>
                    <a:bodyPr/>
                    <a:lstStyle/>
                    <a:p>
                      <a:endParaRPr lang="en-US" sz="1100" dirty="0"/>
                    </a:p>
                  </a:txBody>
                  <a:tcPr/>
                </a:tc>
              </a:tr>
            </a:tbl>
          </a:graphicData>
        </a:graphic>
      </p:graphicFrame>
      <p:sp>
        <p:nvSpPr>
          <p:cNvPr id="10" name="Rectangle 9"/>
          <p:cNvSpPr/>
          <p:nvPr/>
        </p:nvSpPr>
        <p:spPr>
          <a:xfrm>
            <a:off x="783608" y="3416198"/>
            <a:ext cx="1905000" cy="181716"/>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smtClean="0">
                <a:solidFill>
                  <a:schemeClr val="tx1"/>
                </a:solidFill>
              </a:rPr>
              <a:t>Station</a:t>
            </a:r>
            <a:endParaRPr lang="en-US" sz="1100" dirty="0">
              <a:solidFill>
                <a:schemeClr val="tx1"/>
              </a:solidFill>
            </a:endParaRPr>
          </a:p>
        </p:txBody>
      </p:sp>
      <p:sp>
        <p:nvSpPr>
          <p:cNvPr id="11" name="Rounded Rectangle 10"/>
          <p:cNvSpPr/>
          <p:nvPr/>
        </p:nvSpPr>
        <p:spPr>
          <a:xfrm>
            <a:off x="2819400" y="3382962"/>
            <a:ext cx="997670" cy="27532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Add stop</a:t>
            </a:r>
            <a:endParaRPr lang="en-US" sz="1400" dirty="0"/>
          </a:p>
        </p:txBody>
      </p:sp>
      <p:sp>
        <p:nvSpPr>
          <p:cNvPr id="14" name="Rectangular Callout 13"/>
          <p:cNvSpPr/>
          <p:nvPr/>
        </p:nvSpPr>
        <p:spPr>
          <a:xfrm>
            <a:off x="1472701" y="2057400"/>
            <a:ext cx="1499099" cy="435535"/>
          </a:xfrm>
          <a:prstGeom prst="wedgeRectCallout">
            <a:avLst>
              <a:gd name="adj1" fmla="val -53435"/>
              <a:gd name="adj2" fmla="val 107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Click and drag rows up/down to reorder</a:t>
            </a:r>
            <a:endParaRPr lang="en-US" sz="1200" dirty="0"/>
          </a:p>
        </p:txBody>
      </p:sp>
      <p:graphicFrame>
        <p:nvGraphicFramePr>
          <p:cNvPr id="16" name="Table 15"/>
          <p:cNvGraphicFramePr>
            <a:graphicFrameLocks noGrp="1"/>
          </p:cNvGraphicFramePr>
          <p:nvPr>
            <p:extLst>
              <p:ext uri="{D42A27DB-BD31-4B8C-83A1-F6EECF244321}">
                <p14:modId xmlns:p14="http://schemas.microsoft.com/office/powerpoint/2010/main" val="4056745970"/>
              </p:ext>
            </p:extLst>
          </p:nvPr>
        </p:nvGraphicFramePr>
        <p:xfrm>
          <a:off x="304800" y="4830071"/>
          <a:ext cx="4896704" cy="1463040"/>
        </p:xfrm>
        <a:graphic>
          <a:graphicData uri="http://schemas.openxmlformats.org/drawingml/2006/table">
            <a:tbl>
              <a:tblPr firstRow="1" bandRow="1">
                <a:tableStyleId>{93296810-A885-4BE3-A3E7-6D5BEEA58F35}</a:tableStyleId>
              </a:tblPr>
              <a:tblGrid>
                <a:gridCol w="381000"/>
                <a:gridCol w="1828800"/>
                <a:gridCol w="1143000"/>
                <a:gridCol w="1143000"/>
                <a:gridCol w="400904"/>
              </a:tblGrid>
              <a:tr h="167640">
                <a:tc>
                  <a:txBody>
                    <a:bodyPr/>
                    <a:lstStyle/>
                    <a:p>
                      <a:r>
                        <a:rPr lang="en-US" sz="1100" dirty="0" smtClean="0"/>
                        <a:t>No</a:t>
                      </a:r>
                      <a:endParaRPr lang="en-US" sz="1100" dirty="0"/>
                    </a:p>
                  </a:txBody>
                  <a:tcPr/>
                </a:tc>
                <a:tc>
                  <a:txBody>
                    <a:bodyPr/>
                    <a:lstStyle/>
                    <a:p>
                      <a:r>
                        <a:rPr lang="en-US" sz="1100" dirty="0" smtClean="0"/>
                        <a:t>Name</a:t>
                      </a:r>
                      <a:endParaRPr lang="en-US" sz="1100" dirty="0"/>
                    </a:p>
                  </a:txBody>
                  <a:tcPr/>
                </a:tc>
                <a:tc>
                  <a:txBody>
                    <a:bodyPr/>
                    <a:lstStyle/>
                    <a:p>
                      <a:r>
                        <a:rPr lang="en-US" sz="1100" dirty="0" err="1" smtClean="0"/>
                        <a:t>StopCode</a:t>
                      </a:r>
                      <a:endParaRPr lang="en-US" sz="1100" dirty="0"/>
                    </a:p>
                  </a:txBody>
                  <a:tcPr/>
                </a:tc>
                <a:tc>
                  <a:txBody>
                    <a:bodyPr/>
                    <a:lstStyle/>
                    <a:p>
                      <a:r>
                        <a:rPr lang="en-US" sz="1100" dirty="0" smtClean="0"/>
                        <a:t>Distance from previous</a:t>
                      </a:r>
                      <a:r>
                        <a:rPr lang="en-US" sz="1100" baseline="0" dirty="0" smtClean="0"/>
                        <a:t> stop</a:t>
                      </a:r>
                      <a:endParaRPr lang="en-US" sz="1100" dirty="0"/>
                    </a:p>
                  </a:txBody>
                  <a:tcPr/>
                </a:tc>
                <a:tc>
                  <a:txBody>
                    <a:bodyPr/>
                    <a:lstStyle/>
                    <a:p>
                      <a:endParaRPr lang="en-US" sz="1100" dirty="0"/>
                    </a:p>
                  </a:txBody>
                  <a:tcPr/>
                </a:tc>
              </a:tr>
              <a:tr h="167640">
                <a:tc>
                  <a:txBody>
                    <a:bodyPr/>
                    <a:lstStyle/>
                    <a:p>
                      <a:r>
                        <a:rPr lang="en-US" sz="1100" dirty="0" smtClean="0"/>
                        <a:t>1</a:t>
                      </a:r>
                      <a:endParaRPr lang="en-US" sz="1100" dirty="0"/>
                    </a:p>
                  </a:txBody>
                  <a:tcPr/>
                </a:tc>
                <a:tc>
                  <a:txBody>
                    <a:bodyPr/>
                    <a:lstStyle/>
                    <a:p>
                      <a:r>
                        <a:rPr lang="en-US" sz="1100" dirty="0" smtClean="0"/>
                        <a:t>D</a:t>
                      </a:r>
                      <a:endParaRPr lang="en-US" sz="1100" dirty="0"/>
                    </a:p>
                  </a:txBody>
                  <a:tcPr/>
                </a:tc>
                <a:tc>
                  <a:txBody>
                    <a:bodyPr/>
                    <a:lstStyle/>
                    <a:p>
                      <a:r>
                        <a:rPr lang="en-US" sz="1100" dirty="0" smtClean="0"/>
                        <a:t>23123</a:t>
                      </a:r>
                      <a:endParaRPr lang="en-US" sz="1100" dirty="0"/>
                    </a:p>
                  </a:txBody>
                  <a:tcPr/>
                </a:tc>
                <a:tc>
                  <a:txBody>
                    <a:bodyPr/>
                    <a:lstStyle/>
                    <a:p>
                      <a:r>
                        <a:rPr lang="en-US" sz="1100" dirty="0" smtClean="0"/>
                        <a:t>--</a:t>
                      </a:r>
                      <a:endParaRPr lang="en-US" sz="1100" dirty="0"/>
                    </a:p>
                  </a:txBody>
                  <a:tcPr/>
                </a:tc>
                <a:tc>
                  <a:txBody>
                    <a:bodyPr/>
                    <a:lstStyle/>
                    <a:p>
                      <a:endParaRPr lang="en-US" sz="1100" dirty="0"/>
                    </a:p>
                  </a:txBody>
                  <a:tcPr/>
                </a:tc>
              </a:tr>
              <a:tr h="167640">
                <a:tc>
                  <a:txBody>
                    <a:bodyPr/>
                    <a:lstStyle/>
                    <a:p>
                      <a:r>
                        <a:rPr lang="en-US" sz="1100" dirty="0" smtClean="0"/>
                        <a:t>2</a:t>
                      </a:r>
                      <a:endParaRPr lang="en-US" sz="1100" dirty="0"/>
                    </a:p>
                  </a:txBody>
                  <a:tcPr/>
                </a:tc>
                <a:tc>
                  <a:txBody>
                    <a:bodyPr/>
                    <a:lstStyle/>
                    <a:p>
                      <a:r>
                        <a:rPr lang="en-US" sz="1100" dirty="0" smtClean="0"/>
                        <a:t>C</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8658</a:t>
                      </a:r>
                    </a:p>
                  </a:txBody>
                  <a:tcPr/>
                </a:tc>
                <a:tc>
                  <a:txBody>
                    <a:bodyPr/>
                    <a:lstStyle/>
                    <a:p>
                      <a:r>
                        <a:rPr lang="en-US" sz="1100" dirty="0" smtClean="0"/>
                        <a:t>0.7</a:t>
                      </a:r>
                      <a:endParaRPr lang="en-US" sz="1100" dirty="0"/>
                    </a:p>
                  </a:txBody>
                  <a:tcPr/>
                </a:tc>
                <a:tc>
                  <a:txBody>
                    <a:bodyPr/>
                    <a:lstStyle/>
                    <a:p>
                      <a:endParaRPr lang="en-US" sz="1100" dirty="0"/>
                    </a:p>
                  </a:txBody>
                  <a:tcPr/>
                </a:tc>
              </a:tr>
              <a:tr h="167640">
                <a:tc>
                  <a:txBody>
                    <a:bodyPr/>
                    <a:lstStyle/>
                    <a:p>
                      <a:r>
                        <a:rPr lang="en-US" sz="1100" dirty="0" smtClean="0"/>
                        <a:t>3</a:t>
                      </a:r>
                      <a:endParaRPr lang="en-US" sz="1100" dirty="0"/>
                    </a:p>
                  </a:txBody>
                  <a:tcPr/>
                </a:tc>
                <a:tc>
                  <a:txBody>
                    <a:bodyPr/>
                    <a:lstStyle/>
                    <a:p>
                      <a:r>
                        <a:rPr lang="en-US" sz="1100" dirty="0" smtClean="0"/>
                        <a:t>B</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3234</a:t>
                      </a:r>
                    </a:p>
                  </a:txBody>
                  <a:tcPr/>
                </a:tc>
                <a:tc>
                  <a:txBody>
                    <a:bodyPr/>
                    <a:lstStyle/>
                    <a:p>
                      <a:r>
                        <a:rPr lang="en-US" sz="1100" dirty="0" smtClean="0"/>
                        <a:t>2.1</a:t>
                      </a:r>
                      <a:endParaRPr lang="en-US" sz="1100" dirty="0"/>
                    </a:p>
                  </a:txBody>
                  <a:tcPr/>
                </a:tc>
                <a:tc>
                  <a:txBody>
                    <a:bodyPr/>
                    <a:lstStyle/>
                    <a:p>
                      <a:endParaRPr lang="en-US" sz="1100" dirty="0"/>
                    </a:p>
                  </a:txBody>
                  <a:tcPr/>
                </a:tc>
              </a:tr>
              <a:tr h="167640">
                <a:tc>
                  <a:txBody>
                    <a:bodyPr/>
                    <a:lstStyle/>
                    <a:p>
                      <a:r>
                        <a:rPr lang="en-US" sz="1100" dirty="0" smtClean="0"/>
                        <a:t>4</a:t>
                      </a:r>
                      <a:endParaRPr lang="en-US" sz="1100" dirty="0"/>
                    </a:p>
                  </a:txBody>
                  <a:tcPr/>
                </a:tc>
                <a:tc>
                  <a:txBody>
                    <a:bodyPr/>
                    <a:lstStyle/>
                    <a:p>
                      <a:r>
                        <a:rPr lang="en-US" sz="1100" dirty="0" smtClean="0"/>
                        <a:t>A</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4545</a:t>
                      </a:r>
                    </a:p>
                  </a:txBody>
                  <a:tcPr/>
                </a:tc>
                <a:tc>
                  <a:txBody>
                    <a:bodyPr/>
                    <a:lstStyle/>
                    <a:p>
                      <a:r>
                        <a:rPr lang="en-US" sz="1100" dirty="0" smtClean="0"/>
                        <a:t>1.2</a:t>
                      </a:r>
                      <a:endParaRPr lang="en-US" sz="1100" dirty="0"/>
                    </a:p>
                  </a:txBody>
                  <a:tcPr/>
                </a:tc>
                <a:tc>
                  <a:txBody>
                    <a:bodyPr/>
                    <a:lstStyle/>
                    <a:p>
                      <a:endParaRPr lang="en-US" sz="1100"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070527194"/>
              </p:ext>
            </p:extLst>
          </p:nvPr>
        </p:nvGraphicFramePr>
        <p:xfrm>
          <a:off x="361098" y="6430271"/>
          <a:ext cx="2448351" cy="259080"/>
        </p:xfrm>
        <a:graphic>
          <a:graphicData uri="http://schemas.openxmlformats.org/drawingml/2006/table">
            <a:tbl>
              <a:tblPr firstRow="1" bandRow="1">
                <a:tableStyleId>{93296810-A885-4BE3-A3E7-6D5BEEA58F35}</a:tableStyleId>
              </a:tblPr>
              <a:tblGrid>
                <a:gridCol w="320302"/>
                <a:gridCol w="2128049"/>
              </a:tblGrid>
              <a:tr h="167640">
                <a:tc>
                  <a:txBody>
                    <a:bodyPr/>
                    <a:lstStyle/>
                    <a:p>
                      <a:r>
                        <a:rPr lang="en-US" sz="1100" dirty="0" smtClean="0"/>
                        <a:t>5</a:t>
                      </a:r>
                      <a:endParaRPr lang="en-US" sz="1100" dirty="0"/>
                    </a:p>
                  </a:txBody>
                  <a:tcPr/>
                </a:tc>
                <a:tc>
                  <a:txBody>
                    <a:bodyPr/>
                    <a:lstStyle/>
                    <a:p>
                      <a:endParaRPr lang="en-US" sz="1100" dirty="0"/>
                    </a:p>
                  </a:txBody>
                  <a:tcPr/>
                </a:tc>
              </a:tr>
            </a:tbl>
          </a:graphicData>
        </a:graphic>
      </p:graphicFrame>
      <p:sp>
        <p:nvSpPr>
          <p:cNvPr id="18" name="Rectangle 17"/>
          <p:cNvSpPr/>
          <p:nvPr/>
        </p:nvSpPr>
        <p:spPr>
          <a:xfrm>
            <a:off x="783609" y="6459321"/>
            <a:ext cx="1905000" cy="193217"/>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819401" y="6430271"/>
            <a:ext cx="997670" cy="27532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Add stop</a:t>
            </a:r>
            <a:endParaRPr lang="en-US" sz="1400" dirty="0"/>
          </a:p>
        </p:txBody>
      </p:sp>
      <p:sp>
        <p:nvSpPr>
          <p:cNvPr id="22" name="TextBox 21"/>
          <p:cNvSpPr txBox="1"/>
          <p:nvPr/>
        </p:nvSpPr>
        <p:spPr>
          <a:xfrm>
            <a:off x="2531398" y="1554162"/>
            <a:ext cx="410690" cy="276999"/>
          </a:xfrm>
          <a:prstGeom prst="rect">
            <a:avLst/>
          </a:prstGeom>
          <a:noFill/>
        </p:spPr>
        <p:txBody>
          <a:bodyPr wrap="none" rtlCol="0">
            <a:spAutoFit/>
          </a:bodyPr>
          <a:lstStyle/>
          <a:p>
            <a:r>
              <a:rPr lang="en-US" sz="1200" b="1" dirty="0" smtClean="0"/>
              <a:t>Up:</a:t>
            </a:r>
            <a:endParaRPr lang="en-US" sz="1200" b="1" dirty="0"/>
          </a:p>
        </p:txBody>
      </p:sp>
      <p:sp>
        <p:nvSpPr>
          <p:cNvPr id="23" name="TextBox 22"/>
          <p:cNvSpPr txBox="1"/>
          <p:nvPr/>
        </p:nvSpPr>
        <p:spPr>
          <a:xfrm>
            <a:off x="2362200" y="4544705"/>
            <a:ext cx="605935" cy="276999"/>
          </a:xfrm>
          <a:prstGeom prst="rect">
            <a:avLst/>
          </a:prstGeom>
          <a:noFill/>
        </p:spPr>
        <p:txBody>
          <a:bodyPr wrap="none" rtlCol="0">
            <a:spAutoFit/>
          </a:bodyPr>
          <a:lstStyle/>
          <a:p>
            <a:r>
              <a:rPr lang="en-US" sz="1200" b="1" dirty="0" smtClean="0"/>
              <a:t>Down:</a:t>
            </a:r>
            <a:endParaRPr lang="en-US" sz="1200" b="1" dirty="0"/>
          </a:p>
        </p:txBody>
      </p:sp>
      <p:sp>
        <p:nvSpPr>
          <p:cNvPr id="24" name="Rounded Rectangle 23"/>
          <p:cNvSpPr/>
          <p:nvPr/>
        </p:nvSpPr>
        <p:spPr>
          <a:xfrm>
            <a:off x="3124200" y="4511624"/>
            <a:ext cx="2051144" cy="27532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100" dirty="0" smtClean="0"/>
              <a:t>Reverse Up sequence and copy</a:t>
            </a:r>
            <a:endParaRPr lang="en-US" sz="1100" dirty="0"/>
          </a:p>
        </p:txBody>
      </p:sp>
      <p:sp>
        <p:nvSpPr>
          <p:cNvPr id="25" name="TextBox 24"/>
          <p:cNvSpPr txBox="1"/>
          <p:nvPr/>
        </p:nvSpPr>
        <p:spPr>
          <a:xfrm>
            <a:off x="1972827" y="1288566"/>
            <a:ext cx="3589773" cy="276999"/>
          </a:xfrm>
          <a:prstGeom prst="rect">
            <a:avLst/>
          </a:prstGeom>
          <a:noFill/>
        </p:spPr>
        <p:txBody>
          <a:bodyPr wrap="square" rtlCol="0">
            <a:spAutoFit/>
          </a:bodyPr>
          <a:lstStyle/>
          <a:p>
            <a:r>
              <a:rPr lang="en-US" sz="1200" dirty="0" smtClean="0"/>
              <a:t>(lower table disappears if 2</a:t>
            </a:r>
            <a:r>
              <a:rPr lang="en-US" sz="1200" baseline="30000" dirty="0" smtClean="0"/>
              <a:t>nd</a:t>
            </a:r>
            <a:r>
              <a:rPr lang="en-US" sz="1200" dirty="0" smtClean="0"/>
              <a:t> or 3</a:t>
            </a:r>
            <a:r>
              <a:rPr lang="en-US" sz="1200" baseline="30000" dirty="0" smtClean="0"/>
              <a:t>rd</a:t>
            </a:r>
            <a:r>
              <a:rPr lang="en-US" sz="1200" dirty="0" smtClean="0"/>
              <a:t> mode is chosen)</a:t>
            </a:r>
            <a:endParaRPr lang="en-US" sz="1200" dirty="0"/>
          </a:p>
        </p:txBody>
      </p:sp>
      <p:grpSp>
        <p:nvGrpSpPr>
          <p:cNvPr id="32" name="Group 31"/>
          <p:cNvGrpSpPr/>
          <p:nvPr/>
        </p:nvGrpSpPr>
        <p:grpSpPr>
          <a:xfrm>
            <a:off x="4902678" y="2248588"/>
            <a:ext cx="182284" cy="944130"/>
            <a:chOff x="4902678" y="2675626"/>
            <a:chExt cx="182284" cy="944130"/>
          </a:xfrm>
        </p:grpSpPr>
        <p:pic>
          <p:nvPicPr>
            <p:cNvPr id="4101"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2678" y="2675626"/>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5398" y="2936343"/>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8118" y="3197060"/>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10838" y="3457777"/>
              <a:ext cx="174124" cy="16197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1" name="Group 40"/>
          <p:cNvGrpSpPr/>
          <p:nvPr/>
        </p:nvGrpSpPr>
        <p:grpSpPr>
          <a:xfrm>
            <a:off x="4902678" y="5294227"/>
            <a:ext cx="182284" cy="944130"/>
            <a:chOff x="4902678" y="2675626"/>
            <a:chExt cx="182284" cy="944130"/>
          </a:xfrm>
        </p:grpSpPr>
        <p:pic>
          <p:nvPicPr>
            <p:cNvPr id="42"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2678" y="2675626"/>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5398" y="2936343"/>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08118" y="3197060"/>
              <a:ext cx="174124" cy="16197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5" descr="D:\TECH\UwAmp\www\dev\lib\images\negativ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071" t="4139" r="11289" b="26427"/>
            <a:stretch/>
          </p:blipFill>
          <p:spPr bwMode="auto">
            <a:xfrm>
              <a:off x="4910838" y="3457777"/>
              <a:ext cx="174124" cy="161979"/>
            </a:xfrm>
            <a:prstGeom prst="rect">
              <a:avLst/>
            </a:prstGeom>
            <a:noFill/>
            <a:extLst>
              <a:ext uri="{909E8E84-426E-40DD-AFC4-6F175D3DCCD1}">
                <a14:hiddenFill xmlns:a14="http://schemas.microsoft.com/office/drawing/2010/main">
                  <a:solidFill>
                    <a:srgbClr val="FFFFFF"/>
                  </a:solidFill>
                </a14:hiddenFill>
              </a:ext>
            </a:extLst>
          </p:spPr>
        </p:pic>
      </p:grpSp>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608" y="3607108"/>
            <a:ext cx="1572289" cy="7327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TextBox 33"/>
          <p:cNvSpPr txBox="1"/>
          <p:nvPr/>
        </p:nvSpPr>
        <p:spPr>
          <a:xfrm>
            <a:off x="6615855" y="1020762"/>
            <a:ext cx="546945" cy="307777"/>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defRPr sz="1400"/>
            </a:lvl1pPr>
          </a:lstStyle>
          <a:p>
            <a:r>
              <a:rPr lang="en-US" dirty="0"/>
              <a:t>24</a:t>
            </a:r>
          </a:p>
        </p:txBody>
      </p:sp>
      <p:sp>
        <p:nvSpPr>
          <p:cNvPr id="51" name="TextBox 50"/>
          <p:cNvSpPr txBox="1"/>
          <p:nvPr/>
        </p:nvSpPr>
        <p:spPr>
          <a:xfrm>
            <a:off x="6042164" y="1085593"/>
            <a:ext cx="63689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smtClean="0"/>
              <a:t>Route:</a:t>
            </a:r>
            <a:endParaRPr lang="en-US" sz="1200" dirty="0"/>
          </a:p>
        </p:txBody>
      </p:sp>
      <p:sp>
        <p:nvSpPr>
          <p:cNvPr id="54" name="TextBox 53"/>
          <p:cNvSpPr txBox="1"/>
          <p:nvPr/>
        </p:nvSpPr>
        <p:spPr>
          <a:xfrm>
            <a:off x="5472649" y="1401762"/>
            <a:ext cx="100435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smtClean="0"/>
              <a:t>Route Name:</a:t>
            </a:r>
            <a:endParaRPr lang="en-US" sz="1200" dirty="0"/>
          </a:p>
        </p:txBody>
      </p:sp>
      <p:sp>
        <p:nvSpPr>
          <p:cNvPr id="55" name="TextBox 54"/>
          <p:cNvSpPr txBox="1"/>
          <p:nvPr/>
        </p:nvSpPr>
        <p:spPr>
          <a:xfrm>
            <a:off x="6425356" y="1398785"/>
            <a:ext cx="1456207" cy="289441"/>
          </a:xfrm>
          <a:prstGeom prst="round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100" dirty="0"/>
          </a:p>
        </p:txBody>
      </p:sp>
      <p:sp>
        <p:nvSpPr>
          <p:cNvPr id="47" name="Rounded Rectangle 46"/>
          <p:cNvSpPr/>
          <p:nvPr/>
        </p:nvSpPr>
        <p:spPr>
          <a:xfrm>
            <a:off x="6692055" y="2190274"/>
            <a:ext cx="2223345" cy="476726"/>
          </a:xfrm>
          <a:prstGeom prst="round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100" dirty="0" smtClean="0">
              <a:solidFill>
                <a:schemeClr val="dk1"/>
              </a:solidFill>
            </a:endParaRPr>
          </a:p>
          <a:p>
            <a:endParaRPr lang="en-US" sz="1100" dirty="0">
              <a:solidFill>
                <a:schemeClr val="dk1"/>
              </a:solidFill>
            </a:endParaRPr>
          </a:p>
        </p:txBody>
      </p:sp>
      <p:sp>
        <p:nvSpPr>
          <p:cNvPr id="59" name="Rectangle 58"/>
          <p:cNvSpPr/>
          <p:nvPr/>
        </p:nvSpPr>
        <p:spPr>
          <a:xfrm>
            <a:off x="7467600" y="990600"/>
            <a:ext cx="912328" cy="304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t>Publish</a:t>
            </a:r>
            <a:endParaRPr lang="en-US" sz="1400" dirty="0"/>
          </a:p>
        </p:txBody>
      </p:sp>
      <p:sp>
        <p:nvSpPr>
          <p:cNvPr id="64" name="Rectangle 63"/>
          <p:cNvSpPr/>
          <p:nvPr/>
        </p:nvSpPr>
        <p:spPr>
          <a:xfrm>
            <a:off x="6422286" y="1828801"/>
            <a:ext cx="762000" cy="314380"/>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First trip</a:t>
            </a:r>
            <a:endParaRPr lang="en-US" sz="1200" dirty="0">
              <a:solidFill>
                <a:schemeClr val="bg1">
                  <a:lumMod val="65000"/>
                </a:schemeClr>
              </a:solidFill>
            </a:endParaRPr>
          </a:p>
        </p:txBody>
      </p:sp>
      <p:sp>
        <p:nvSpPr>
          <p:cNvPr id="65" name="Rectangle 64"/>
          <p:cNvSpPr/>
          <p:nvPr/>
        </p:nvSpPr>
        <p:spPr>
          <a:xfrm>
            <a:off x="7184286" y="1828801"/>
            <a:ext cx="886090" cy="314380"/>
          </a:xfrm>
          <a:prstGeom prst="rect">
            <a:avLst/>
          </a:prstGeom>
          <a:solidFill>
            <a:schemeClr val="bg1">
              <a:lumMod val="85000"/>
            </a:schemeClr>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Frequency</a:t>
            </a:r>
            <a:endParaRPr lang="en-US" sz="1200" dirty="0">
              <a:solidFill>
                <a:schemeClr val="bg1">
                  <a:lumMod val="65000"/>
                </a:schemeClr>
              </a:solidFill>
            </a:endParaRPr>
          </a:p>
        </p:txBody>
      </p:sp>
      <p:sp>
        <p:nvSpPr>
          <p:cNvPr id="66" name="Rectangle 65"/>
          <p:cNvSpPr/>
          <p:nvPr/>
        </p:nvSpPr>
        <p:spPr>
          <a:xfrm>
            <a:off x="8070376" y="1828800"/>
            <a:ext cx="845024" cy="314379"/>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Last Trip</a:t>
            </a:r>
            <a:endParaRPr lang="en-US" sz="1200" dirty="0">
              <a:solidFill>
                <a:schemeClr val="bg1">
                  <a:lumMod val="65000"/>
                </a:schemeClr>
              </a:solidFill>
            </a:endParaRPr>
          </a:p>
        </p:txBody>
      </p:sp>
      <p:sp>
        <p:nvSpPr>
          <p:cNvPr id="67" name="TextBox 66"/>
          <p:cNvSpPr txBox="1"/>
          <p:nvPr/>
        </p:nvSpPr>
        <p:spPr>
          <a:xfrm>
            <a:off x="5965086" y="1834096"/>
            <a:ext cx="441146" cy="276999"/>
          </a:xfrm>
          <a:prstGeom prst="rect">
            <a:avLst/>
          </a:prstGeom>
          <a:noFill/>
        </p:spPr>
        <p:txBody>
          <a:bodyPr wrap="none" rtlCol="0">
            <a:spAutoFit/>
          </a:bodyPr>
          <a:lstStyle/>
          <a:p>
            <a:r>
              <a:rPr lang="en-US" sz="1200" dirty="0" smtClean="0"/>
              <a:t>Up: </a:t>
            </a:r>
            <a:endParaRPr lang="en-US" sz="1200" dirty="0"/>
          </a:p>
        </p:txBody>
      </p:sp>
      <p:sp>
        <p:nvSpPr>
          <p:cNvPr id="68" name="TextBox 67"/>
          <p:cNvSpPr txBox="1"/>
          <p:nvPr/>
        </p:nvSpPr>
        <p:spPr>
          <a:xfrm>
            <a:off x="5943600" y="2209800"/>
            <a:ext cx="788999" cy="276999"/>
          </a:xfrm>
          <a:prstGeom prst="rect">
            <a:avLst/>
          </a:prstGeom>
          <a:noFill/>
        </p:spPr>
        <p:txBody>
          <a:bodyPr wrap="none" rtlCol="0">
            <a:spAutoFit/>
          </a:bodyPr>
          <a:lstStyle/>
          <a:p>
            <a:r>
              <a:rPr lang="en-US" sz="1200" dirty="0" smtClean="0"/>
              <a:t>Or Times:</a:t>
            </a:r>
            <a:endParaRPr lang="en-US" sz="1200" dirty="0"/>
          </a:p>
        </p:txBody>
      </p:sp>
      <p:grpSp>
        <p:nvGrpSpPr>
          <p:cNvPr id="50" name="Group 49"/>
          <p:cNvGrpSpPr/>
          <p:nvPr/>
        </p:nvGrpSpPr>
        <p:grpSpPr>
          <a:xfrm>
            <a:off x="5660066" y="5791200"/>
            <a:ext cx="3066521" cy="838200"/>
            <a:chOff x="5848879" y="2895600"/>
            <a:chExt cx="3066521" cy="838200"/>
          </a:xfrm>
        </p:grpSpPr>
        <p:sp>
          <p:nvSpPr>
            <p:cNvPr id="69" name="Rounded Rectangle 68"/>
            <p:cNvSpPr/>
            <p:nvPr/>
          </p:nvSpPr>
          <p:spPr>
            <a:xfrm>
              <a:off x="6692055" y="3257074"/>
              <a:ext cx="2223345" cy="476726"/>
            </a:xfrm>
            <a:prstGeom prst="round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sz="1100" dirty="0" smtClean="0">
                <a:solidFill>
                  <a:schemeClr val="dk1"/>
                </a:solidFill>
              </a:endParaRPr>
            </a:p>
            <a:p>
              <a:endParaRPr lang="en-US" sz="1100" dirty="0">
                <a:solidFill>
                  <a:schemeClr val="dk1"/>
                </a:solidFill>
              </a:endParaRPr>
            </a:p>
          </p:txBody>
        </p:sp>
        <p:sp>
          <p:nvSpPr>
            <p:cNvPr id="70" name="Rectangle 69"/>
            <p:cNvSpPr/>
            <p:nvPr/>
          </p:nvSpPr>
          <p:spPr>
            <a:xfrm>
              <a:off x="6422286" y="2895601"/>
              <a:ext cx="762000" cy="314380"/>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First trip</a:t>
              </a:r>
              <a:endParaRPr lang="en-US" sz="1200" dirty="0">
                <a:solidFill>
                  <a:schemeClr val="bg1">
                    <a:lumMod val="65000"/>
                  </a:schemeClr>
                </a:solidFill>
              </a:endParaRPr>
            </a:p>
          </p:txBody>
        </p:sp>
        <p:sp>
          <p:nvSpPr>
            <p:cNvPr id="71" name="Rectangle 70"/>
            <p:cNvSpPr/>
            <p:nvPr/>
          </p:nvSpPr>
          <p:spPr>
            <a:xfrm>
              <a:off x="7184286" y="2895601"/>
              <a:ext cx="886090" cy="314380"/>
            </a:xfrm>
            <a:prstGeom prst="rect">
              <a:avLst/>
            </a:prstGeom>
            <a:solidFill>
              <a:schemeClr val="bg1">
                <a:lumMod val="85000"/>
              </a:schemeClr>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Frequency</a:t>
              </a:r>
              <a:endParaRPr lang="en-US" sz="1200" dirty="0">
                <a:solidFill>
                  <a:schemeClr val="bg1">
                    <a:lumMod val="65000"/>
                  </a:schemeClr>
                </a:solidFill>
              </a:endParaRPr>
            </a:p>
          </p:txBody>
        </p:sp>
        <p:sp>
          <p:nvSpPr>
            <p:cNvPr id="72" name="Rectangle 71"/>
            <p:cNvSpPr/>
            <p:nvPr/>
          </p:nvSpPr>
          <p:spPr>
            <a:xfrm>
              <a:off x="8070376" y="2895600"/>
              <a:ext cx="845024" cy="314379"/>
            </a:xfrm>
            <a:prstGeom prst="rect">
              <a:avLst/>
            </a:prstGeom>
            <a:solidFill>
              <a:schemeClr val="bg1"/>
            </a:solidFill>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solidFill>
                    <a:schemeClr val="bg1">
                      <a:lumMod val="65000"/>
                    </a:schemeClr>
                  </a:solidFill>
                </a:rPr>
                <a:t>Last Trip</a:t>
              </a:r>
              <a:endParaRPr lang="en-US" sz="1200" dirty="0">
                <a:solidFill>
                  <a:schemeClr val="bg1">
                    <a:lumMod val="65000"/>
                  </a:schemeClr>
                </a:solidFill>
              </a:endParaRPr>
            </a:p>
          </p:txBody>
        </p:sp>
        <p:sp>
          <p:nvSpPr>
            <p:cNvPr id="73" name="TextBox 72"/>
            <p:cNvSpPr txBox="1"/>
            <p:nvPr/>
          </p:nvSpPr>
          <p:spPr>
            <a:xfrm>
              <a:off x="5848879" y="2900896"/>
              <a:ext cx="628121" cy="276999"/>
            </a:xfrm>
            <a:prstGeom prst="rect">
              <a:avLst/>
            </a:prstGeom>
            <a:noFill/>
          </p:spPr>
          <p:txBody>
            <a:bodyPr wrap="none" rtlCol="0">
              <a:spAutoFit/>
            </a:bodyPr>
            <a:lstStyle/>
            <a:p>
              <a:r>
                <a:rPr lang="en-US" sz="1200" dirty="0" smtClean="0"/>
                <a:t>Down: </a:t>
              </a:r>
              <a:endParaRPr lang="en-US" sz="1200" dirty="0"/>
            </a:p>
          </p:txBody>
        </p:sp>
        <p:sp>
          <p:nvSpPr>
            <p:cNvPr id="74" name="TextBox 73"/>
            <p:cNvSpPr txBox="1"/>
            <p:nvPr/>
          </p:nvSpPr>
          <p:spPr>
            <a:xfrm>
              <a:off x="5943600" y="3276600"/>
              <a:ext cx="788999" cy="276999"/>
            </a:xfrm>
            <a:prstGeom prst="rect">
              <a:avLst/>
            </a:prstGeom>
            <a:noFill/>
          </p:spPr>
          <p:txBody>
            <a:bodyPr wrap="none" rtlCol="0">
              <a:spAutoFit/>
            </a:bodyPr>
            <a:lstStyle/>
            <a:p>
              <a:r>
                <a:rPr lang="en-US" sz="1200" dirty="0" smtClean="0"/>
                <a:t>Or Times:</a:t>
              </a:r>
              <a:endParaRPr lang="en-US" sz="1200" dirty="0"/>
            </a:p>
          </p:txBody>
        </p:sp>
      </p:grpSp>
      <p:grpSp>
        <p:nvGrpSpPr>
          <p:cNvPr id="49" name="Group 48"/>
          <p:cNvGrpSpPr/>
          <p:nvPr/>
        </p:nvGrpSpPr>
        <p:grpSpPr>
          <a:xfrm>
            <a:off x="5486400" y="2895600"/>
            <a:ext cx="3581400" cy="2522043"/>
            <a:chOff x="5562600" y="3374620"/>
            <a:chExt cx="3581400" cy="2522043"/>
          </a:xfrm>
        </p:grpSpPr>
        <p:pic>
          <p:nvPicPr>
            <p:cNvPr id="4098"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b="23616"/>
            <a:stretch/>
          </p:blipFill>
          <p:spPr bwMode="auto">
            <a:xfrm>
              <a:off x="5562600" y="3374620"/>
              <a:ext cx="3419475" cy="229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descr="D:\TECH\UwAmp\www\dev\lib\images\bus_greencircle_16x1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6792" y="4760763"/>
              <a:ext cx="2032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descr="D:\TECH\UwAmp\www\dev\lib\images\bus_greencircle_16x1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7808" y="4651865"/>
              <a:ext cx="2032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D:\TECH\UwAmp\www\dev\lib\images\bus_greencircle_16x1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896" y="4602961"/>
              <a:ext cx="203200" cy="203200"/>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ular Callout 30"/>
            <p:cNvSpPr/>
            <p:nvPr/>
          </p:nvSpPr>
          <p:spPr>
            <a:xfrm>
              <a:off x="5830987" y="3824261"/>
              <a:ext cx="1408013" cy="505985"/>
            </a:xfrm>
            <a:prstGeom prst="wedgeRectCallout">
              <a:avLst>
                <a:gd name="adj1" fmla="val -98"/>
                <a:gd name="adj2" fmla="val 115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Highlight stops that are  in the route</a:t>
              </a:r>
              <a:endParaRPr lang="en-US" sz="1200" dirty="0"/>
            </a:p>
          </p:txBody>
        </p:sp>
        <p:sp>
          <p:nvSpPr>
            <p:cNvPr id="27" name="Rounded Rectangular Callout 26"/>
            <p:cNvSpPr/>
            <p:nvPr/>
          </p:nvSpPr>
          <p:spPr>
            <a:xfrm>
              <a:off x="7710796" y="4034462"/>
              <a:ext cx="1433204" cy="1101899"/>
            </a:xfrm>
            <a:prstGeom prst="wedgeRoundRectCallout">
              <a:avLst>
                <a:gd name="adj1" fmla="val -62227"/>
                <a:gd name="adj2" fmla="val 11325"/>
                <a:gd name="adj3" fmla="val 16667"/>
              </a:avLst>
            </a:prstGeom>
          </p:spPr>
          <p:style>
            <a:lnRef idx="1">
              <a:schemeClr val="accent3"/>
            </a:lnRef>
            <a:fillRef idx="2">
              <a:schemeClr val="accent3"/>
            </a:fillRef>
            <a:effectRef idx="1">
              <a:schemeClr val="accent3"/>
            </a:effectRef>
            <a:fontRef idx="minor">
              <a:schemeClr val="dk1"/>
            </a:fontRef>
          </p:style>
          <p:txBody>
            <a:bodyPr rtlCol="0" anchor="t"/>
            <a:lstStyle/>
            <a:p>
              <a:r>
                <a:rPr lang="en-US" sz="1100" b="1" dirty="0" err="1" smtClean="0"/>
                <a:t>Wagholi</a:t>
              </a:r>
              <a:endParaRPr lang="en-US" sz="1100" b="1" dirty="0" smtClean="0"/>
            </a:p>
            <a:p>
              <a:r>
                <a:rPr lang="en-US" sz="1100" dirty="0" smtClean="0"/>
                <a:t>Code: 4655</a:t>
              </a:r>
              <a:endParaRPr lang="en-US" sz="1100" dirty="0"/>
            </a:p>
          </p:txBody>
        </p:sp>
        <p:sp>
          <p:nvSpPr>
            <p:cNvPr id="28" name="Rounded Rectangle 27"/>
            <p:cNvSpPr/>
            <p:nvPr/>
          </p:nvSpPr>
          <p:spPr>
            <a:xfrm>
              <a:off x="7848600" y="4509867"/>
              <a:ext cx="1143000" cy="2414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dirty="0" smtClean="0"/>
                <a:t>Add to UP</a:t>
              </a:r>
              <a:endParaRPr lang="en-US" sz="1100" dirty="0"/>
            </a:p>
          </p:txBody>
        </p:sp>
        <p:sp>
          <p:nvSpPr>
            <p:cNvPr id="35" name="Rounded Rectangle 34"/>
            <p:cNvSpPr/>
            <p:nvPr/>
          </p:nvSpPr>
          <p:spPr>
            <a:xfrm>
              <a:off x="7848599" y="4814667"/>
              <a:ext cx="1143001" cy="22502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100" dirty="0" smtClean="0"/>
                <a:t>Add to DOWN</a:t>
              </a:r>
              <a:endParaRPr lang="en-US" sz="1100" dirty="0"/>
            </a:p>
          </p:txBody>
        </p:sp>
        <p:sp>
          <p:nvSpPr>
            <p:cNvPr id="26" name="Rectangular Callout 25"/>
            <p:cNvSpPr/>
            <p:nvPr/>
          </p:nvSpPr>
          <p:spPr>
            <a:xfrm>
              <a:off x="6560531" y="5279620"/>
              <a:ext cx="2133600" cy="617043"/>
            </a:xfrm>
            <a:prstGeom prst="wedgeRectCallout">
              <a:avLst>
                <a:gd name="adj1" fmla="val 20731"/>
                <a:gd name="adj2" fmla="val -81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Stop can be added using map also : click on stop, and press button to add to either track</a:t>
              </a:r>
              <a:endParaRPr lang="en-US" sz="1200" dirty="0"/>
            </a:p>
          </p:txBody>
        </p:sp>
        <p:pic>
          <p:nvPicPr>
            <p:cNvPr id="61" name="Picture 3" descr="D:\TECH\UwAmp\www\dev\lib\images\bus_greencircle_16x1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56565" y="4954728"/>
              <a:ext cx="2032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8" descr="D:\TECH\UwAmp\www\dev\lib\images\marker-icon-gree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01345" y="4530440"/>
              <a:ext cx="238125" cy="390525"/>
            </a:xfrm>
            <a:prstGeom prst="rect">
              <a:avLst/>
            </a:prstGeom>
            <a:noFill/>
            <a:extLst>
              <a:ext uri="{909E8E84-426E-40DD-AFC4-6F175D3DCCD1}">
                <a14:hiddenFill xmlns:a14="http://schemas.microsoft.com/office/drawing/2010/main">
                  <a:solidFill>
                    <a:srgbClr val="FFFFFF"/>
                  </a:solidFill>
                </a14:hiddenFill>
              </a:ext>
            </a:extLst>
          </p:spPr>
        </p:pic>
      </p:grpSp>
      <p:sp>
        <p:nvSpPr>
          <p:cNvPr id="52" name="TextBox 51"/>
          <p:cNvSpPr txBox="1"/>
          <p:nvPr/>
        </p:nvSpPr>
        <p:spPr>
          <a:xfrm rot="16200000">
            <a:off x="5491484" y="1992868"/>
            <a:ext cx="663964" cy="369332"/>
          </a:xfrm>
          <a:prstGeom prst="rect">
            <a:avLst/>
          </a:prstGeom>
          <a:noFill/>
        </p:spPr>
        <p:txBody>
          <a:bodyPr wrap="none" rtlCol="0">
            <a:spAutoFit/>
          </a:bodyPr>
          <a:lstStyle/>
          <a:p>
            <a:r>
              <a:rPr lang="en-US" dirty="0" smtClean="0">
                <a:solidFill>
                  <a:schemeClr val="bg1">
                    <a:lumMod val="85000"/>
                  </a:schemeClr>
                </a:solidFill>
              </a:rPr>
              <a:t>TIME</a:t>
            </a:r>
            <a:endParaRPr lang="en-US" dirty="0">
              <a:solidFill>
                <a:schemeClr val="bg1">
                  <a:lumMod val="85000"/>
                </a:schemeClr>
              </a:solidFill>
            </a:endParaRPr>
          </a:p>
        </p:txBody>
      </p:sp>
      <p:sp>
        <p:nvSpPr>
          <p:cNvPr id="80" name="TextBox 79"/>
          <p:cNvSpPr txBox="1"/>
          <p:nvPr/>
        </p:nvSpPr>
        <p:spPr>
          <a:xfrm rot="16200000">
            <a:off x="5339084" y="6090917"/>
            <a:ext cx="663964" cy="369332"/>
          </a:xfrm>
          <a:prstGeom prst="rect">
            <a:avLst/>
          </a:prstGeom>
          <a:noFill/>
        </p:spPr>
        <p:txBody>
          <a:bodyPr wrap="none" rtlCol="0">
            <a:spAutoFit/>
          </a:bodyPr>
          <a:lstStyle/>
          <a:p>
            <a:r>
              <a:rPr lang="en-US" dirty="0" smtClean="0">
                <a:solidFill>
                  <a:schemeClr val="bg1">
                    <a:lumMod val="85000"/>
                  </a:schemeClr>
                </a:solidFill>
              </a:rPr>
              <a:t>TIME</a:t>
            </a:r>
            <a:endParaRPr lang="en-US" dirty="0">
              <a:solidFill>
                <a:schemeClr val="bg1">
                  <a:lumMod val="85000"/>
                </a:schemeClr>
              </a:solidFill>
            </a:endParaRPr>
          </a:p>
        </p:txBody>
      </p:sp>
      <p:sp>
        <p:nvSpPr>
          <p:cNvPr id="15" name="Rectangular Callout 14"/>
          <p:cNvSpPr/>
          <p:nvPr/>
        </p:nvSpPr>
        <p:spPr>
          <a:xfrm>
            <a:off x="2836902" y="3851226"/>
            <a:ext cx="1058697" cy="403670"/>
          </a:xfrm>
          <a:prstGeom prst="wedgeRectCallout">
            <a:avLst>
              <a:gd name="adj1" fmla="val -120242"/>
              <a:gd name="adj2" fmla="val -1137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Search as you type</a:t>
            </a:r>
            <a:endParaRPr lang="en-US" sz="1200" dirty="0"/>
          </a:p>
        </p:txBody>
      </p:sp>
      <p:sp>
        <p:nvSpPr>
          <p:cNvPr id="81" name="TextBox 80"/>
          <p:cNvSpPr txBox="1"/>
          <p:nvPr/>
        </p:nvSpPr>
        <p:spPr>
          <a:xfrm>
            <a:off x="7987249" y="1399401"/>
            <a:ext cx="739337" cy="276999"/>
          </a:xfrm>
          <a:prstGeom prst="rect">
            <a:avLst/>
          </a:prstGeom>
          <a:noFill/>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smtClean="0"/>
              <a:t>Depot↓</a:t>
            </a:r>
            <a:endParaRPr lang="en-US" sz="1200" dirty="0"/>
          </a:p>
        </p:txBody>
      </p:sp>
    </p:spTree>
    <p:extLst>
      <p:ext uri="{BB962C8B-B14F-4D97-AF65-F5344CB8AC3E}">
        <p14:creationId xmlns:p14="http://schemas.microsoft.com/office/powerpoint/2010/main" val="88342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Management Interface Requirements</a:t>
            </a:r>
            <a:endParaRPr lang="en-US" dirty="0"/>
          </a:p>
        </p:txBody>
      </p:sp>
      <p:sp>
        <p:nvSpPr>
          <p:cNvPr id="3" name="Content Placeholder 2"/>
          <p:cNvSpPr>
            <a:spLocks noGrp="1"/>
          </p:cNvSpPr>
          <p:nvPr>
            <p:ph idx="1"/>
          </p:nvPr>
        </p:nvSpPr>
        <p:spPr/>
        <p:txBody>
          <a:bodyPr>
            <a:noAutofit/>
          </a:bodyPr>
          <a:lstStyle/>
          <a:p>
            <a:pPr marL="346075" indent="-346075"/>
            <a:r>
              <a:rPr lang="en-US" sz="1600" dirty="0" smtClean="0"/>
              <a:t>If not Published, new/edited route is auto-saved in Draft mode at every edit.</a:t>
            </a:r>
          </a:p>
          <a:p>
            <a:pPr marL="346075" indent="-346075"/>
            <a:r>
              <a:rPr lang="en-US" sz="1600" dirty="0" smtClean="0"/>
              <a:t>“Custom playlist”-style list creation option to view and manage routes and stops in groups. Bulk imports should automatically make a new list with date/time stamp.</a:t>
            </a:r>
          </a:p>
          <a:p>
            <a:pPr marL="346075" indent="-346075"/>
            <a:r>
              <a:rPr lang="en-US" sz="1600" dirty="0" smtClean="0"/>
              <a:t>Update notification email to admins upon change of data, with basic details of the change described.</a:t>
            </a:r>
          </a:p>
          <a:p>
            <a:pPr marL="346075" indent="-346075"/>
            <a:r>
              <a:rPr lang="en-US" sz="1600" dirty="0" smtClean="0"/>
              <a:t>Rollback/versioning feature to revert changes made to a stop or route. Additions can be manually deleted. And Trash “folder” to preserve deleted stops and routes in case they need to be restored later.</a:t>
            </a:r>
          </a:p>
          <a:p>
            <a:pPr marL="346075" indent="-346075"/>
            <a:r>
              <a:rPr lang="en-US" sz="1600" dirty="0" smtClean="0"/>
              <a:t>Data import : Presently we are bringing the data together at this online </a:t>
            </a:r>
            <a:r>
              <a:rPr lang="en-US" sz="1600" dirty="0" err="1" smtClean="0"/>
              <a:t>google</a:t>
            </a:r>
            <a:r>
              <a:rPr lang="en-US" sz="1600" dirty="0" smtClean="0"/>
              <a:t> spreadsheet</a:t>
            </a:r>
            <a:r>
              <a:rPr lang="en-US" sz="1600" dirty="0"/>
              <a:t>: </a:t>
            </a:r>
            <a:endParaRPr lang="en-US" sz="1600" dirty="0" smtClean="0"/>
          </a:p>
          <a:p>
            <a:pPr marL="400050" lvl="1" indent="0">
              <a:buNone/>
            </a:pPr>
            <a:r>
              <a:rPr lang="en-US" sz="900" b="1" dirty="0" smtClean="0">
                <a:hlinkClick r:id="rId2"/>
              </a:rPr>
              <a:t>https</a:t>
            </a:r>
            <a:r>
              <a:rPr lang="en-US" sz="900" b="1" dirty="0">
                <a:hlinkClick r:id="rId2"/>
              </a:rPr>
              <a:t>://</a:t>
            </a:r>
            <a:r>
              <a:rPr lang="en-US" sz="900" b="1" dirty="0" smtClean="0">
                <a:hlinkClick r:id="rId2"/>
              </a:rPr>
              <a:t>docs.google.com/spreadsheets/d/1ppFJeb7Dnj6-1yvniH2Q6exQFzK6fM0wsZNn4XZIvkI/edit?usp=sharing</a:t>
            </a:r>
            <a:endParaRPr lang="en-US" sz="900" b="1" dirty="0" smtClean="0"/>
          </a:p>
          <a:p>
            <a:pPr marL="400050" lvl="1" indent="0">
              <a:buNone/>
            </a:pPr>
            <a:r>
              <a:rPr lang="en-US" sz="1200" dirty="0" smtClean="0"/>
              <a:t>So the system created should be able to import that data. Alternatively, you can create a program to convert data from that format to GTFS (must be included in the final submission and covered under the same license), and then have this system import the GTFS files.</a:t>
            </a:r>
          </a:p>
          <a:p>
            <a:pPr marL="346075" indent="-346075"/>
            <a:r>
              <a:rPr lang="en-US" sz="1600" dirty="0" smtClean="0"/>
              <a:t>Data Export: One format of data export is of course GTFS. But another form is needed that is more human-readable. Hence, the second export format has to be the same seen in the link shared above (a spreadsheet/excel format), OR some other equivalent format proposed by your team and approved by PMPML, that is able to accommodate the kind of data we are having.</a:t>
            </a:r>
          </a:p>
        </p:txBody>
      </p:sp>
    </p:spTree>
    <p:extLst>
      <p:ext uri="{BB962C8B-B14F-4D97-AF65-F5344CB8AC3E}">
        <p14:creationId xmlns:p14="http://schemas.microsoft.com/office/powerpoint/2010/main" val="378497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possible customizations</a:t>
            </a:r>
            <a:endParaRPr lang="en-US" dirty="0"/>
          </a:p>
        </p:txBody>
      </p:sp>
      <p:sp>
        <p:nvSpPr>
          <p:cNvPr id="3" name="Content Placeholder 2"/>
          <p:cNvSpPr>
            <a:spLocks noGrp="1"/>
          </p:cNvSpPr>
          <p:nvPr>
            <p:ph idx="1"/>
          </p:nvPr>
        </p:nvSpPr>
        <p:spPr/>
        <p:txBody>
          <a:bodyPr>
            <a:normAutofit fontScale="77500" lnSpcReduction="20000"/>
          </a:bodyPr>
          <a:lstStyle/>
          <a:p>
            <a:pPr marL="0" lvl="1" indent="0">
              <a:lnSpc>
                <a:spcPct val="160000"/>
              </a:lnSpc>
              <a:buNone/>
            </a:pPr>
            <a:r>
              <a:rPr lang="en-US" dirty="0" smtClean="0"/>
              <a:t>While these aren’t critical to the functioning of the system, some features could be developed to accommodate these:</a:t>
            </a:r>
          </a:p>
          <a:p>
            <a:pPr marL="342900" lvl="1" indent="-342900">
              <a:lnSpc>
                <a:spcPct val="160000"/>
              </a:lnSpc>
              <a:buFont typeface="Arial" pitchFamily="34" charset="0"/>
              <a:buChar char="•"/>
            </a:pPr>
            <a:r>
              <a:rPr lang="en-US" sz="2400" dirty="0" smtClean="0"/>
              <a:t>Each </a:t>
            </a:r>
            <a:r>
              <a:rPr lang="en-US" sz="2400" dirty="0"/>
              <a:t>route is under control of a depot. But there are some routes operated by two depots, in which case either side decides the timing for </a:t>
            </a:r>
            <a:r>
              <a:rPr lang="en-US" sz="2400" dirty="0" smtClean="0"/>
              <a:t>the direction where they’re the origin.</a:t>
            </a:r>
          </a:p>
          <a:p>
            <a:pPr marL="742950" lvl="2" indent="-342900">
              <a:lnSpc>
                <a:spcPct val="160000"/>
              </a:lnSpc>
            </a:pPr>
            <a:r>
              <a:rPr lang="en-US" sz="2000" dirty="0" smtClean="0"/>
              <a:t>Example: Route 5, station to </a:t>
            </a:r>
            <a:r>
              <a:rPr lang="en-US" sz="2000" dirty="0" err="1" smtClean="0"/>
              <a:t>swargate</a:t>
            </a:r>
            <a:r>
              <a:rPr lang="en-US" sz="2000" dirty="0" smtClean="0"/>
              <a:t>: </a:t>
            </a:r>
            <a:r>
              <a:rPr lang="en-US" sz="2000" dirty="0" err="1" smtClean="0"/>
              <a:t>Swargate</a:t>
            </a:r>
            <a:r>
              <a:rPr lang="en-US" sz="2000" dirty="0" smtClean="0"/>
              <a:t> decides timings from their side, Station decides from theirs.</a:t>
            </a:r>
            <a:endParaRPr lang="en-US" sz="2000" dirty="0"/>
          </a:p>
          <a:p>
            <a:pPr>
              <a:lnSpc>
                <a:spcPct val="160000"/>
              </a:lnSpc>
            </a:pPr>
            <a:r>
              <a:rPr lang="en-US" sz="2400" dirty="0" smtClean="0"/>
              <a:t>There may be special routes on particular dates.</a:t>
            </a:r>
          </a:p>
          <a:p>
            <a:pPr>
              <a:lnSpc>
                <a:spcPct val="160000"/>
              </a:lnSpc>
            </a:pPr>
            <a:r>
              <a:rPr lang="en-US" sz="2400" dirty="0" smtClean="0"/>
              <a:t>Timings for some routes might vary on Sundays and other official holidays.</a:t>
            </a:r>
          </a:p>
          <a:p>
            <a:pPr>
              <a:lnSpc>
                <a:spcPct val="160000"/>
              </a:lnSpc>
            </a:pPr>
            <a:r>
              <a:rPr lang="en-US" sz="2400" dirty="0" smtClean="0"/>
              <a:t>Some routes might not be in operation on select dates.</a:t>
            </a:r>
          </a:p>
        </p:txBody>
      </p:sp>
    </p:spTree>
    <p:extLst>
      <p:ext uri="{BB962C8B-B14F-4D97-AF65-F5344CB8AC3E}">
        <p14:creationId xmlns:p14="http://schemas.microsoft.com/office/powerpoint/2010/main" val="1485969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features</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60000"/>
              </a:lnSpc>
              <a:buNone/>
            </a:pPr>
            <a:r>
              <a:rPr lang="en-US" sz="2400" dirty="0" smtClean="0"/>
              <a:t>Teams that accomplish any or all of these will get higher preference in the selection</a:t>
            </a:r>
          </a:p>
          <a:p>
            <a:pPr>
              <a:lnSpc>
                <a:spcPct val="160000"/>
              </a:lnSpc>
            </a:pPr>
            <a:r>
              <a:rPr lang="en-US" sz="2400" dirty="0" smtClean="0"/>
              <a:t>Solution is in the form of a plugin/</a:t>
            </a:r>
            <a:r>
              <a:rPr lang="en-US" sz="2400" dirty="0" err="1" smtClean="0"/>
              <a:t>addon</a:t>
            </a:r>
            <a:r>
              <a:rPr lang="en-US" sz="2400" dirty="0" smtClean="0"/>
              <a:t> to popular open source CMS’s like </a:t>
            </a:r>
            <a:r>
              <a:rPr lang="en-US" sz="2400" dirty="0" err="1" smtClean="0"/>
              <a:t>wordpress</a:t>
            </a:r>
            <a:r>
              <a:rPr lang="en-US" sz="2400" dirty="0" smtClean="0"/>
              <a:t>, </a:t>
            </a:r>
            <a:r>
              <a:rPr lang="en-US" sz="2400" dirty="0" err="1" smtClean="0"/>
              <a:t>drupal</a:t>
            </a:r>
            <a:r>
              <a:rPr lang="en-US" sz="2400" dirty="0" smtClean="0"/>
              <a:t>, </a:t>
            </a:r>
            <a:r>
              <a:rPr lang="en-US" sz="2400" dirty="0" err="1" smtClean="0"/>
              <a:t>joomla</a:t>
            </a:r>
            <a:r>
              <a:rPr lang="en-US" sz="2400" dirty="0" smtClean="0"/>
              <a:t> etc.</a:t>
            </a:r>
          </a:p>
          <a:p>
            <a:pPr>
              <a:lnSpc>
                <a:spcPct val="160000"/>
              </a:lnSpc>
            </a:pPr>
            <a:r>
              <a:rPr lang="en-US" sz="2400" dirty="0" smtClean="0"/>
              <a:t>Entire user interface is available in bilingual : English and Marathi </a:t>
            </a:r>
            <a:r>
              <a:rPr lang="en-US" sz="1800" dirty="0" smtClean="0"/>
              <a:t>(with language switching option in Preferences section. Bonus points for Hindi in addition to English and Marathi)</a:t>
            </a:r>
          </a:p>
          <a:p>
            <a:pPr>
              <a:lnSpc>
                <a:spcPct val="160000"/>
              </a:lnSpc>
            </a:pPr>
            <a:r>
              <a:rPr lang="en-US" sz="2400" dirty="0" smtClean="0"/>
              <a:t>Solution can work on </a:t>
            </a:r>
            <a:r>
              <a:rPr lang="en-US" sz="2400" dirty="0" err="1" smtClean="0"/>
              <a:t>Apache+PHP+MySQL</a:t>
            </a:r>
            <a:r>
              <a:rPr lang="en-US" sz="2400" dirty="0" smtClean="0"/>
              <a:t> platform and can run on portable web servers like </a:t>
            </a:r>
            <a:r>
              <a:rPr lang="en-US" sz="2400" dirty="0" err="1" smtClean="0">
                <a:hlinkClick r:id="rId2"/>
              </a:rPr>
              <a:t>UWamp</a:t>
            </a:r>
            <a:r>
              <a:rPr lang="en-US" sz="2400" dirty="0" smtClean="0"/>
              <a:t>.</a:t>
            </a:r>
          </a:p>
          <a:p>
            <a:pPr>
              <a:lnSpc>
                <a:spcPct val="160000"/>
              </a:lnSpc>
            </a:pPr>
            <a:r>
              <a:rPr lang="en-US" sz="2400" dirty="0" smtClean="0"/>
              <a:t>Different kinds of statistical information, output using graphical visualization, HTML5 / d3.js, printer-friendly output, </a:t>
            </a:r>
            <a:r>
              <a:rPr lang="en-US" sz="2400" dirty="0" err="1" smtClean="0"/>
              <a:t>etc</a:t>
            </a:r>
            <a:endParaRPr lang="en-US" sz="2400" dirty="0" smtClean="0"/>
          </a:p>
          <a:p>
            <a:pPr>
              <a:lnSpc>
                <a:spcPct val="160000"/>
              </a:lnSpc>
            </a:pPr>
            <a:r>
              <a:rPr lang="en-US" sz="2400" dirty="0" smtClean="0"/>
              <a:t>Automatic GTFS feed generation on a set URL (similar to posts feed) whenever updates happen</a:t>
            </a:r>
          </a:p>
        </p:txBody>
      </p:sp>
    </p:spTree>
    <p:extLst>
      <p:ext uri="{BB962C8B-B14F-4D97-AF65-F5344CB8AC3E}">
        <p14:creationId xmlns:p14="http://schemas.microsoft.com/office/powerpoint/2010/main" val="3143242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Licensing Requirements</a:t>
            </a:r>
            <a:endParaRPr lang="en-US" dirty="0"/>
          </a:p>
        </p:txBody>
      </p:sp>
      <p:sp>
        <p:nvSpPr>
          <p:cNvPr id="3" name="Content Placeholder 2"/>
          <p:cNvSpPr>
            <a:spLocks noGrp="1"/>
          </p:cNvSpPr>
          <p:nvPr>
            <p:ph idx="1"/>
          </p:nvPr>
        </p:nvSpPr>
        <p:spPr/>
        <p:txBody>
          <a:bodyPr>
            <a:normAutofit fontScale="47500" lnSpcReduction="20000"/>
          </a:bodyPr>
          <a:lstStyle/>
          <a:p>
            <a:pPr>
              <a:lnSpc>
                <a:spcPct val="170000"/>
              </a:lnSpc>
            </a:pPr>
            <a:r>
              <a:rPr lang="en-US" dirty="0" smtClean="0"/>
              <a:t>The solution submitted must be released under Creative Commons </a:t>
            </a:r>
            <a:r>
              <a:rPr lang="en-US" dirty="0" smtClean="0">
                <a:hlinkClick r:id="rId2"/>
              </a:rPr>
              <a:t>Attribution-</a:t>
            </a:r>
            <a:r>
              <a:rPr lang="en-US" dirty="0" err="1" smtClean="0">
                <a:hlinkClick r:id="rId2"/>
              </a:rPr>
              <a:t>NonCommercial</a:t>
            </a:r>
            <a:r>
              <a:rPr lang="en-US" dirty="0" smtClean="0">
                <a:hlinkClick r:id="rId2"/>
              </a:rPr>
              <a:t>-</a:t>
            </a:r>
            <a:r>
              <a:rPr lang="en-US" dirty="0" err="1" smtClean="0">
                <a:hlinkClick r:id="rId2"/>
              </a:rPr>
              <a:t>ShareAlike</a:t>
            </a:r>
            <a:r>
              <a:rPr lang="en-US" dirty="0" smtClean="0">
                <a:hlinkClick r:id="rId2"/>
              </a:rPr>
              <a:t> 4.0 International</a:t>
            </a:r>
            <a:r>
              <a:rPr lang="en-US" dirty="0" smtClean="0"/>
              <a:t> license.</a:t>
            </a:r>
          </a:p>
          <a:p>
            <a:pPr>
              <a:lnSpc>
                <a:spcPct val="170000"/>
              </a:lnSpc>
            </a:pPr>
            <a:endParaRPr lang="en-US" dirty="0" smtClean="0"/>
          </a:p>
          <a:p>
            <a:pPr>
              <a:lnSpc>
                <a:spcPct val="170000"/>
              </a:lnSpc>
            </a:pPr>
            <a:endParaRPr lang="en-US" dirty="0" smtClean="0"/>
          </a:p>
          <a:p>
            <a:pPr>
              <a:lnSpc>
                <a:spcPct val="170000"/>
              </a:lnSpc>
            </a:pPr>
            <a:r>
              <a:rPr lang="en-US" dirty="0" smtClean="0"/>
              <a:t>In addition to submitting all solution files, the team must also self-publish it on </a:t>
            </a:r>
            <a:r>
              <a:rPr lang="en-US" dirty="0" err="1" smtClean="0"/>
              <a:t>GitHub</a:t>
            </a:r>
            <a:r>
              <a:rPr lang="en-US" dirty="0" smtClean="0"/>
              <a:t> or similar repository under the same or similar license.</a:t>
            </a:r>
          </a:p>
          <a:p>
            <a:pPr>
              <a:lnSpc>
                <a:spcPct val="170000"/>
              </a:lnSpc>
            </a:pPr>
            <a:r>
              <a:rPr lang="en-US" dirty="0" smtClean="0"/>
              <a:t>PMPML as well as any other public transport authority or group of citizens will be free to use, modify and re-share modified versions of the solution non-commercially.</a:t>
            </a:r>
          </a:p>
          <a:p>
            <a:pPr>
              <a:lnSpc>
                <a:spcPct val="170000"/>
              </a:lnSpc>
            </a:pPr>
            <a:r>
              <a:rPr lang="en-US" dirty="0" smtClean="0"/>
              <a:t>While free to use, anyone using the solution or its derivatives must attribute the original creators, </a:t>
            </a:r>
            <a:r>
              <a:rPr lang="en-US" dirty="0" err="1" smtClean="0"/>
              <a:t>ie</a:t>
            </a:r>
            <a:r>
              <a:rPr lang="en-US" dirty="0" smtClean="0"/>
              <a:t>, the team that created this solution is to get complete credit for it wherever the solution goes.</a:t>
            </a:r>
          </a:p>
          <a:p>
            <a:pPr>
              <a:lnSpc>
                <a:spcPct val="170000"/>
              </a:lnSpc>
            </a:pPr>
            <a:r>
              <a:rPr lang="en-US" dirty="0" smtClean="0"/>
              <a:t>We feel that going with open standards is necessary to break the deadlocks and empower not just Pune but all cities in India and elsewhere to have a robust state-of-the-art mass transit system.</a:t>
            </a:r>
          </a:p>
          <a:p>
            <a:pPr>
              <a:lnSpc>
                <a:spcPct val="170000"/>
              </a:lnSpc>
            </a:pPr>
            <a:endParaRPr lang="en-US" dirty="0"/>
          </a:p>
        </p:txBody>
      </p:sp>
      <p:pic>
        <p:nvPicPr>
          <p:cNvPr id="5122" name="Picture 2" descr="D:\scratch\cc-by-n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2201138"/>
            <a:ext cx="1595287" cy="561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344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Thanks!</a:t>
            </a:r>
            <a:endParaRPr lang="en-US" dirty="0"/>
          </a:p>
        </p:txBody>
      </p:sp>
      <p:sp>
        <p:nvSpPr>
          <p:cNvPr id="3" name="Subtitle 2"/>
          <p:cNvSpPr>
            <a:spLocks noGrp="1"/>
          </p:cNvSpPr>
          <p:nvPr>
            <p:ph type="subTitle" idx="1"/>
          </p:nvPr>
        </p:nvSpPr>
        <p:spPr>
          <a:xfrm>
            <a:off x="1371600" y="3505200"/>
            <a:ext cx="6400800" cy="2514600"/>
          </a:xfrm>
        </p:spPr>
        <p:txBody>
          <a:bodyPr>
            <a:normAutofit fontScale="70000" lnSpcReduction="20000"/>
          </a:bodyPr>
          <a:lstStyle/>
          <a:p>
            <a:r>
              <a:rPr lang="en-US" dirty="0" smtClean="0"/>
              <a:t>Looking forward to getting something awesome together!</a:t>
            </a:r>
          </a:p>
          <a:p>
            <a:endParaRPr lang="en-US" dirty="0" smtClean="0"/>
          </a:p>
          <a:p>
            <a:r>
              <a:rPr lang="en-US" dirty="0" smtClean="0"/>
              <a:t>Regards,</a:t>
            </a:r>
          </a:p>
          <a:p>
            <a:r>
              <a:rPr lang="en-US" dirty="0" smtClean="0"/>
              <a:t>Nikhil VJ, nikhil.js@gmail.com</a:t>
            </a:r>
            <a:endParaRPr lang="en-US" dirty="0" smtClean="0"/>
          </a:p>
          <a:p>
            <a:r>
              <a:rPr lang="en-US" dirty="0" smtClean="0"/>
              <a:t>Volunteer, PMPML </a:t>
            </a:r>
            <a:r>
              <a:rPr lang="en-US" dirty="0" err="1" smtClean="0"/>
              <a:t>Pravasi</a:t>
            </a:r>
            <a:r>
              <a:rPr lang="en-US" dirty="0" smtClean="0"/>
              <a:t> </a:t>
            </a:r>
            <a:r>
              <a:rPr lang="en-US" dirty="0" err="1" smtClean="0"/>
              <a:t>Manch</a:t>
            </a:r>
            <a:endParaRPr lang="en-US" dirty="0" smtClean="0"/>
          </a:p>
          <a:p>
            <a:r>
              <a:rPr lang="en-US" dirty="0" smtClean="0"/>
              <a:t>Pune, India</a:t>
            </a:r>
            <a:endParaRPr lang="en-US" dirty="0"/>
          </a:p>
        </p:txBody>
      </p:sp>
    </p:spTree>
    <p:extLst>
      <p:ext uri="{BB962C8B-B14F-4D97-AF65-F5344CB8AC3E}">
        <p14:creationId xmlns:p14="http://schemas.microsoft.com/office/powerpoint/2010/main" val="620380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nSpc>
                <a:spcPct val="170000"/>
              </a:lnSpc>
            </a:pPr>
            <a:r>
              <a:rPr lang="en-US" sz="1600" dirty="0" smtClean="0"/>
              <a:t>This is a working </a:t>
            </a:r>
            <a:r>
              <a:rPr lang="en-US" sz="1600" dirty="0" err="1" smtClean="0"/>
              <a:t>draft+proposal</a:t>
            </a:r>
            <a:r>
              <a:rPr lang="en-US" sz="1600" dirty="0" smtClean="0"/>
              <a:t> for a design contest that we hope would be hosted by PMPML (Pune and </a:t>
            </a:r>
            <a:r>
              <a:rPr lang="en-US" sz="1600" dirty="0" err="1" smtClean="0"/>
              <a:t>Pimpri</a:t>
            </a:r>
            <a:r>
              <a:rPr lang="en-US" sz="1600" dirty="0" smtClean="0"/>
              <a:t> </a:t>
            </a:r>
            <a:r>
              <a:rPr lang="en-US" sz="1600" dirty="0" err="1" smtClean="0"/>
              <a:t>Chinchwad’s</a:t>
            </a:r>
            <a:r>
              <a:rPr lang="en-US" sz="1600" dirty="0" smtClean="0"/>
              <a:t> public bus transit authority) where interested teams would compete to create a robust state-of-the-art user-friendly bus stops and routes information management system that PMPML will thereupon use to maintain their data. </a:t>
            </a:r>
          </a:p>
          <a:p>
            <a:pPr>
              <a:lnSpc>
                <a:spcPct val="170000"/>
              </a:lnSpc>
            </a:pPr>
            <a:r>
              <a:rPr lang="en-US" sz="1600" dirty="0" smtClean="0"/>
              <a:t>The specifics of the contest are yet to be discussed and the whole project is still in-the-air and subject to change. </a:t>
            </a:r>
          </a:p>
          <a:p>
            <a:pPr>
              <a:lnSpc>
                <a:spcPct val="170000"/>
              </a:lnSpc>
            </a:pPr>
            <a:r>
              <a:rPr lang="en-US" sz="1600" dirty="0" smtClean="0"/>
              <a:t>This document aims to capture the technical design requirements which the contesting teams would have to follow.</a:t>
            </a:r>
          </a:p>
          <a:p>
            <a:pPr>
              <a:lnSpc>
                <a:spcPct val="170000"/>
              </a:lnSpc>
            </a:pPr>
            <a:r>
              <a:rPr lang="en-US" sz="1600" dirty="0" smtClean="0"/>
              <a:t>This document is released under a Creative Commons </a:t>
            </a:r>
            <a:r>
              <a:rPr lang="en-US" sz="1600" dirty="0">
                <a:hlinkClick r:id="rId2"/>
              </a:rPr>
              <a:t>Attribution-</a:t>
            </a:r>
            <a:r>
              <a:rPr lang="en-US" sz="1600" dirty="0" err="1">
                <a:hlinkClick r:id="rId2"/>
              </a:rPr>
              <a:t>NonCommercial</a:t>
            </a:r>
            <a:r>
              <a:rPr lang="en-US" sz="1600" dirty="0">
                <a:hlinkClick r:id="rId2"/>
              </a:rPr>
              <a:t> 4.0 </a:t>
            </a:r>
            <a:r>
              <a:rPr lang="en-US" sz="1600" dirty="0" smtClean="0">
                <a:hlinkClick r:id="rId2"/>
              </a:rPr>
              <a:t>International</a:t>
            </a:r>
            <a:r>
              <a:rPr lang="en-US" sz="1600" dirty="0" smtClean="0"/>
              <a:t>  license.</a:t>
            </a:r>
          </a:p>
          <a:p>
            <a:pPr>
              <a:lnSpc>
                <a:spcPct val="170000"/>
              </a:lnSpc>
            </a:pPr>
            <a:endParaRPr lang="en-US" sz="1600" dirty="0"/>
          </a:p>
        </p:txBody>
      </p:sp>
      <p:pic>
        <p:nvPicPr>
          <p:cNvPr id="6146" name="Picture 2" descr="D:\scratch\creative commons attrbution-noncommerci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6994" y="6009699"/>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335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a:t>
            </a:r>
            <a:endParaRPr lang="en-US" dirty="0"/>
          </a:p>
        </p:txBody>
      </p:sp>
      <p:sp>
        <p:nvSpPr>
          <p:cNvPr id="3" name="Content Placeholder 2"/>
          <p:cNvSpPr>
            <a:spLocks noGrp="1"/>
          </p:cNvSpPr>
          <p:nvPr>
            <p:ph idx="1"/>
          </p:nvPr>
        </p:nvSpPr>
        <p:spPr/>
        <p:txBody>
          <a:bodyPr>
            <a:noAutofit/>
          </a:bodyPr>
          <a:lstStyle/>
          <a:p>
            <a:r>
              <a:rPr lang="en-US" sz="2000" dirty="0" smtClean="0"/>
              <a:t>Stops Management system.</a:t>
            </a:r>
          </a:p>
          <a:p>
            <a:r>
              <a:rPr lang="en-US" sz="2000" dirty="0" smtClean="0"/>
              <a:t>Routes Management system.</a:t>
            </a:r>
          </a:p>
          <a:p>
            <a:pPr lvl="1"/>
            <a:r>
              <a:rPr lang="en-US" sz="2000" dirty="0" smtClean="0"/>
              <a:t>Each route has an Up and Down route, in many cases they differ where there are one-ways </a:t>
            </a:r>
            <a:r>
              <a:rPr lang="en-US" sz="2000" dirty="0" err="1" smtClean="0"/>
              <a:t>etc</a:t>
            </a:r>
            <a:r>
              <a:rPr lang="en-US" sz="2000" dirty="0" smtClean="0"/>
              <a:t>, so need to be defined as two separate lists.</a:t>
            </a:r>
          </a:p>
          <a:p>
            <a:pPr lvl="1"/>
            <a:r>
              <a:rPr lang="en-US" sz="2000" dirty="0"/>
              <a:t>I</a:t>
            </a:r>
            <a:r>
              <a:rPr lang="en-US" sz="2000" dirty="0" smtClean="0"/>
              <a:t>n a few cases Down route is a simple inversion of Up route and so doesn’t need to be defined separately. (this might go away completely if we define stops on opposite sides of the street separately.)</a:t>
            </a:r>
          </a:p>
          <a:p>
            <a:pPr lvl="1"/>
            <a:r>
              <a:rPr lang="en-US" sz="2000" dirty="0" smtClean="0"/>
              <a:t>There are some circular routes</a:t>
            </a:r>
          </a:p>
          <a:p>
            <a:pPr lvl="1"/>
            <a:r>
              <a:rPr lang="en-US" sz="2000" dirty="0" smtClean="0"/>
              <a:t>Timings are in either of two forms: </a:t>
            </a:r>
          </a:p>
          <a:p>
            <a:pPr marL="1371600" lvl="2" indent="-457200">
              <a:buFont typeface="+mj-lt"/>
              <a:buAutoNum type="arabicPeriod"/>
            </a:pPr>
            <a:r>
              <a:rPr lang="en-US" sz="1600" dirty="0" smtClean="0"/>
              <a:t>First trip, frequency (in </a:t>
            </a:r>
            <a:r>
              <a:rPr lang="en-US" sz="1600" dirty="0" err="1" smtClean="0"/>
              <a:t>mins</a:t>
            </a:r>
            <a:r>
              <a:rPr lang="en-US" sz="1600" dirty="0" smtClean="0"/>
              <a:t>), last trip</a:t>
            </a:r>
            <a:endParaRPr lang="en-US" sz="1600" dirty="0"/>
          </a:p>
          <a:p>
            <a:pPr marL="1371600" lvl="2" indent="-457200">
              <a:buFont typeface="+mj-lt"/>
              <a:buAutoNum type="arabicPeriod"/>
            </a:pPr>
            <a:r>
              <a:rPr lang="en-US" sz="1600" dirty="0" smtClean="0"/>
              <a:t>List of times (eg: 0700 0730 0800..)</a:t>
            </a:r>
          </a:p>
          <a:p>
            <a:pPr marL="346075"/>
            <a:r>
              <a:rPr lang="en-US" sz="2000" dirty="0" smtClean="0"/>
              <a:t>All data processed and input must be in multilingual form, English and Marathi minimum.</a:t>
            </a:r>
          </a:p>
        </p:txBody>
      </p:sp>
    </p:spTree>
    <p:extLst>
      <p:ext uri="{BB962C8B-B14F-4D97-AF65-F5344CB8AC3E}">
        <p14:creationId xmlns:p14="http://schemas.microsoft.com/office/powerpoint/2010/main" val="3654995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err="1" smtClean="0"/>
              <a:t>Organisation</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sz="2800" dirty="0" smtClean="0"/>
              <a:t>Core data is Bus Stops, each having a unique </a:t>
            </a:r>
            <a:r>
              <a:rPr lang="en-US" sz="2800" dirty="0" err="1" smtClean="0"/>
              <a:t>StopCode</a:t>
            </a:r>
            <a:r>
              <a:rPr lang="en-US" sz="2800" dirty="0" smtClean="0"/>
              <a:t>.</a:t>
            </a:r>
          </a:p>
          <a:p>
            <a:pPr>
              <a:lnSpc>
                <a:spcPct val="150000"/>
              </a:lnSpc>
            </a:pPr>
            <a:r>
              <a:rPr lang="en-US" sz="2800" dirty="0" smtClean="0"/>
              <a:t>Routes are ordered lists of bus stops, storing the </a:t>
            </a:r>
            <a:r>
              <a:rPr lang="en-US" sz="2800" dirty="0" err="1" smtClean="0"/>
              <a:t>StopCode</a:t>
            </a:r>
            <a:r>
              <a:rPr lang="en-US" sz="2800" dirty="0" smtClean="0"/>
              <a:t> and looking up the rest of stop-related information.</a:t>
            </a:r>
          </a:p>
          <a:p>
            <a:pPr>
              <a:lnSpc>
                <a:spcPct val="150000"/>
              </a:lnSpc>
            </a:pPr>
            <a:r>
              <a:rPr lang="en-US" sz="2800" dirty="0" smtClean="0"/>
              <a:t>One route can have two lists (Up/Down), or just one (Down is same route in reverse, or Circular route).</a:t>
            </a:r>
          </a:p>
          <a:p>
            <a:pPr>
              <a:lnSpc>
                <a:spcPct val="150000"/>
              </a:lnSpc>
            </a:pPr>
            <a:r>
              <a:rPr lang="en-US" sz="2800" dirty="0" smtClean="0"/>
              <a:t>Additionally, it can have two sets of timings (Up / Down) or just one (Circular).</a:t>
            </a:r>
          </a:p>
          <a:p>
            <a:pPr>
              <a:lnSpc>
                <a:spcPct val="150000"/>
              </a:lnSpc>
            </a:pPr>
            <a:r>
              <a:rPr lang="en-US" sz="2800" dirty="0" smtClean="0"/>
              <a:t>Each name/title has English and Marathi version.</a:t>
            </a:r>
          </a:p>
        </p:txBody>
      </p:sp>
    </p:spTree>
    <p:extLst>
      <p:ext uri="{BB962C8B-B14F-4D97-AF65-F5344CB8AC3E}">
        <p14:creationId xmlns:p14="http://schemas.microsoft.com/office/powerpoint/2010/main" val="364258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Interface Requirements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346075" indent="-346075">
              <a:lnSpc>
                <a:spcPct val="120000"/>
              </a:lnSpc>
              <a:spcAft>
                <a:spcPts val="500"/>
              </a:spcAft>
            </a:pPr>
            <a:r>
              <a:rPr lang="en-US" sz="2400" dirty="0" smtClean="0"/>
              <a:t>Please see the illustrations in the next few slides; they ought to explain what all we’re looking for.</a:t>
            </a:r>
          </a:p>
          <a:p>
            <a:pPr marL="346075" indent="-346075">
              <a:lnSpc>
                <a:spcPct val="120000"/>
              </a:lnSpc>
              <a:spcAft>
                <a:spcPts val="500"/>
              </a:spcAft>
            </a:pPr>
            <a:r>
              <a:rPr lang="en-US" sz="2400" dirty="0" smtClean="0"/>
              <a:t>The look-and-feel used in the following slides is only for representation of ideas, and are not binding. The participating teams are free to create their own look and feel while staying committed to user-friendly design principles.</a:t>
            </a:r>
          </a:p>
          <a:p>
            <a:pPr marL="346075" indent="-346075">
              <a:lnSpc>
                <a:spcPct val="120000"/>
              </a:lnSpc>
              <a:spcAft>
                <a:spcPts val="500"/>
              </a:spcAft>
            </a:pPr>
            <a:r>
              <a:rPr lang="en-US" sz="2400" dirty="0" smtClean="0"/>
              <a:t>Contact us for further discussions and clarifications, if you’re a participating team.</a:t>
            </a:r>
          </a:p>
          <a:p>
            <a:pPr marL="346075" indent="-346075">
              <a:lnSpc>
                <a:spcPct val="120000"/>
              </a:lnSpc>
              <a:spcAft>
                <a:spcPts val="500"/>
              </a:spcAft>
            </a:pPr>
            <a:endParaRPr lang="en-US" sz="2400" dirty="0" smtClean="0"/>
          </a:p>
        </p:txBody>
      </p:sp>
    </p:spTree>
    <p:extLst>
      <p:ext uri="{BB962C8B-B14F-4D97-AF65-F5344CB8AC3E}">
        <p14:creationId xmlns:p14="http://schemas.microsoft.com/office/powerpoint/2010/main" val="7813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Main Screen</a:t>
            </a:r>
            <a:endParaRPr lang="en-US" dirty="0"/>
          </a:p>
        </p:txBody>
      </p:sp>
      <p:sp>
        <p:nvSpPr>
          <p:cNvPr id="3" name="Content Placeholder 2"/>
          <p:cNvSpPr>
            <a:spLocks noGrp="1"/>
          </p:cNvSpPr>
          <p:nvPr>
            <p:ph idx="1"/>
          </p:nvPr>
        </p:nvSpPr>
        <p:spPr>
          <a:xfrm>
            <a:off x="5410200" y="1347786"/>
            <a:ext cx="3581400" cy="5053014"/>
          </a:xfrm>
        </p:spPr>
        <p:txBody>
          <a:bodyPr>
            <a:normAutofit fontScale="92500"/>
          </a:bodyPr>
          <a:lstStyle/>
          <a:p>
            <a:r>
              <a:rPr lang="en-US" sz="1600" dirty="0" smtClean="0"/>
              <a:t>“Manage sections” must be accessible only through login by admins</a:t>
            </a:r>
          </a:p>
          <a:p>
            <a:endParaRPr lang="en-US" sz="1600" dirty="0"/>
          </a:p>
          <a:p>
            <a:r>
              <a:rPr lang="en-US" sz="1600" dirty="0"/>
              <a:t>“View” sections can be accessed without login; they can have the same interfaces as the management </a:t>
            </a:r>
            <a:r>
              <a:rPr lang="en-US" sz="1600" dirty="0" err="1"/>
              <a:t>secions</a:t>
            </a:r>
            <a:r>
              <a:rPr lang="en-US" sz="1600" dirty="0"/>
              <a:t> but without the edit / add / delete features</a:t>
            </a:r>
            <a:r>
              <a:rPr lang="en-US" sz="1600" dirty="0" smtClean="0"/>
              <a:t>.</a:t>
            </a:r>
          </a:p>
          <a:p>
            <a:endParaRPr lang="en-US" sz="1600" dirty="0"/>
          </a:p>
          <a:p>
            <a:r>
              <a:rPr lang="en-US" sz="1600" dirty="0" smtClean="0"/>
              <a:t>Ability to give different kinds of access to different logins.</a:t>
            </a:r>
          </a:p>
          <a:p>
            <a:r>
              <a:rPr lang="en-US" sz="1400" dirty="0" smtClean="0"/>
              <a:t>So some can change only stops, some only routes of one depot, </a:t>
            </a:r>
            <a:r>
              <a:rPr lang="en-US" sz="1400" dirty="0" err="1" smtClean="0"/>
              <a:t>etc</a:t>
            </a:r>
            <a:endParaRPr lang="en-US" sz="1400" dirty="0" smtClean="0"/>
          </a:p>
          <a:p>
            <a:endParaRPr lang="en-US" sz="1400" dirty="0" smtClean="0"/>
          </a:p>
          <a:p>
            <a:r>
              <a:rPr lang="en-US" sz="1600" dirty="0" smtClean="0"/>
              <a:t>Preferences section would have language selection, and any other customizations. It could also have system-wide customization, eg: to go with only one timings format, or to change the tile layer of the maps, etc.</a:t>
            </a:r>
            <a:endParaRPr lang="en-US" sz="1800" dirty="0" smtClean="0"/>
          </a:p>
        </p:txBody>
      </p:sp>
      <p:sp>
        <p:nvSpPr>
          <p:cNvPr id="5" name="Rounded Rectangle 4"/>
          <p:cNvSpPr/>
          <p:nvPr/>
        </p:nvSpPr>
        <p:spPr>
          <a:xfrm>
            <a:off x="304800" y="1295400"/>
            <a:ext cx="2362200" cy="1219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t>View Bus Stops</a:t>
            </a:r>
            <a:endParaRPr lang="en-US" sz="2000" dirty="0"/>
          </a:p>
        </p:txBody>
      </p:sp>
      <p:sp>
        <p:nvSpPr>
          <p:cNvPr id="8" name="Rounded Rectangle 7"/>
          <p:cNvSpPr/>
          <p:nvPr/>
        </p:nvSpPr>
        <p:spPr>
          <a:xfrm>
            <a:off x="304800" y="2743200"/>
            <a:ext cx="23622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dirty="0" smtClean="0"/>
              <a:t>Manage Bus Stops</a:t>
            </a:r>
            <a:endParaRPr lang="en-US" sz="2000" dirty="0"/>
          </a:p>
        </p:txBody>
      </p:sp>
      <p:sp>
        <p:nvSpPr>
          <p:cNvPr id="9" name="Rounded Rectangle 8"/>
          <p:cNvSpPr/>
          <p:nvPr/>
        </p:nvSpPr>
        <p:spPr>
          <a:xfrm>
            <a:off x="2895600" y="1295400"/>
            <a:ext cx="2362200" cy="121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smtClean="0"/>
              <a:t>View Bus Routes</a:t>
            </a:r>
            <a:endParaRPr lang="en-US" sz="2000" dirty="0"/>
          </a:p>
        </p:txBody>
      </p:sp>
      <p:sp>
        <p:nvSpPr>
          <p:cNvPr id="10" name="Rounded Rectangle 9"/>
          <p:cNvSpPr/>
          <p:nvPr/>
        </p:nvSpPr>
        <p:spPr>
          <a:xfrm>
            <a:off x="2895600" y="2743200"/>
            <a:ext cx="2362200" cy="12192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dirty="0" smtClean="0"/>
              <a:t>Manage Bus Routes</a:t>
            </a:r>
            <a:endParaRPr lang="en-US" sz="2000" dirty="0"/>
          </a:p>
        </p:txBody>
      </p:sp>
      <p:sp>
        <p:nvSpPr>
          <p:cNvPr id="11" name="Rounded Rectangle 10"/>
          <p:cNvSpPr/>
          <p:nvPr/>
        </p:nvSpPr>
        <p:spPr>
          <a:xfrm>
            <a:off x="304800" y="4191000"/>
            <a:ext cx="2362200" cy="1219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Statistics, Analysis</a:t>
            </a:r>
            <a:endParaRPr lang="en-US" sz="2000" dirty="0"/>
          </a:p>
        </p:txBody>
      </p:sp>
      <p:sp>
        <p:nvSpPr>
          <p:cNvPr id="12" name="Rounded Rectangle 11"/>
          <p:cNvSpPr/>
          <p:nvPr/>
        </p:nvSpPr>
        <p:spPr>
          <a:xfrm>
            <a:off x="2895600" y="4191000"/>
            <a:ext cx="2362200" cy="1219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smtClean="0"/>
              <a:t>Preferences</a:t>
            </a:r>
            <a:endParaRPr lang="en-US" sz="2000" dirty="0"/>
          </a:p>
        </p:txBody>
      </p:sp>
    </p:spTree>
    <p:extLst>
      <p:ext uri="{BB962C8B-B14F-4D97-AF65-F5344CB8AC3E}">
        <p14:creationId xmlns:p14="http://schemas.microsoft.com/office/powerpoint/2010/main" val="139723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Manage Bus Stops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524000"/>
            <a:ext cx="2921014"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401076403"/>
              </p:ext>
            </p:extLst>
          </p:nvPr>
        </p:nvGraphicFramePr>
        <p:xfrm>
          <a:off x="304800" y="1981200"/>
          <a:ext cx="5105400" cy="3838728"/>
        </p:xfrm>
        <a:graphic>
          <a:graphicData uri="http://schemas.openxmlformats.org/drawingml/2006/table">
            <a:tbl>
              <a:tblPr firstRow="1" bandRow="1">
                <a:tableStyleId>{5C22544A-7EE6-4342-B048-85BDC9FD1C3A}</a:tableStyleId>
              </a:tblPr>
              <a:tblGrid>
                <a:gridCol w="753256"/>
                <a:gridCol w="2008682"/>
                <a:gridCol w="2343462"/>
              </a:tblGrid>
              <a:tr h="146538">
                <a:tc>
                  <a:txBody>
                    <a:bodyPr/>
                    <a:lstStyle/>
                    <a:p>
                      <a:pPr algn="l"/>
                      <a:r>
                        <a:rPr lang="en-US" sz="1050" dirty="0" err="1" smtClean="0"/>
                        <a:t>StopCode</a:t>
                      </a:r>
                      <a:endParaRPr lang="en-US" sz="1050" dirty="0"/>
                    </a:p>
                  </a:txBody>
                  <a:tcPr anchor="ctr"/>
                </a:tc>
                <a:tc>
                  <a:txBody>
                    <a:bodyPr/>
                    <a:lstStyle/>
                    <a:p>
                      <a:pPr algn="l"/>
                      <a:r>
                        <a:rPr lang="en-US" sz="1050" dirty="0" err="1" smtClean="0"/>
                        <a:t>StopEN</a:t>
                      </a:r>
                      <a:endParaRPr lang="en-US" sz="1050" dirty="0"/>
                    </a:p>
                  </a:txBody>
                  <a:tcPr anchor="ctr"/>
                </a:tc>
                <a:tc>
                  <a:txBody>
                    <a:bodyPr/>
                    <a:lstStyle/>
                    <a:p>
                      <a:pPr algn="l"/>
                      <a:r>
                        <a:rPr lang="en-US" sz="1050" dirty="0" err="1" smtClean="0"/>
                        <a:t>StopMR</a:t>
                      </a:r>
                      <a:endParaRPr lang="en-US" sz="1050" dirty="0"/>
                    </a:p>
                  </a:txBody>
                  <a:tcPr anchor="ctr"/>
                </a:tc>
              </a:tr>
              <a:tr h="29893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50" dirty="0" smtClean="0"/>
                        <a:t>□</a:t>
                      </a:r>
                      <a:r>
                        <a:rPr lang="en-US" sz="1050" baseline="0" dirty="0" smtClean="0"/>
                        <a:t> </a:t>
                      </a:r>
                      <a:r>
                        <a:rPr lang="en-US" sz="1050" dirty="0" smtClean="0">
                          <a:solidFill>
                            <a:srgbClr val="000000"/>
                          </a:solidFill>
                          <a:effectLst/>
                          <a:latin typeface="arial"/>
                        </a:rPr>
                        <a:t>10001</a:t>
                      </a:r>
                      <a:endParaRPr lang="en-US" sz="1050" dirty="0">
                        <a:solidFill>
                          <a:srgbClr val="000000"/>
                        </a:solidFill>
                        <a:effectLst/>
                        <a:latin typeface="arial"/>
                      </a:endParaRPr>
                    </a:p>
                  </a:txBody>
                  <a:tcPr marL="28575" marR="28575" marT="0" marB="0" anchor="ctr"/>
                </a:tc>
                <a:tc>
                  <a:txBody>
                    <a:bodyPr/>
                    <a:lstStyle/>
                    <a:p>
                      <a:pPr algn="l" rtl="0" fontAlgn="b"/>
                      <a:r>
                        <a:rPr lang="en-US" sz="1050">
                          <a:solidFill>
                            <a:srgbClr val="000000"/>
                          </a:solidFill>
                          <a:effectLst/>
                          <a:latin typeface="arial"/>
                        </a:rPr>
                        <a:t>10 Number colony</a:t>
                      </a:r>
                    </a:p>
                  </a:txBody>
                  <a:tcPr marL="28575" marR="28575" marT="0" marB="0" anchor="ctr"/>
                </a:tc>
                <a:tc>
                  <a:txBody>
                    <a:bodyPr/>
                    <a:lstStyle/>
                    <a:p>
                      <a:pPr algn="l" rtl="0" fontAlgn="b"/>
                      <a:r>
                        <a:rPr lang="hi-IN" sz="1050">
                          <a:solidFill>
                            <a:srgbClr val="000000"/>
                          </a:solidFill>
                          <a:effectLst/>
                          <a:latin typeface="arial"/>
                        </a:rPr>
                        <a:t>10 नंबर कॉलनी</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10002</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15 August Lodge (</a:t>
                      </a:r>
                      <a:r>
                        <a:rPr lang="en-US" sz="1050" dirty="0" err="1">
                          <a:solidFill>
                            <a:srgbClr val="000000"/>
                          </a:solidFill>
                          <a:effectLst/>
                          <a:latin typeface="arial"/>
                        </a:rPr>
                        <a:t>Somwar</a:t>
                      </a:r>
                      <a:r>
                        <a:rPr lang="en-US" sz="1050" dirty="0">
                          <a:solidFill>
                            <a:srgbClr val="000000"/>
                          </a:solidFill>
                          <a:effectLst/>
                          <a:latin typeface="arial"/>
                        </a:rPr>
                        <a:t> </a:t>
                      </a:r>
                      <a:r>
                        <a:rPr lang="en-US" sz="1050" dirty="0" err="1">
                          <a:solidFill>
                            <a:srgbClr val="000000"/>
                          </a:solidFill>
                          <a:effectLst/>
                          <a:latin typeface="arial"/>
                        </a:rPr>
                        <a:t>Peth</a:t>
                      </a:r>
                      <a:r>
                        <a:rPr lang="en-US" sz="1050" dirty="0">
                          <a:solidFill>
                            <a:srgbClr val="000000"/>
                          </a:solidFill>
                          <a:effectLst/>
                          <a:latin typeface="arial"/>
                        </a:rPr>
                        <a:t>)</a:t>
                      </a:r>
                    </a:p>
                  </a:txBody>
                  <a:tcPr marL="28575" marR="28575" marT="0" marB="0" anchor="ctr"/>
                </a:tc>
                <a:tc>
                  <a:txBody>
                    <a:bodyPr/>
                    <a:lstStyle/>
                    <a:p>
                      <a:pPr algn="l" rtl="0" fontAlgn="b"/>
                      <a:r>
                        <a:rPr lang="hi-IN" sz="1050" dirty="0">
                          <a:solidFill>
                            <a:srgbClr val="000000"/>
                          </a:solidFill>
                          <a:effectLst/>
                          <a:latin typeface="arial"/>
                        </a:rPr>
                        <a:t>15 ऑगस्ट लॉज (सोमवार पेठ)</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10003</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15 number / </a:t>
                      </a:r>
                      <a:r>
                        <a:rPr lang="en-US" sz="1050" dirty="0" err="1">
                          <a:solidFill>
                            <a:srgbClr val="000000"/>
                          </a:solidFill>
                          <a:effectLst/>
                          <a:latin typeface="arial"/>
                        </a:rPr>
                        <a:t>Manjari</a:t>
                      </a:r>
                      <a:r>
                        <a:rPr lang="en-US" sz="1050" dirty="0">
                          <a:solidFill>
                            <a:srgbClr val="000000"/>
                          </a:solidFill>
                          <a:effectLst/>
                          <a:latin typeface="arial"/>
                        </a:rPr>
                        <a:t> </a:t>
                      </a:r>
                      <a:r>
                        <a:rPr lang="en-US" sz="1050" dirty="0" err="1">
                          <a:solidFill>
                            <a:srgbClr val="000000"/>
                          </a:solidFill>
                          <a:effectLst/>
                          <a:latin typeface="arial"/>
                        </a:rPr>
                        <a:t>Gaon</a:t>
                      </a:r>
                      <a:r>
                        <a:rPr lang="en-US" sz="1050" dirty="0">
                          <a:solidFill>
                            <a:srgbClr val="000000"/>
                          </a:solidFill>
                          <a:effectLst/>
                          <a:latin typeface="arial"/>
                        </a:rPr>
                        <a:t> </a:t>
                      </a:r>
                      <a:r>
                        <a:rPr lang="en-US" sz="1050" dirty="0" err="1">
                          <a:solidFill>
                            <a:srgbClr val="000000"/>
                          </a:solidFill>
                          <a:effectLst/>
                          <a:latin typeface="arial"/>
                        </a:rPr>
                        <a:t>Phata</a:t>
                      </a:r>
                      <a:endParaRPr lang="en-US" sz="1050" dirty="0">
                        <a:solidFill>
                          <a:srgbClr val="000000"/>
                        </a:solidFill>
                        <a:effectLst/>
                        <a:latin typeface="arial"/>
                      </a:endParaRPr>
                    </a:p>
                  </a:txBody>
                  <a:tcPr marL="28575" marR="28575" marT="0" marB="0" anchor="ctr"/>
                </a:tc>
                <a:tc>
                  <a:txBody>
                    <a:bodyPr/>
                    <a:lstStyle/>
                    <a:p>
                      <a:pPr algn="l" rtl="0" fontAlgn="b"/>
                      <a:r>
                        <a:rPr lang="hi-IN" sz="1050" dirty="0">
                          <a:solidFill>
                            <a:srgbClr val="000000"/>
                          </a:solidFill>
                          <a:effectLst/>
                          <a:latin typeface="arial"/>
                        </a:rPr>
                        <a:t>15 नबर / मांजरी गांव फाटा</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10004</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16 Number</a:t>
                      </a:r>
                    </a:p>
                  </a:txBody>
                  <a:tcPr marL="28575" marR="28575" marT="0" marB="0" anchor="ctr"/>
                </a:tc>
                <a:tc>
                  <a:txBody>
                    <a:bodyPr/>
                    <a:lstStyle/>
                    <a:p>
                      <a:pPr algn="l" rtl="0" fontAlgn="b"/>
                      <a:r>
                        <a:rPr lang="hi-IN" sz="1050" dirty="0">
                          <a:solidFill>
                            <a:srgbClr val="000000"/>
                          </a:solidFill>
                          <a:effectLst/>
                          <a:latin typeface="arial"/>
                        </a:rPr>
                        <a:t>16 नंबर</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40 </a:t>
                      </a:r>
                      <a:r>
                        <a:rPr lang="en-US" sz="1050" dirty="0" err="1">
                          <a:solidFill>
                            <a:srgbClr val="000000"/>
                          </a:solidFill>
                          <a:effectLst/>
                          <a:latin typeface="arial"/>
                        </a:rPr>
                        <a:t>Aundh</a:t>
                      </a:r>
                      <a:r>
                        <a:rPr lang="en-US" sz="1050" dirty="0">
                          <a:solidFill>
                            <a:srgbClr val="000000"/>
                          </a:solidFill>
                          <a:effectLst/>
                          <a:latin typeface="arial"/>
                        </a:rPr>
                        <a:t> Road</a:t>
                      </a:r>
                    </a:p>
                  </a:txBody>
                  <a:tcPr marL="28575" marR="28575" marT="0" marB="0" anchor="ctr"/>
                </a:tc>
                <a:tc>
                  <a:txBody>
                    <a:bodyPr/>
                    <a:lstStyle/>
                    <a:p>
                      <a:pPr algn="l" rtl="0" fontAlgn="b"/>
                      <a:r>
                        <a:rPr lang="hi-IN" sz="1050" dirty="0">
                          <a:solidFill>
                            <a:srgbClr val="000000"/>
                          </a:solidFill>
                          <a:effectLst/>
                          <a:latin typeface="arial"/>
                        </a:rPr>
                        <a:t>40 औंध रोड</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10006</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512 Factory Gate</a:t>
                      </a:r>
                    </a:p>
                  </a:txBody>
                  <a:tcPr marL="28575" marR="28575" marT="0" marB="0" anchor="ctr"/>
                </a:tc>
                <a:tc>
                  <a:txBody>
                    <a:bodyPr/>
                    <a:lstStyle/>
                    <a:p>
                      <a:pPr algn="l" rtl="0" fontAlgn="b"/>
                      <a:r>
                        <a:rPr lang="hi-IN" sz="1050" dirty="0">
                          <a:solidFill>
                            <a:srgbClr val="000000"/>
                          </a:solidFill>
                          <a:effectLst/>
                          <a:latin typeface="arial"/>
                        </a:rPr>
                        <a:t>512 फॅक्टरी गेट</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10007</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A B </a:t>
                      </a:r>
                      <a:r>
                        <a:rPr lang="en-US" sz="1050" dirty="0" err="1">
                          <a:solidFill>
                            <a:srgbClr val="000000"/>
                          </a:solidFill>
                          <a:effectLst/>
                          <a:latin typeface="arial"/>
                        </a:rPr>
                        <a:t>Chowk</a:t>
                      </a:r>
                      <a:endParaRPr lang="en-US" sz="1050" dirty="0">
                        <a:solidFill>
                          <a:srgbClr val="000000"/>
                        </a:solidFill>
                        <a:effectLst/>
                        <a:latin typeface="arial"/>
                      </a:endParaRPr>
                    </a:p>
                  </a:txBody>
                  <a:tcPr marL="28575" marR="28575" marT="0" marB="0" anchor="ctr"/>
                </a:tc>
                <a:tc>
                  <a:txBody>
                    <a:bodyPr/>
                    <a:lstStyle/>
                    <a:p>
                      <a:pPr algn="l" rtl="0" fontAlgn="b"/>
                      <a:r>
                        <a:rPr lang="hi-IN" sz="1050">
                          <a:solidFill>
                            <a:srgbClr val="000000"/>
                          </a:solidFill>
                          <a:effectLst/>
                          <a:latin typeface="arial"/>
                        </a:rPr>
                        <a:t>अप्पा बळवंत चौक</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10008</a:t>
                      </a:r>
                      <a:endParaRPr lang="en-US" sz="1050" dirty="0">
                        <a:solidFill>
                          <a:srgbClr val="000000"/>
                        </a:solidFill>
                        <a:effectLst/>
                        <a:latin typeface="arial"/>
                      </a:endParaRPr>
                    </a:p>
                  </a:txBody>
                  <a:tcPr marL="28575" marR="28575" marT="0" marB="0" anchor="ctr"/>
                </a:tc>
                <a:tc>
                  <a:txBody>
                    <a:bodyPr/>
                    <a:lstStyle/>
                    <a:p>
                      <a:pPr algn="l" rtl="0" fontAlgn="b"/>
                      <a:r>
                        <a:rPr lang="en-US" sz="1050">
                          <a:solidFill>
                            <a:srgbClr val="000000"/>
                          </a:solidFill>
                          <a:effectLst/>
                          <a:latin typeface="arial"/>
                        </a:rPr>
                        <a:t>Aaimata Mandir</a:t>
                      </a:r>
                    </a:p>
                  </a:txBody>
                  <a:tcPr marL="28575" marR="28575" marT="0" marB="0" anchor="ctr"/>
                </a:tc>
                <a:tc>
                  <a:txBody>
                    <a:bodyPr/>
                    <a:lstStyle/>
                    <a:p>
                      <a:pPr algn="l" rtl="0" fontAlgn="b"/>
                      <a:r>
                        <a:rPr lang="hi-IN" sz="1050">
                          <a:solidFill>
                            <a:srgbClr val="000000"/>
                          </a:solidFill>
                          <a:effectLst/>
                          <a:latin typeface="arial"/>
                        </a:rPr>
                        <a:t>आईमाता मंदिर</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10010</a:t>
                      </a:r>
                      <a:endParaRPr lang="en-US" sz="1050" dirty="0">
                        <a:solidFill>
                          <a:srgbClr val="000000"/>
                        </a:solidFill>
                        <a:effectLst/>
                        <a:latin typeface="arial"/>
                      </a:endParaRPr>
                    </a:p>
                  </a:txBody>
                  <a:tcPr marL="28575" marR="28575" marT="0" marB="0" anchor="ctr"/>
                </a:tc>
                <a:tc>
                  <a:txBody>
                    <a:bodyPr/>
                    <a:lstStyle/>
                    <a:p>
                      <a:pPr algn="l" rtl="0" fontAlgn="b"/>
                      <a:r>
                        <a:rPr lang="en-US" sz="1050">
                          <a:solidFill>
                            <a:srgbClr val="000000"/>
                          </a:solidFill>
                          <a:effectLst/>
                          <a:latin typeface="arial"/>
                        </a:rPr>
                        <a:t>Aashirwad Park</a:t>
                      </a:r>
                    </a:p>
                  </a:txBody>
                  <a:tcPr marL="28575" marR="28575" marT="0" marB="0" anchor="ctr"/>
                </a:tc>
                <a:tc>
                  <a:txBody>
                    <a:bodyPr/>
                    <a:lstStyle/>
                    <a:p>
                      <a:pPr algn="l" rtl="0" fontAlgn="b"/>
                      <a:r>
                        <a:rPr lang="hi-IN" sz="1050">
                          <a:solidFill>
                            <a:srgbClr val="000000"/>
                          </a:solidFill>
                          <a:effectLst/>
                          <a:latin typeface="arial"/>
                        </a:rPr>
                        <a:t>आशीर्वाद पार्क</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10011</a:t>
                      </a:r>
                      <a:endParaRPr lang="en-US" sz="1050" dirty="0">
                        <a:solidFill>
                          <a:srgbClr val="000000"/>
                        </a:solidFill>
                        <a:effectLst/>
                        <a:latin typeface="arial"/>
                      </a:endParaRPr>
                    </a:p>
                  </a:txBody>
                  <a:tcPr marL="28575" marR="28575" marT="0" marB="0" anchor="ctr"/>
                </a:tc>
                <a:tc>
                  <a:txBody>
                    <a:bodyPr/>
                    <a:lstStyle/>
                    <a:p>
                      <a:pPr algn="l" rtl="0" fontAlgn="b"/>
                      <a:r>
                        <a:rPr lang="en-US" sz="1050">
                          <a:solidFill>
                            <a:srgbClr val="000000"/>
                          </a:solidFill>
                          <a:effectLst/>
                          <a:latin typeface="arial"/>
                        </a:rPr>
                        <a:t>Abhi Chemicals</a:t>
                      </a:r>
                    </a:p>
                  </a:txBody>
                  <a:tcPr marL="28575" marR="28575" marT="0" marB="0" anchor="ctr"/>
                </a:tc>
                <a:tc>
                  <a:txBody>
                    <a:bodyPr/>
                    <a:lstStyle/>
                    <a:p>
                      <a:pPr algn="l" rtl="0" fontAlgn="b"/>
                      <a:r>
                        <a:rPr lang="hi-IN" sz="1050">
                          <a:solidFill>
                            <a:srgbClr val="000000"/>
                          </a:solidFill>
                          <a:effectLst/>
                          <a:latin typeface="arial"/>
                        </a:rPr>
                        <a:t>अभि केमिकल</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10012</a:t>
                      </a:r>
                      <a:endParaRPr lang="en-US" sz="1050" dirty="0">
                        <a:solidFill>
                          <a:srgbClr val="000000"/>
                        </a:solidFill>
                        <a:effectLst/>
                        <a:latin typeface="arial"/>
                      </a:endParaRPr>
                    </a:p>
                  </a:txBody>
                  <a:tcPr marL="28575" marR="28575" marT="0" marB="0" anchor="ctr"/>
                </a:tc>
                <a:tc>
                  <a:txBody>
                    <a:bodyPr/>
                    <a:lstStyle/>
                    <a:p>
                      <a:pPr algn="l" rtl="0" fontAlgn="b"/>
                      <a:r>
                        <a:rPr lang="en-US" sz="1050">
                          <a:solidFill>
                            <a:srgbClr val="000000"/>
                          </a:solidFill>
                          <a:effectLst/>
                          <a:latin typeface="arial"/>
                        </a:rPr>
                        <a:t>Abhinav Kala Vidyalaya</a:t>
                      </a:r>
                    </a:p>
                  </a:txBody>
                  <a:tcPr marL="28575" marR="28575" marT="0" marB="0" anchor="ctr"/>
                </a:tc>
                <a:tc>
                  <a:txBody>
                    <a:bodyPr/>
                    <a:lstStyle/>
                    <a:p>
                      <a:pPr algn="l" rtl="0" fontAlgn="b"/>
                      <a:r>
                        <a:rPr lang="hi-IN" sz="1050">
                          <a:solidFill>
                            <a:srgbClr val="000000"/>
                          </a:solidFill>
                          <a:effectLst/>
                          <a:latin typeface="arial"/>
                        </a:rPr>
                        <a:t>अभिनव कला विद्यालय</a:t>
                      </a: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10013</a:t>
                      </a:r>
                      <a:endParaRPr lang="en-US" sz="1050" dirty="0">
                        <a:solidFill>
                          <a:srgbClr val="000000"/>
                        </a:solidFill>
                        <a:effectLst/>
                        <a:latin typeface="arial"/>
                      </a:endParaRPr>
                    </a:p>
                  </a:txBody>
                  <a:tcPr marL="28575" marR="28575" marT="0" marB="0" anchor="ctr"/>
                </a:tc>
                <a:tc>
                  <a:txBody>
                    <a:bodyPr/>
                    <a:lstStyle/>
                    <a:p>
                      <a:pPr algn="l" rtl="0" fontAlgn="b"/>
                      <a:r>
                        <a:rPr lang="en-US" sz="1050" dirty="0">
                          <a:solidFill>
                            <a:srgbClr val="000000"/>
                          </a:solidFill>
                          <a:effectLst/>
                          <a:latin typeface="arial"/>
                        </a:rPr>
                        <a:t>AD Camp </a:t>
                      </a:r>
                      <a:r>
                        <a:rPr lang="en-US" sz="1050" dirty="0" err="1">
                          <a:solidFill>
                            <a:srgbClr val="000000"/>
                          </a:solidFill>
                          <a:effectLst/>
                          <a:latin typeface="arial"/>
                        </a:rPr>
                        <a:t>Chowk</a:t>
                      </a:r>
                      <a:endParaRPr lang="en-US" sz="1050" dirty="0">
                        <a:solidFill>
                          <a:srgbClr val="000000"/>
                        </a:solidFill>
                        <a:effectLst/>
                        <a:latin typeface="arial"/>
                      </a:endParaRPr>
                    </a:p>
                  </a:txBody>
                  <a:tcPr marL="28575" marR="28575" marT="0" marB="0" anchor="ctr"/>
                </a:tc>
                <a:tc>
                  <a:txBody>
                    <a:bodyPr/>
                    <a:lstStyle/>
                    <a:p>
                      <a:pPr algn="l" rtl="0" fontAlgn="b"/>
                      <a:r>
                        <a:rPr lang="hi-IN" sz="1050" dirty="0">
                          <a:solidFill>
                            <a:srgbClr val="000000"/>
                          </a:solidFill>
                          <a:effectLst/>
                          <a:latin typeface="arial"/>
                        </a:rPr>
                        <a:t>एडी कॅम्प चौक</a:t>
                      </a:r>
                    </a:p>
                  </a:txBody>
                  <a:tcPr marL="28575" marR="28575" marT="0" marB="0" anchor="ctr"/>
                </a:tc>
              </a:tr>
            </a:tbl>
          </a:graphicData>
        </a:graphic>
      </p:graphicFrame>
      <p:sp>
        <p:nvSpPr>
          <p:cNvPr id="6" name="Rounded Rectangle 5"/>
          <p:cNvSpPr/>
          <p:nvPr/>
        </p:nvSpPr>
        <p:spPr>
          <a:xfrm>
            <a:off x="304800" y="1600200"/>
            <a:ext cx="9144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Add Stop</a:t>
            </a:r>
            <a:endParaRPr lang="en-US" sz="1400" dirty="0"/>
          </a:p>
        </p:txBody>
      </p:sp>
      <p:sp>
        <p:nvSpPr>
          <p:cNvPr id="8" name="Rounded Rectangle 7"/>
          <p:cNvSpPr/>
          <p:nvPr/>
        </p:nvSpPr>
        <p:spPr>
          <a:xfrm>
            <a:off x="1295400" y="1600200"/>
            <a:ext cx="1219200" cy="30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Remove Stop</a:t>
            </a:r>
            <a:endParaRPr lang="en-US" sz="14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867400"/>
            <a:ext cx="18288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ular Callout 8"/>
          <p:cNvSpPr/>
          <p:nvPr/>
        </p:nvSpPr>
        <p:spPr>
          <a:xfrm>
            <a:off x="2057400" y="3748088"/>
            <a:ext cx="1932296" cy="690562"/>
          </a:xfrm>
          <a:prstGeom prst="wedgeRoundRectCallout">
            <a:avLst>
              <a:gd name="adj1" fmla="val -66727"/>
              <a:gd name="adj2" fmla="val -1012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Click to open a stop’s profile page</a:t>
            </a:r>
            <a:endParaRPr lang="en-US" sz="1600" dirty="0"/>
          </a:p>
        </p:txBody>
      </p:sp>
      <p:sp>
        <p:nvSpPr>
          <p:cNvPr id="12" name="Rounded Rectangular Callout 11"/>
          <p:cNvSpPr/>
          <p:nvPr/>
        </p:nvSpPr>
        <p:spPr>
          <a:xfrm>
            <a:off x="5829300" y="1905000"/>
            <a:ext cx="1828800" cy="685800"/>
          </a:xfrm>
          <a:prstGeom prst="wedgeRoundRectCallout">
            <a:avLst>
              <a:gd name="adj1" fmla="val 53870"/>
              <a:gd name="adj2" fmla="val 769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Browse stops using map also</a:t>
            </a:r>
            <a:endParaRPr lang="en-US" sz="1600" dirty="0"/>
          </a:p>
        </p:txBody>
      </p:sp>
      <p:sp>
        <p:nvSpPr>
          <p:cNvPr id="14" name="Rounded Rectangle 13"/>
          <p:cNvSpPr/>
          <p:nvPr/>
        </p:nvSpPr>
        <p:spPr>
          <a:xfrm>
            <a:off x="228600" y="5867400"/>
            <a:ext cx="12192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Add to list</a:t>
            </a:r>
            <a:endParaRPr lang="en-US" sz="1400" dirty="0"/>
          </a:p>
        </p:txBody>
      </p:sp>
      <p:sp>
        <p:nvSpPr>
          <p:cNvPr id="15" name="Rounded Rectangular Callout 14"/>
          <p:cNvSpPr/>
          <p:nvPr/>
        </p:nvSpPr>
        <p:spPr>
          <a:xfrm>
            <a:off x="6019800" y="5943600"/>
            <a:ext cx="1638300" cy="823912"/>
          </a:xfrm>
          <a:prstGeom prst="wedgeRoundRectCallout">
            <a:avLst>
              <a:gd name="adj1" fmla="val 79357"/>
              <a:gd name="adj2" fmla="val 48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Stops removed in past are here, can be edited and restored</a:t>
            </a:r>
            <a:endParaRPr lang="en-US" sz="1200" dirty="0"/>
          </a:p>
        </p:txBody>
      </p:sp>
      <p:sp>
        <p:nvSpPr>
          <p:cNvPr id="16" name="Rectangle 15"/>
          <p:cNvSpPr/>
          <p:nvPr/>
        </p:nvSpPr>
        <p:spPr>
          <a:xfrm>
            <a:off x="1524000" y="5867400"/>
            <a:ext cx="1447800" cy="304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t>Import /Export</a:t>
            </a:r>
            <a:endParaRPr lang="en-US" sz="1400" dirty="0"/>
          </a:p>
        </p:txBody>
      </p:sp>
      <p:sp>
        <p:nvSpPr>
          <p:cNvPr id="17" name="Rounded Rectangular Callout 16"/>
          <p:cNvSpPr/>
          <p:nvPr/>
        </p:nvSpPr>
        <p:spPr>
          <a:xfrm>
            <a:off x="2971800" y="6157639"/>
            <a:ext cx="952500" cy="411956"/>
          </a:xfrm>
          <a:prstGeom prst="wedgeRoundRectCallout">
            <a:avLst>
              <a:gd name="adj1" fmla="val -64457"/>
              <a:gd name="adj2" fmla="val -575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For bulk operations</a:t>
            </a:r>
            <a:endParaRPr lang="en-US" sz="1200" dirty="0"/>
          </a:p>
        </p:txBody>
      </p:sp>
      <p:sp>
        <p:nvSpPr>
          <p:cNvPr id="18" name="Rectangle 17"/>
          <p:cNvSpPr/>
          <p:nvPr/>
        </p:nvSpPr>
        <p:spPr>
          <a:xfrm>
            <a:off x="5715000" y="4572000"/>
            <a:ext cx="2590800" cy="53082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See all routes having  selected stop(s)</a:t>
            </a:r>
            <a:endParaRPr lang="en-US" sz="1400" dirty="0"/>
          </a:p>
        </p:txBody>
      </p:sp>
      <p:grpSp>
        <p:nvGrpSpPr>
          <p:cNvPr id="10" name="Group 9"/>
          <p:cNvGrpSpPr/>
          <p:nvPr/>
        </p:nvGrpSpPr>
        <p:grpSpPr>
          <a:xfrm>
            <a:off x="8229600" y="6081712"/>
            <a:ext cx="533400" cy="409458"/>
            <a:chOff x="8229600" y="6081712"/>
            <a:chExt cx="533400" cy="409458"/>
          </a:xfrm>
        </p:grpSpPr>
        <p:sp>
          <p:nvSpPr>
            <p:cNvPr id="13" name="Rounded Rectangle 12"/>
            <p:cNvSpPr/>
            <p:nvPr/>
          </p:nvSpPr>
          <p:spPr>
            <a:xfrm>
              <a:off x="8229600" y="6081712"/>
              <a:ext cx="533400" cy="40945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dirty="0"/>
            </a:p>
          </p:txBody>
        </p:sp>
        <p:pic>
          <p:nvPicPr>
            <p:cNvPr id="2052" name="Picture 4" descr="D:\TECH\UwAmp\www\dev\lib\images\trash_@2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2808" y="6139502"/>
              <a:ext cx="279400" cy="304800"/>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ounded Rectangular Callout 20"/>
          <p:cNvSpPr/>
          <p:nvPr/>
        </p:nvSpPr>
        <p:spPr>
          <a:xfrm>
            <a:off x="6172200" y="5226844"/>
            <a:ext cx="2460008" cy="411956"/>
          </a:xfrm>
          <a:prstGeom prst="wedgeRoundRectCallout">
            <a:avLst>
              <a:gd name="adj1" fmla="val 15800"/>
              <a:gd name="adj2" fmla="val -1011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Jumps to Routes Management</a:t>
            </a:r>
            <a:endParaRPr lang="en-US" sz="1200" dirty="0"/>
          </a:p>
        </p:txBody>
      </p:sp>
      <p:sp>
        <p:nvSpPr>
          <p:cNvPr id="22" name="Rectangle 21"/>
          <p:cNvSpPr/>
          <p:nvPr/>
        </p:nvSpPr>
        <p:spPr>
          <a:xfrm>
            <a:off x="3901895" y="1628131"/>
            <a:ext cx="14478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Search</a:t>
            </a:r>
            <a:endParaRPr lang="en-US" sz="1400" dirty="0"/>
          </a:p>
        </p:txBody>
      </p:sp>
      <p:sp>
        <p:nvSpPr>
          <p:cNvPr id="23" name="TextBox 22"/>
          <p:cNvSpPr txBox="1"/>
          <p:nvPr/>
        </p:nvSpPr>
        <p:spPr>
          <a:xfrm>
            <a:off x="2247901" y="1138535"/>
            <a:ext cx="3848100" cy="461665"/>
          </a:xfrm>
          <a:prstGeom prst="rect">
            <a:avLst/>
          </a:prstGeom>
          <a:noFill/>
        </p:spPr>
        <p:txBody>
          <a:bodyPr wrap="square" rtlCol="0">
            <a:spAutoFit/>
          </a:bodyPr>
          <a:lstStyle/>
          <a:p>
            <a:r>
              <a:rPr lang="en-US" sz="1200" dirty="0" smtClean="0"/>
              <a:t>(adv. search: by stop name, </a:t>
            </a:r>
            <a:r>
              <a:rPr lang="en-US" sz="1200" dirty="0" err="1" smtClean="0"/>
              <a:t>stopcode</a:t>
            </a:r>
            <a:r>
              <a:rPr lang="en-US" sz="1200" dirty="0" smtClean="0"/>
              <a:t>, route number or name, area, list, bounding </a:t>
            </a:r>
            <a:r>
              <a:rPr lang="en-US" sz="1200" dirty="0" err="1" smtClean="0"/>
              <a:t>lat</a:t>
            </a:r>
            <a:r>
              <a:rPr lang="en-US" sz="1200" dirty="0" smtClean="0"/>
              <a:t>-long co-</a:t>
            </a:r>
            <a:r>
              <a:rPr lang="en-US" sz="1200" dirty="0" err="1" smtClean="0"/>
              <a:t>ords</a:t>
            </a:r>
            <a:r>
              <a:rPr lang="en-US" sz="1200" dirty="0" smtClean="0"/>
              <a:t>, date </a:t>
            </a:r>
            <a:r>
              <a:rPr lang="en-US" sz="1200" dirty="0" err="1" smtClean="0"/>
              <a:t>etc</a:t>
            </a:r>
            <a:r>
              <a:rPr lang="en-US" sz="1200" dirty="0" smtClean="0"/>
              <a:t>)</a:t>
            </a:r>
            <a:endParaRPr lang="en-US" sz="1200" dirty="0"/>
          </a:p>
        </p:txBody>
      </p:sp>
    </p:spTree>
    <p:extLst>
      <p:ext uri="{BB962C8B-B14F-4D97-AF65-F5344CB8AC3E}">
        <p14:creationId xmlns:p14="http://schemas.microsoft.com/office/powerpoint/2010/main" val="1228944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Add or Edit Bus stop</a:t>
            </a:r>
            <a:endParaRPr lang="en-US" dirty="0"/>
          </a:p>
        </p:txBody>
      </p:sp>
      <p:sp>
        <p:nvSpPr>
          <p:cNvPr id="3" name="Content Placeholder 2"/>
          <p:cNvSpPr>
            <a:spLocks noGrp="1"/>
          </p:cNvSpPr>
          <p:nvPr>
            <p:ph idx="1"/>
          </p:nvPr>
        </p:nvSpPr>
        <p:spPr>
          <a:xfrm>
            <a:off x="5791200" y="1042987"/>
            <a:ext cx="3200400" cy="5129213"/>
          </a:xfrm>
        </p:spPr>
        <p:txBody>
          <a:bodyPr>
            <a:normAutofit/>
          </a:bodyPr>
          <a:lstStyle/>
          <a:p>
            <a:pPr marL="0" indent="0">
              <a:buNone/>
            </a:pPr>
            <a:r>
              <a:rPr lang="en-US" sz="1400" dirty="0"/>
              <a:t>See http://</a:t>
            </a:r>
            <a:r>
              <a:rPr lang="en-US" sz="1400" dirty="0" smtClean="0"/>
              <a:t>www.latlong.net/add-place.html</a:t>
            </a:r>
          </a:p>
          <a:p>
            <a:pPr marL="0" indent="0">
              <a:buNone/>
            </a:pPr>
            <a:r>
              <a:rPr lang="en-US" sz="1400" dirty="0" smtClean="0"/>
              <a:t>We need something like that.</a:t>
            </a:r>
          </a:p>
          <a:p>
            <a:pPr marL="0" indent="0">
              <a:buNone/>
            </a:pPr>
            <a:endParaRPr lang="en-US" sz="1400" dirty="0" smtClean="0"/>
          </a:p>
          <a:p>
            <a:pPr marL="0" indent="0">
              <a:buNone/>
            </a:pPr>
            <a:r>
              <a:rPr lang="en-US" sz="1400" dirty="0" smtClean="0"/>
              <a:t>Fields:</a:t>
            </a:r>
          </a:p>
          <a:p>
            <a:pPr>
              <a:buFont typeface="+mj-lt"/>
              <a:buAutoNum type="arabicPeriod"/>
            </a:pPr>
            <a:r>
              <a:rPr lang="en-US" sz="1400" dirty="0" smtClean="0"/>
              <a:t>English name (unique)</a:t>
            </a:r>
          </a:p>
          <a:p>
            <a:pPr>
              <a:buFont typeface="+mj-lt"/>
              <a:buAutoNum type="arabicPeriod"/>
            </a:pPr>
            <a:r>
              <a:rPr lang="en-US" sz="1400" dirty="0" smtClean="0"/>
              <a:t>Marathi name </a:t>
            </a:r>
            <a:r>
              <a:rPr lang="en-US" sz="1400" dirty="0"/>
              <a:t>(unique)</a:t>
            </a:r>
            <a:endParaRPr lang="en-US" sz="1400" dirty="0" smtClean="0"/>
          </a:p>
          <a:p>
            <a:pPr>
              <a:buFont typeface="+mj-lt"/>
              <a:buAutoNum type="arabicPeriod"/>
            </a:pPr>
            <a:r>
              <a:rPr lang="en-US" sz="1400" dirty="0" err="1" smtClean="0"/>
              <a:t>StopCode</a:t>
            </a:r>
            <a:r>
              <a:rPr lang="en-US" sz="1400" dirty="0" smtClean="0"/>
              <a:t> (option to let system auto-assign) </a:t>
            </a:r>
            <a:r>
              <a:rPr lang="en-US" sz="1400" dirty="0"/>
              <a:t>(unique)</a:t>
            </a:r>
            <a:endParaRPr lang="en-US" sz="1400" dirty="0" smtClean="0"/>
          </a:p>
          <a:p>
            <a:pPr>
              <a:buFont typeface="+mj-lt"/>
              <a:buAutoNum type="arabicPeriod"/>
            </a:pPr>
            <a:r>
              <a:rPr lang="en-US" sz="1400" dirty="0" smtClean="0"/>
              <a:t>Address / </a:t>
            </a:r>
            <a:r>
              <a:rPr lang="en-US" sz="1400" dirty="0"/>
              <a:t>nearby </a:t>
            </a:r>
            <a:r>
              <a:rPr lang="en-US" sz="1400" dirty="0" smtClean="0"/>
              <a:t>landmark</a:t>
            </a:r>
            <a:endParaRPr lang="en-US" sz="1400" dirty="0" smtClean="0"/>
          </a:p>
          <a:p>
            <a:pPr>
              <a:buFont typeface="+mj-lt"/>
              <a:buAutoNum type="arabicPeriod"/>
            </a:pPr>
            <a:r>
              <a:rPr lang="en-US" sz="1400" dirty="0" err="1" smtClean="0"/>
              <a:t>Lat</a:t>
            </a:r>
            <a:r>
              <a:rPr lang="en-US" sz="1400" dirty="0" smtClean="0"/>
              <a:t>-long : enter manually or pin on map </a:t>
            </a:r>
            <a:r>
              <a:rPr lang="en-US" sz="1400" dirty="0"/>
              <a:t>(unique</a:t>
            </a:r>
            <a:r>
              <a:rPr lang="en-US" sz="1400" dirty="0" smtClean="0"/>
              <a:t>)</a:t>
            </a:r>
          </a:p>
          <a:p>
            <a:pPr>
              <a:buFont typeface="+mj-lt"/>
              <a:buAutoNum type="arabicPeriod"/>
            </a:pPr>
            <a:r>
              <a:rPr lang="en-US" sz="1400" dirty="0" smtClean="0"/>
              <a:t>Area (dropdown list)</a:t>
            </a:r>
          </a:p>
          <a:p>
            <a:pPr>
              <a:buFont typeface="+mj-lt"/>
              <a:buAutoNum type="arabicPeriod"/>
            </a:pPr>
            <a:r>
              <a:rPr lang="en-US" sz="1400" dirty="0" smtClean="0"/>
              <a:t>Date of commissioning (optional)</a:t>
            </a:r>
          </a:p>
          <a:p>
            <a:pPr>
              <a:buFont typeface="+mj-lt"/>
              <a:buAutoNum type="arabicPeriod"/>
            </a:pPr>
            <a:r>
              <a:rPr lang="en-US" sz="1400" dirty="0" smtClean="0"/>
              <a:t>Work order / budget code details </a:t>
            </a:r>
            <a:r>
              <a:rPr lang="en-US" sz="1400" dirty="0" err="1" smtClean="0"/>
              <a:t>etc</a:t>
            </a:r>
            <a:r>
              <a:rPr lang="en-US" sz="1400" dirty="0" smtClean="0"/>
              <a:t> (optional paragraph)</a:t>
            </a:r>
          </a:p>
          <a:p>
            <a:pPr>
              <a:buFont typeface="+mj-lt"/>
              <a:buAutoNum type="arabicPeriod"/>
            </a:pPr>
            <a:r>
              <a:rPr lang="en-US" sz="1400" dirty="0" smtClean="0"/>
              <a:t>Photo</a:t>
            </a:r>
          </a:p>
          <a:p>
            <a:pPr marL="0" indent="0">
              <a:buNone/>
            </a:pPr>
            <a:endParaRPr lang="en-US" sz="1400"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7224"/>
          <a:stretch/>
        </p:blipFill>
        <p:spPr bwMode="auto">
          <a:xfrm>
            <a:off x="152400" y="1066800"/>
            <a:ext cx="5438931"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5791200"/>
            <a:ext cx="8305800" cy="1015663"/>
          </a:xfrm>
          <a:prstGeom prst="rect">
            <a:avLst/>
          </a:prstGeom>
          <a:noFill/>
        </p:spPr>
        <p:txBody>
          <a:bodyPr wrap="square" rtlCol="0">
            <a:spAutoFit/>
          </a:bodyPr>
          <a:lstStyle/>
          <a:p>
            <a:r>
              <a:rPr lang="en-US" sz="1200" dirty="0" smtClean="0"/>
              <a:t>Notes: - Form validation must not allow location to be beyond some set limits, like for Pune: </a:t>
            </a:r>
            <a:r>
              <a:rPr lang="en-US" sz="1200" dirty="0" err="1" smtClean="0"/>
              <a:t>Lat</a:t>
            </a:r>
            <a:r>
              <a:rPr lang="en-US" sz="1200" dirty="0" smtClean="0"/>
              <a:t>: 18.0 to 19.0, </a:t>
            </a:r>
            <a:r>
              <a:rPr lang="en-US" sz="1200" dirty="0" err="1" smtClean="0"/>
              <a:t>Lng</a:t>
            </a:r>
            <a:r>
              <a:rPr lang="en-US" sz="1200" dirty="0" smtClean="0"/>
              <a:t>: 73.4 to 74.4.</a:t>
            </a:r>
          </a:p>
          <a:p>
            <a:r>
              <a:rPr lang="en-US" sz="1200" dirty="0" smtClean="0"/>
              <a:t>- Names, code, </a:t>
            </a:r>
            <a:r>
              <a:rPr lang="en-US" sz="1200" dirty="0" err="1" smtClean="0"/>
              <a:t>addr</a:t>
            </a:r>
            <a:r>
              <a:rPr lang="en-US" sz="1200" dirty="0" smtClean="0"/>
              <a:t> must be unique and should not match existing stops. For </a:t>
            </a:r>
            <a:r>
              <a:rPr lang="en-US" sz="1200" dirty="0" err="1" smtClean="0"/>
              <a:t>lat</a:t>
            </a:r>
            <a:r>
              <a:rPr lang="en-US" sz="1200" dirty="0" smtClean="0"/>
              <a:t>-long, show proximity warning if found within 50 meters of existing stop; list those stops and let user click to open their profiles in new tabs.</a:t>
            </a:r>
          </a:p>
          <a:p>
            <a:r>
              <a:rPr lang="en-US" sz="1200" dirty="0" smtClean="0"/>
              <a:t>- Map should show other existing bus stops and allow user to click them and see their name/code, go to their profile etc.</a:t>
            </a:r>
          </a:p>
          <a:p>
            <a:r>
              <a:rPr lang="en-US" sz="1200" dirty="0" smtClean="0"/>
              <a:t>- Have option to let system auto-assign </a:t>
            </a:r>
            <a:r>
              <a:rPr lang="en-US" sz="1200" dirty="0" err="1" smtClean="0"/>
              <a:t>StopCode</a:t>
            </a:r>
            <a:r>
              <a:rPr lang="en-US" sz="1200" dirty="0" smtClean="0"/>
              <a:t> , and this should become the key in the stop’s permalink (like slug in </a:t>
            </a:r>
            <a:r>
              <a:rPr lang="en-US" sz="1200" dirty="0" err="1" smtClean="0"/>
              <a:t>Wordpress</a:t>
            </a:r>
            <a:r>
              <a:rPr lang="en-US" sz="1200" dirty="0" smtClean="0"/>
              <a:t>)</a:t>
            </a:r>
            <a:endParaRPr lang="en-US" sz="1200" dirty="0"/>
          </a:p>
        </p:txBody>
      </p:sp>
      <p:sp>
        <p:nvSpPr>
          <p:cNvPr id="6" name="Rounded Rectangular Callout 5"/>
          <p:cNvSpPr/>
          <p:nvPr/>
        </p:nvSpPr>
        <p:spPr>
          <a:xfrm>
            <a:off x="3352800" y="5026819"/>
            <a:ext cx="2057400" cy="688181"/>
          </a:xfrm>
          <a:prstGeom prst="wedgeRoundRectCallout">
            <a:avLst>
              <a:gd name="adj1" fmla="val -74047"/>
              <a:gd name="adj2" fmla="val -539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Profile picture upload</a:t>
            </a:r>
            <a:endParaRPr lang="en-US" sz="1600" dirty="0"/>
          </a:p>
        </p:txBody>
      </p:sp>
    </p:spTree>
    <p:extLst>
      <p:ext uri="{BB962C8B-B14F-4D97-AF65-F5344CB8AC3E}">
        <p14:creationId xmlns:p14="http://schemas.microsoft.com/office/powerpoint/2010/main" val="3117550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Manage Routes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52394073"/>
              </p:ext>
            </p:extLst>
          </p:nvPr>
        </p:nvGraphicFramePr>
        <p:xfrm>
          <a:off x="228599" y="2175211"/>
          <a:ext cx="4572001" cy="3539789"/>
        </p:xfrm>
        <a:graphic>
          <a:graphicData uri="http://schemas.openxmlformats.org/drawingml/2006/table">
            <a:tbl>
              <a:tblPr firstRow="1" bandRow="1">
                <a:tableStyleId>{5C22544A-7EE6-4342-B048-85BDC9FD1C3A}</a:tableStyleId>
              </a:tblPr>
              <a:tblGrid>
                <a:gridCol w="685801"/>
                <a:gridCol w="1600200"/>
                <a:gridCol w="914400"/>
                <a:gridCol w="762000"/>
                <a:gridCol w="609600"/>
              </a:tblGrid>
              <a:tr h="146538">
                <a:tc>
                  <a:txBody>
                    <a:bodyPr/>
                    <a:lstStyle/>
                    <a:p>
                      <a:pPr algn="l"/>
                      <a:r>
                        <a:rPr lang="en-US" sz="1050" dirty="0" smtClean="0"/>
                        <a:t>Route</a:t>
                      </a:r>
                      <a:endParaRPr lang="en-US" sz="1050" dirty="0"/>
                    </a:p>
                  </a:txBody>
                  <a:tcPr anchor="ctr"/>
                </a:tc>
                <a:tc>
                  <a:txBody>
                    <a:bodyPr/>
                    <a:lstStyle/>
                    <a:p>
                      <a:pPr algn="l"/>
                      <a:r>
                        <a:rPr lang="en-US" sz="1050" dirty="0" smtClean="0"/>
                        <a:t>Name</a:t>
                      </a:r>
                      <a:endParaRPr lang="en-US" sz="1050" dirty="0"/>
                    </a:p>
                  </a:txBody>
                  <a:tcPr anchor="ctr"/>
                </a:tc>
                <a:tc>
                  <a:txBody>
                    <a:bodyPr/>
                    <a:lstStyle/>
                    <a:p>
                      <a:pPr algn="l"/>
                      <a:r>
                        <a:rPr lang="en-US" sz="1050" dirty="0" smtClean="0"/>
                        <a:t>No.</a:t>
                      </a:r>
                      <a:r>
                        <a:rPr lang="en-US" sz="1050" baseline="0" dirty="0" smtClean="0"/>
                        <a:t> of Stops</a:t>
                      </a:r>
                      <a:endParaRPr lang="en-US" sz="1050" dirty="0"/>
                    </a:p>
                  </a:txBody>
                  <a:tcPr anchor="ctr"/>
                </a:tc>
                <a:tc>
                  <a:txBody>
                    <a:bodyPr/>
                    <a:lstStyle/>
                    <a:p>
                      <a:pPr algn="l"/>
                      <a:r>
                        <a:rPr lang="en-US" sz="1050" dirty="0" smtClean="0"/>
                        <a:t>Trips/day</a:t>
                      </a:r>
                      <a:endParaRPr lang="en-US" sz="1050" dirty="0"/>
                    </a:p>
                  </a:txBody>
                  <a:tcPr anchor="ctr"/>
                </a:tc>
                <a:tc>
                  <a:txBody>
                    <a:bodyPr/>
                    <a:lstStyle/>
                    <a:p>
                      <a:pPr algn="l"/>
                      <a:r>
                        <a:rPr lang="en-US" sz="1050" dirty="0" err="1" smtClean="0"/>
                        <a:t>Kms</a:t>
                      </a:r>
                      <a:endParaRPr lang="en-US" sz="1050" dirty="0"/>
                    </a:p>
                  </a:txBody>
                  <a:tcPr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1</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25</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10</a:t>
                      </a:r>
                      <a:endParaRPr lang="en-US" sz="1050" dirty="0">
                        <a:solidFill>
                          <a:srgbClr val="000000"/>
                        </a:solidFill>
                        <a:effectLst/>
                        <a:latin typeface="arial"/>
                      </a:endParaRPr>
                    </a:p>
                  </a:txBody>
                  <a:tcPr marL="28575" marR="28575" marT="0"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50" dirty="0" smtClean="0">
                          <a:solidFill>
                            <a:srgbClr val="000000"/>
                          </a:solidFill>
                          <a:effectLst/>
                          <a:latin typeface="arial"/>
                        </a:rPr>
                        <a:t>Route</a:t>
                      </a:r>
                      <a:r>
                        <a:rPr lang="en-US" sz="1050" baseline="0" dirty="0" smtClean="0">
                          <a:solidFill>
                            <a:srgbClr val="000000"/>
                          </a:solidFill>
                          <a:effectLst/>
                          <a:latin typeface="arial"/>
                        </a:rPr>
                        <a:t> 2</a:t>
                      </a:r>
                      <a:endParaRPr lang="en-US" sz="1050" dirty="0" smtClean="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56</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15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3</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32</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20</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4</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56</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25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43</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30</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6</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29</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35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7</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12</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40</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8</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43</a:t>
                      </a:r>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45</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9</a:t>
                      </a:r>
                      <a:endParaRPr lang="en-US"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50</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10</a:t>
                      </a:r>
                      <a:endParaRPr lang="en-US"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r h="298939">
                <a:tc>
                  <a:txBody>
                    <a:bodyPr/>
                    <a:lstStyle/>
                    <a:p>
                      <a:pPr algn="l" rtl="0" fontAlgn="b"/>
                      <a:r>
                        <a:rPr lang="en-US" sz="1050" dirty="0" smtClean="0"/>
                        <a:t>□</a:t>
                      </a:r>
                      <a:r>
                        <a:rPr lang="en-US" sz="1050" baseline="0" dirty="0" smtClean="0"/>
                        <a:t> </a:t>
                      </a:r>
                      <a:r>
                        <a:rPr lang="en-US" sz="1050" dirty="0" smtClean="0">
                          <a:solidFill>
                            <a:srgbClr val="000000"/>
                          </a:solidFill>
                          <a:effectLst/>
                          <a:latin typeface="arial"/>
                        </a:rPr>
                        <a:t>50</a:t>
                      </a:r>
                      <a:r>
                        <a:rPr lang="en-US" sz="1050" baseline="0" dirty="0" smtClean="0">
                          <a:solidFill>
                            <a:srgbClr val="000000"/>
                          </a:solidFill>
                          <a:effectLst/>
                          <a:latin typeface="arial"/>
                        </a:rPr>
                        <a:t>B</a:t>
                      </a:r>
                      <a:endParaRPr lang="en-US" sz="1050" dirty="0">
                        <a:solidFill>
                          <a:srgbClr val="000000"/>
                        </a:solidFill>
                        <a:effectLst/>
                        <a:latin typeface="arial"/>
                      </a:endParaRPr>
                    </a:p>
                  </a:txBody>
                  <a:tcPr marL="28575" marR="28575" marT="0" marB="0" anchor="ctr"/>
                </a:tc>
                <a:tc>
                  <a:txBody>
                    <a:bodyPr/>
                    <a:lstStyle/>
                    <a:p>
                      <a:pPr algn="l" rtl="0" fontAlgn="b"/>
                      <a:r>
                        <a:rPr lang="en-US" sz="1050" dirty="0" smtClean="0">
                          <a:solidFill>
                            <a:srgbClr val="000000"/>
                          </a:solidFill>
                          <a:effectLst/>
                          <a:latin typeface="arial"/>
                        </a:rPr>
                        <a:t>Route</a:t>
                      </a:r>
                      <a:r>
                        <a:rPr lang="en-US" sz="1050" baseline="0" dirty="0" smtClean="0">
                          <a:solidFill>
                            <a:srgbClr val="000000"/>
                          </a:solidFill>
                          <a:effectLst/>
                          <a:latin typeface="arial"/>
                        </a:rPr>
                        <a:t> 11</a:t>
                      </a:r>
                      <a:endParaRPr lang="en-US"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c>
                  <a:txBody>
                    <a:bodyPr/>
                    <a:lstStyle/>
                    <a:p>
                      <a:pPr algn="l" rtl="0" fontAlgn="b"/>
                      <a:endParaRPr lang="hi-IN" sz="1050" dirty="0">
                        <a:solidFill>
                          <a:srgbClr val="000000"/>
                        </a:solidFill>
                        <a:effectLst/>
                        <a:latin typeface="arial"/>
                      </a:endParaRPr>
                    </a:p>
                  </a:txBody>
                  <a:tcPr marL="28575" marR="28575" marT="0" marB="0" anchor="ctr"/>
                </a:tc>
              </a:tr>
            </a:tbl>
          </a:graphicData>
        </a:graphic>
      </p:graphicFrame>
      <p:sp>
        <p:nvSpPr>
          <p:cNvPr id="6" name="Rounded Rectangle 5"/>
          <p:cNvSpPr/>
          <p:nvPr/>
        </p:nvSpPr>
        <p:spPr>
          <a:xfrm>
            <a:off x="228600" y="1600200"/>
            <a:ext cx="1066800"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400" dirty="0" smtClean="0"/>
              <a:t>Add Route</a:t>
            </a:r>
            <a:endParaRPr lang="en-US" sz="1400" dirty="0"/>
          </a:p>
        </p:txBody>
      </p:sp>
      <p:sp>
        <p:nvSpPr>
          <p:cNvPr id="8" name="Rounded Rectangle 7"/>
          <p:cNvSpPr/>
          <p:nvPr/>
        </p:nvSpPr>
        <p:spPr>
          <a:xfrm>
            <a:off x="1371600" y="1600200"/>
            <a:ext cx="1295400" cy="304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smtClean="0"/>
              <a:t>Remove Route</a:t>
            </a:r>
            <a:endParaRPr lang="en-US" sz="1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5729287"/>
            <a:ext cx="18288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444695" y="1628131"/>
            <a:ext cx="1447800" cy="30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Search</a:t>
            </a:r>
            <a:endParaRPr lang="en-US" sz="1400" dirty="0"/>
          </a:p>
        </p:txBody>
      </p:sp>
      <p:sp>
        <p:nvSpPr>
          <p:cNvPr id="14" name="Rounded Rectangle 13"/>
          <p:cNvSpPr/>
          <p:nvPr/>
        </p:nvSpPr>
        <p:spPr>
          <a:xfrm>
            <a:off x="228600" y="5715000"/>
            <a:ext cx="13716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Add to list</a:t>
            </a:r>
            <a:endParaRPr lang="en-US" sz="1400" dirty="0"/>
          </a:p>
        </p:txBody>
      </p:sp>
      <p:sp>
        <p:nvSpPr>
          <p:cNvPr id="17" name="Rectangle 16"/>
          <p:cNvSpPr/>
          <p:nvPr/>
        </p:nvSpPr>
        <p:spPr>
          <a:xfrm>
            <a:off x="1676400" y="5715000"/>
            <a:ext cx="1371600" cy="3048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1400" dirty="0" smtClean="0"/>
              <a:t>Import /Export</a:t>
            </a:r>
            <a:endParaRPr lang="en-US" sz="1400" dirty="0"/>
          </a:p>
        </p:txBody>
      </p:sp>
      <p:sp>
        <p:nvSpPr>
          <p:cNvPr id="38" name="Rounded Rectangular Callout 37"/>
          <p:cNvSpPr/>
          <p:nvPr/>
        </p:nvSpPr>
        <p:spPr>
          <a:xfrm>
            <a:off x="2971800" y="6019800"/>
            <a:ext cx="1295400" cy="609600"/>
          </a:xfrm>
          <a:prstGeom prst="wedgeRoundRectCallout">
            <a:avLst>
              <a:gd name="adj1" fmla="val -64457"/>
              <a:gd name="adj2" fmla="val -575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For bulk operations incl. GTFS creation</a:t>
            </a:r>
            <a:endParaRPr lang="en-US" sz="1200"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183" y="3355181"/>
            <a:ext cx="149988" cy="175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p:nvGrpSpPr>
        <p:grpSpPr>
          <a:xfrm>
            <a:off x="5029228" y="838200"/>
            <a:ext cx="4038571" cy="4054363"/>
            <a:chOff x="5021080" y="965331"/>
            <a:chExt cx="4076700" cy="4455291"/>
          </a:xfrm>
        </p:grpSpPr>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1080" y="1181997"/>
              <a:ext cx="40767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ounded Rectangular Callout 14"/>
            <p:cNvSpPr/>
            <p:nvPr/>
          </p:nvSpPr>
          <p:spPr>
            <a:xfrm>
              <a:off x="5636408" y="2558502"/>
              <a:ext cx="1882852" cy="1022897"/>
            </a:xfrm>
            <a:prstGeom prst="wedgeRoundRectCallout">
              <a:avLst>
                <a:gd name="adj1" fmla="val 68509"/>
                <a:gd name="adj2" fmla="val 4330"/>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400" dirty="0" smtClean="0"/>
                <a:t>Route: 21</a:t>
              </a:r>
            </a:p>
            <a:p>
              <a:r>
                <a:rPr lang="en-US" sz="1400" dirty="0" err="1" smtClean="0"/>
                <a:t>Swargate</a:t>
              </a:r>
              <a:r>
                <a:rPr lang="en-US" sz="1400" dirty="0" smtClean="0"/>
                <a:t> to </a:t>
              </a:r>
              <a:r>
                <a:rPr lang="en-US" sz="1400" dirty="0" err="1" smtClean="0"/>
                <a:t>Sangvi</a:t>
              </a:r>
              <a:endParaRPr lang="en-US" sz="1400" dirty="0" smtClean="0"/>
            </a:p>
            <a:p>
              <a:endParaRPr lang="en-US" sz="1400" dirty="0" smtClean="0"/>
            </a:p>
          </p:txBody>
        </p:sp>
        <p:sp>
          <p:nvSpPr>
            <p:cNvPr id="4" name="Freeform 3"/>
            <p:cNvSpPr/>
            <p:nvPr/>
          </p:nvSpPr>
          <p:spPr>
            <a:xfrm>
              <a:off x="5831174" y="1439056"/>
              <a:ext cx="2550229" cy="3942413"/>
            </a:xfrm>
            <a:custGeom>
              <a:avLst/>
              <a:gdLst>
                <a:gd name="connsiteX0" fmla="*/ 0 w 2550229"/>
                <a:gd name="connsiteY0" fmla="*/ 0 h 3942413"/>
                <a:gd name="connsiteX1" fmla="*/ 74951 w 2550229"/>
                <a:gd name="connsiteY1" fmla="*/ 59960 h 3942413"/>
                <a:gd name="connsiteX2" fmla="*/ 104931 w 2550229"/>
                <a:gd name="connsiteY2" fmla="*/ 89941 h 3942413"/>
                <a:gd name="connsiteX3" fmla="*/ 149901 w 2550229"/>
                <a:gd name="connsiteY3" fmla="*/ 104931 h 3942413"/>
                <a:gd name="connsiteX4" fmla="*/ 299803 w 2550229"/>
                <a:gd name="connsiteY4" fmla="*/ 224852 h 3942413"/>
                <a:gd name="connsiteX5" fmla="*/ 344774 w 2550229"/>
                <a:gd name="connsiteY5" fmla="*/ 239842 h 3942413"/>
                <a:gd name="connsiteX6" fmla="*/ 434715 w 2550229"/>
                <a:gd name="connsiteY6" fmla="*/ 299803 h 3942413"/>
                <a:gd name="connsiteX7" fmla="*/ 479685 w 2550229"/>
                <a:gd name="connsiteY7" fmla="*/ 329783 h 3942413"/>
                <a:gd name="connsiteX8" fmla="*/ 494675 w 2550229"/>
                <a:gd name="connsiteY8" fmla="*/ 374754 h 3942413"/>
                <a:gd name="connsiteX9" fmla="*/ 584616 w 2550229"/>
                <a:gd name="connsiteY9" fmla="*/ 419724 h 3942413"/>
                <a:gd name="connsiteX10" fmla="*/ 674557 w 2550229"/>
                <a:gd name="connsiteY10" fmla="*/ 479685 h 3942413"/>
                <a:gd name="connsiteX11" fmla="*/ 719528 w 2550229"/>
                <a:gd name="connsiteY11" fmla="*/ 524655 h 3942413"/>
                <a:gd name="connsiteX12" fmla="*/ 809469 w 2550229"/>
                <a:gd name="connsiteY12" fmla="*/ 554636 h 3942413"/>
                <a:gd name="connsiteX13" fmla="*/ 914400 w 2550229"/>
                <a:gd name="connsiteY13" fmla="*/ 584616 h 3942413"/>
                <a:gd name="connsiteX14" fmla="*/ 974360 w 2550229"/>
                <a:gd name="connsiteY14" fmla="*/ 599606 h 3942413"/>
                <a:gd name="connsiteX15" fmla="*/ 1064301 w 2550229"/>
                <a:gd name="connsiteY15" fmla="*/ 629587 h 3942413"/>
                <a:gd name="connsiteX16" fmla="*/ 1124262 w 2550229"/>
                <a:gd name="connsiteY16" fmla="*/ 644577 h 3942413"/>
                <a:gd name="connsiteX17" fmla="*/ 1214203 w 2550229"/>
                <a:gd name="connsiteY17" fmla="*/ 674557 h 3942413"/>
                <a:gd name="connsiteX18" fmla="*/ 1319134 w 2550229"/>
                <a:gd name="connsiteY18" fmla="*/ 704537 h 3942413"/>
                <a:gd name="connsiteX19" fmla="*/ 1439056 w 2550229"/>
                <a:gd name="connsiteY19" fmla="*/ 719528 h 3942413"/>
                <a:gd name="connsiteX20" fmla="*/ 1573967 w 2550229"/>
                <a:gd name="connsiteY20" fmla="*/ 779488 h 3942413"/>
                <a:gd name="connsiteX21" fmla="*/ 1618937 w 2550229"/>
                <a:gd name="connsiteY21" fmla="*/ 794478 h 3942413"/>
                <a:gd name="connsiteX22" fmla="*/ 1663908 w 2550229"/>
                <a:gd name="connsiteY22" fmla="*/ 809469 h 3942413"/>
                <a:gd name="connsiteX23" fmla="*/ 1783829 w 2550229"/>
                <a:gd name="connsiteY23" fmla="*/ 824459 h 3942413"/>
                <a:gd name="connsiteX24" fmla="*/ 1813810 w 2550229"/>
                <a:gd name="connsiteY24" fmla="*/ 854439 h 3942413"/>
                <a:gd name="connsiteX25" fmla="*/ 1813810 w 2550229"/>
                <a:gd name="connsiteY25" fmla="*/ 944380 h 3942413"/>
                <a:gd name="connsiteX26" fmla="*/ 1753849 w 2550229"/>
                <a:gd name="connsiteY26" fmla="*/ 1004341 h 3942413"/>
                <a:gd name="connsiteX27" fmla="*/ 1738859 w 2550229"/>
                <a:gd name="connsiteY27" fmla="*/ 1139252 h 3942413"/>
                <a:gd name="connsiteX28" fmla="*/ 1783829 w 2550229"/>
                <a:gd name="connsiteY28" fmla="*/ 1154242 h 3942413"/>
                <a:gd name="connsiteX29" fmla="*/ 1813810 w 2550229"/>
                <a:gd name="connsiteY29" fmla="*/ 1184223 h 3942413"/>
                <a:gd name="connsiteX30" fmla="*/ 1903751 w 2550229"/>
                <a:gd name="connsiteY30" fmla="*/ 1244183 h 3942413"/>
                <a:gd name="connsiteX31" fmla="*/ 1933731 w 2550229"/>
                <a:gd name="connsiteY31" fmla="*/ 1274164 h 3942413"/>
                <a:gd name="connsiteX32" fmla="*/ 1963711 w 2550229"/>
                <a:gd name="connsiteY32" fmla="*/ 1364105 h 3942413"/>
                <a:gd name="connsiteX33" fmla="*/ 1978701 w 2550229"/>
                <a:gd name="connsiteY33" fmla="*/ 1424065 h 3942413"/>
                <a:gd name="connsiteX34" fmla="*/ 2038662 w 2550229"/>
                <a:gd name="connsiteY34" fmla="*/ 1514006 h 3942413"/>
                <a:gd name="connsiteX35" fmla="*/ 2068642 w 2550229"/>
                <a:gd name="connsiteY35" fmla="*/ 1558977 h 3942413"/>
                <a:gd name="connsiteX36" fmla="*/ 2128603 w 2550229"/>
                <a:gd name="connsiteY36" fmla="*/ 1633928 h 3942413"/>
                <a:gd name="connsiteX37" fmla="*/ 2143593 w 2550229"/>
                <a:gd name="connsiteY37" fmla="*/ 1678898 h 3942413"/>
                <a:gd name="connsiteX38" fmla="*/ 2188564 w 2550229"/>
                <a:gd name="connsiteY38" fmla="*/ 1903751 h 3942413"/>
                <a:gd name="connsiteX39" fmla="*/ 2248524 w 2550229"/>
                <a:gd name="connsiteY39" fmla="*/ 1993692 h 3942413"/>
                <a:gd name="connsiteX40" fmla="*/ 2263515 w 2550229"/>
                <a:gd name="connsiteY40" fmla="*/ 2113613 h 3942413"/>
                <a:gd name="connsiteX41" fmla="*/ 2263515 w 2550229"/>
                <a:gd name="connsiteY41" fmla="*/ 2548328 h 3942413"/>
                <a:gd name="connsiteX42" fmla="*/ 2308485 w 2550229"/>
                <a:gd name="connsiteY42" fmla="*/ 2593298 h 3942413"/>
                <a:gd name="connsiteX43" fmla="*/ 2368446 w 2550229"/>
                <a:gd name="connsiteY43" fmla="*/ 2728210 h 3942413"/>
                <a:gd name="connsiteX44" fmla="*/ 2383436 w 2550229"/>
                <a:gd name="connsiteY44" fmla="*/ 2788170 h 3942413"/>
                <a:gd name="connsiteX45" fmla="*/ 2413416 w 2550229"/>
                <a:gd name="connsiteY45" fmla="*/ 2878111 h 3942413"/>
                <a:gd name="connsiteX46" fmla="*/ 2428406 w 2550229"/>
                <a:gd name="connsiteY46" fmla="*/ 3147934 h 3942413"/>
                <a:gd name="connsiteX47" fmla="*/ 2443396 w 2550229"/>
                <a:gd name="connsiteY47" fmla="*/ 3207895 h 3942413"/>
                <a:gd name="connsiteX48" fmla="*/ 2458387 w 2550229"/>
                <a:gd name="connsiteY48" fmla="*/ 3492708 h 3942413"/>
                <a:gd name="connsiteX49" fmla="*/ 2503357 w 2550229"/>
                <a:gd name="connsiteY49" fmla="*/ 3582649 h 3942413"/>
                <a:gd name="connsiteX50" fmla="*/ 2548328 w 2550229"/>
                <a:gd name="connsiteY50" fmla="*/ 3672590 h 3942413"/>
                <a:gd name="connsiteX51" fmla="*/ 2548328 w 2550229"/>
                <a:gd name="connsiteY51" fmla="*/ 3942413 h 3942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0229" h="3942413">
                  <a:moveTo>
                    <a:pt x="0" y="0"/>
                  </a:moveTo>
                  <a:cubicBezTo>
                    <a:pt x="24984" y="19987"/>
                    <a:pt x="50659" y="39138"/>
                    <a:pt x="74951" y="59960"/>
                  </a:cubicBezTo>
                  <a:cubicBezTo>
                    <a:pt x="85682" y="69158"/>
                    <a:pt x="92812" y="82670"/>
                    <a:pt x="104931" y="89941"/>
                  </a:cubicBezTo>
                  <a:cubicBezTo>
                    <a:pt x="118480" y="98071"/>
                    <a:pt x="134911" y="99934"/>
                    <a:pt x="149901" y="104931"/>
                  </a:cubicBezTo>
                  <a:cubicBezTo>
                    <a:pt x="190838" y="145868"/>
                    <a:pt x="243073" y="205942"/>
                    <a:pt x="299803" y="224852"/>
                  </a:cubicBezTo>
                  <a:lnTo>
                    <a:pt x="344774" y="239842"/>
                  </a:lnTo>
                  <a:lnTo>
                    <a:pt x="434715" y="299803"/>
                  </a:lnTo>
                  <a:lnTo>
                    <a:pt x="479685" y="329783"/>
                  </a:lnTo>
                  <a:cubicBezTo>
                    <a:pt x="484682" y="344773"/>
                    <a:pt x="484804" y="362415"/>
                    <a:pt x="494675" y="374754"/>
                  </a:cubicBezTo>
                  <a:cubicBezTo>
                    <a:pt x="515808" y="401170"/>
                    <a:pt x="554992" y="409849"/>
                    <a:pt x="584616" y="419724"/>
                  </a:cubicBezTo>
                  <a:cubicBezTo>
                    <a:pt x="614596" y="439711"/>
                    <a:pt x="649078" y="454207"/>
                    <a:pt x="674557" y="479685"/>
                  </a:cubicBezTo>
                  <a:cubicBezTo>
                    <a:pt x="689547" y="494675"/>
                    <a:pt x="700996" y="514360"/>
                    <a:pt x="719528" y="524655"/>
                  </a:cubicBezTo>
                  <a:cubicBezTo>
                    <a:pt x="747153" y="540002"/>
                    <a:pt x="778810" y="546971"/>
                    <a:pt x="809469" y="554636"/>
                  </a:cubicBezTo>
                  <a:cubicBezTo>
                    <a:pt x="996911" y="601497"/>
                    <a:pt x="763865" y="541607"/>
                    <a:pt x="914400" y="584616"/>
                  </a:cubicBezTo>
                  <a:cubicBezTo>
                    <a:pt x="934209" y="590276"/>
                    <a:pt x="954627" y="593686"/>
                    <a:pt x="974360" y="599606"/>
                  </a:cubicBezTo>
                  <a:cubicBezTo>
                    <a:pt x="1004629" y="608687"/>
                    <a:pt x="1033642" y="621922"/>
                    <a:pt x="1064301" y="629587"/>
                  </a:cubicBezTo>
                  <a:cubicBezTo>
                    <a:pt x="1084288" y="634584"/>
                    <a:pt x="1104529" y="638657"/>
                    <a:pt x="1124262" y="644577"/>
                  </a:cubicBezTo>
                  <a:cubicBezTo>
                    <a:pt x="1154531" y="653658"/>
                    <a:pt x="1184223" y="664564"/>
                    <a:pt x="1214203" y="674557"/>
                  </a:cubicBezTo>
                  <a:cubicBezTo>
                    <a:pt x="1249845" y="686437"/>
                    <a:pt x="1281491" y="698263"/>
                    <a:pt x="1319134" y="704537"/>
                  </a:cubicBezTo>
                  <a:cubicBezTo>
                    <a:pt x="1358871" y="711160"/>
                    <a:pt x="1399082" y="714531"/>
                    <a:pt x="1439056" y="719528"/>
                  </a:cubicBezTo>
                  <a:cubicBezTo>
                    <a:pt x="1510321" y="767038"/>
                    <a:pt x="1466934" y="743811"/>
                    <a:pt x="1573967" y="779488"/>
                  </a:cubicBezTo>
                  <a:lnTo>
                    <a:pt x="1618937" y="794478"/>
                  </a:lnTo>
                  <a:cubicBezTo>
                    <a:pt x="1633927" y="799475"/>
                    <a:pt x="1648229" y="807509"/>
                    <a:pt x="1663908" y="809469"/>
                  </a:cubicBezTo>
                  <a:lnTo>
                    <a:pt x="1783829" y="824459"/>
                  </a:lnTo>
                  <a:cubicBezTo>
                    <a:pt x="1793823" y="834452"/>
                    <a:pt x="1806539" y="842320"/>
                    <a:pt x="1813810" y="854439"/>
                  </a:cubicBezTo>
                  <a:cubicBezTo>
                    <a:pt x="1832059" y="884853"/>
                    <a:pt x="1835535" y="913966"/>
                    <a:pt x="1813810" y="944380"/>
                  </a:cubicBezTo>
                  <a:cubicBezTo>
                    <a:pt x="1797381" y="967381"/>
                    <a:pt x="1753849" y="1004341"/>
                    <a:pt x="1753849" y="1004341"/>
                  </a:cubicBezTo>
                  <a:cubicBezTo>
                    <a:pt x="1743856" y="1034321"/>
                    <a:pt x="1701384" y="1101777"/>
                    <a:pt x="1738859" y="1139252"/>
                  </a:cubicBezTo>
                  <a:cubicBezTo>
                    <a:pt x="1750032" y="1150425"/>
                    <a:pt x="1768839" y="1149245"/>
                    <a:pt x="1783829" y="1154242"/>
                  </a:cubicBezTo>
                  <a:cubicBezTo>
                    <a:pt x="1793823" y="1164236"/>
                    <a:pt x="1802503" y="1175743"/>
                    <a:pt x="1813810" y="1184223"/>
                  </a:cubicBezTo>
                  <a:cubicBezTo>
                    <a:pt x="1842635" y="1205842"/>
                    <a:pt x="1878273" y="1218704"/>
                    <a:pt x="1903751" y="1244183"/>
                  </a:cubicBezTo>
                  <a:lnTo>
                    <a:pt x="1933731" y="1274164"/>
                  </a:lnTo>
                  <a:cubicBezTo>
                    <a:pt x="1943724" y="1304144"/>
                    <a:pt x="1956046" y="1333447"/>
                    <a:pt x="1963711" y="1364105"/>
                  </a:cubicBezTo>
                  <a:cubicBezTo>
                    <a:pt x="1968708" y="1384092"/>
                    <a:pt x="1969488" y="1405638"/>
                    <a:pt x="1978701" y="1424065"/>
                  </a:cubicBezTo>
                  <a:cubicBezTo>
                    <a:pt x="1994815" y="1456293"/>
                    <a:pt x="2018675" y="1484026"/>
                    <a:pt x="2038662" y="1514006"/>
                  </a:cubicBezTo>
                  <a:cubicBezTo>
                    <a:pt x="2048655" y="1528996"/>
                    <a:pt x="2055903" y="1546238"/>
                    <a:pt x="2068642" y="1558977"/>
                  </a:cubicBezTo>
                  <a:cubicBezTo>
                    <a:pt x="2096530" y="1586864"/>
                    <a:pt x="2109692" y="1596105"/>
                    <a:pt x="2128603" y="1633928"/>
                  </a:cubicBezTo>
                  <a:cubicBezTo>
                    <a:pt x="2135669" y="1648061"/>
                    <a:pt x="2138596" y="1663908"/>
                    <a:pt x="2143593" y="1678898"/>
                  </a:cubicBezTo>
                  <a:cubicBezTo>
                    <a:pt x="2155785" y="1813012"/>
                    <a:pt x="2135853" y="1815899"/>
                    <a:pt x="2188564" y="1903751"/>
                  </a:cubicBezTo>
                  <a:cubicBezTo>
                    <a:pt x="2207102" y="1934648"/>
                    <a:pt x="2248524" y="1993692"/>
                    <a:pt x="2248524" y="1993692"/>
                  </a:cubicBezTo>
                  <a:cubicBezTo>
                    <a:pt x="2253521" y="2033666"/>
                    <a:pt x="2263515" y="2073328"/>
                    <a:pt x="2263515" y="2113613"/>
                  </a:cubicBezTo>
                  <a:cubicBezTo>
                    <a:pt x="2263515" y="2260840"/>
                    <a:pt x="2226882" y="2401797"/>
                    <a:pt x="2263515" y="2548328"/>
                  </a:cubicBezTo>
                  <a:cubicBezTo>
                    <a:pt x="2268657" y="2568894"/>
                    <a:pt x="2294914" y="2577012"/>
                    <a:pt x="2308485" y="2593298"/>
                  </a:cubicBezTo>
                  <a:cubicBezTo>
                    <a:pt x="2343639" y="2635483"/>
                    <a:pt x="2354440" y="2672188"/>
                    <a:pt x="2368446" y="2728210"/>
                  </a:cubicBezTo>
                  <a:cubicBezTo>
                    <a:pt x="2373443" y="2748197"/>
                    <a:pt x="2377516" y="2768437"/>
                    <a:pt x="2383436" y="2788170"/>
                  </a:cubicBezTo>
                  <a:cubicBezTo>
                    <a:pt x="2392517" y="2818439"/>
                    <a:pt x="2413416" y="2878111"/>
                    <a:pt x="2413416" y="2878111"/>
                  </a:cubicBezTo>
                  <a:cubicBezTo>
                    <a:pt x="2418413" y="2968052"/>
                    <a:pt x="2420251" y="3058224"/>
                    <a:pt x="2428406" y="3147934"/>
                  </a:cubicBezTo>
                  <a:cubicBezTo>
                    <a:pt x="2430271" y="3168452"/>
                    <a:pt x="2441611" y="3187370"/>
                    <a:pt x="2443396" y="3207895"/>
                  </a:cubicBezTo>
                  <a:cubicBezTo>
                    <a:pt x="2451632" y="3302607"/>
                    <a:pt x="2443367" y="3398833"/>
                    <a:pt x="2458387" y="3492708"/>
                  </a:cubicBezTo>
                  <a:cubicBezTo>
                    <a:pt x="2463683" y="3525806"/>
                    <a:pt x="2487079" y="3553348"/>
                    <a:pt x="2503357" y="3582649"/>
                  </a:cubicBezTo>
                  <a:cubicBezTo>
                    <a:pt x="2520594" y="3613676"/>
                    <a:pt x="2546504" y="3634289"/>
                    <a:pt x="2548328" y="3672590"/>
                  </a:cubicBezTo>
                  <a:cubicBezTo>
                    <a:pt x="2552606" y="3762429"/>
                    <a:pt x="2548328" y="3852472"/>
                    <a:pt x="2548328" y="3942413"/>
                  </a:cubicBezTo>
                </a:path>
              </a:pathLst>
            </a:custGeom>
            <a:noFill/>
            <a:ln w="57150">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96200" y="26670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848600" y="28956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8001000" y="3200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077200" y="3581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077200" y="3962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8229600" y="42672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8229600" y="46482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305800" y="49530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305800" y="53340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467600" y="2438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315200" y="21336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010400" y="2057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705600" y="19812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nvSpPr>
          <p:spPr>
            <a:xfrm>
              <a:off x="6400800" y="19050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172200" y="16764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nvSpPr>
          <p:spPr>
            <a:xfrm>
              <a:off x="5867400" y="14478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5841242" y="1433015"/>
              <a:ext cx="2115403" cy="3957851"/>
            </a:xfrm>
            <a:custGeom>
              <a:avLst/>
              <a:gdLst>
                <a:gd name="connsiteX0" fmla="*/ 1937982 w 2115403"/>
                <a:gd name="connsiteY0" fmla="*/ 3957851 h 3957851"/>
                <a:gd name="connsiteX1" fmla="*/ 1951630 w 2115403"/>
                <a:gd name="connsiteY1" fmla="*/ 2688609 h 3957851"/>
                <a:gd name="connsiteX2" fmla="*/ 1978925 w 2115403"/>
                <a:gd name="connsiteY2" fmla="*/ 2606722 h 3957851"/>
                <a:gd name="connsiteX3" fmla="*/ 1992573 w 2115403"/>
                <a:gd name="connsiteY3" fmla="*/ 2565779 h 3957851"/>
                <a:gd name="connsiteX4" fmla="*/ 1965277 w 2115403"/>
                <a:gd name="connsiteY4" fmla="*/ 2524836 h 3957851"/>
                <a:gd name="connsiteX5" fmla="*/ 1992573 w 2115403"/>
                <a:gd name="connsiteY5" fmla="*/ 2292824 h 3957851"/>
                <a:gd name="connsiteX6" fmla="*/ 2006221 w 2115403"/>
                <a:gd name="connsiteY6" fmla="*/ 2251881 h 3957851"/>
                <a:gd name="connsiteX7" fmla="*/ 2047164 w 2115403"/>
                <a:gd name="connsiteY7" fmla="*/ 2169994 h 3957851"/>
                <a:gd name="connsiteX8" fmla="*/ 2088107 w 2115403"/>
                <a:gd name="connsiteY8" fmla="*/ 1910686 h 3957851"/>
                <a:gd name="connsiteX9" fmla="*/ 2115403 w 2115403"/>
                <a:gd name="connsiteY9" fmla="*/ 1869743 h 3957851"/>
                <a:gd name="connsiteX10" fmla="*/ 2101755 w 2115403"/>
                <a:gd name="connsiteY10" fmla="*/ 1651379 h 3957851"/>
                <a:gd name="connsiteX11" fmla="*/ 2060812 w 2115403"/>
                <a:gd name="connsiteY11" fmla="*/ 1610436 h 3957851"/>
                <a:gd name="connsiteX12" fmla="*/ 2019868 w 2115403"/>
                <a:gd name="connsiteY12" fmla="*/ 1528549 h 3957851"/>
                <a:gd name="connsiteX13" fmla="*/ 1978925 w 2115403"/>
                <a:gd name="connsiteY13" fmla="*/ 1514901 h 3957851"/>
                <a:gd name="connsiteX14" fmla="*/ 1924334 w 2115403"/>
                <a:gd name="connsiteY14" fmla="*/ 1392072 h 3957851"/>
                <a:gd name="connsiteX15" fmla="*/ 1910686 w 2115403"/>
                <a:gd name="connsiteY15" fmla="*/ 1351128 h 3957851"/>
                <a:gd name="connsiteX16" fmla="*/ 1883391 w 2115403"/>
                <a:gd name="connsiteY16" fmla="*/ 1310185 h 3957851"/>
                <a:gd name="connsiteX17" fmla="*/ 1869743 w 2115403"/>
                <a:gd name="connsiteY17" fmla="*/ 1269242 h 3957851"/>
                <a:gd name="connsiteX18" fmla="*/ 1828800 w 2115403"/>
                <a:gd name="connsiteY18" fmla="*/ 1241946 h 3957851"/>
                <a:gd name="connsiteX19" fmla="*/ 1774209 w 2115403"/>
                <a:gd name="connsiteY19" fmla="*/ 1187355 h 3957851"/>
                <a:gd name="connsiteX20" fmla="*/ 1705970 w 2115403"/>
                <a:gd name="connsiteY20" fmla="*/ 1119116 h 3957851"/>
                <a:gd name="connsiteX21" fmla="*/ 1624083 w 2115403"/>
                <a:gd name="connsiteY21" fmla="*/ 1091821 h 3957851"/>
                <a:gd name="connsiteX22" fmla="*/ 1583140 w 2115403"/>
                <a:gd name="connsiteY22" fmla="*/ 1009934 h 3957851"/>
                <a:gd name="connsiteX23" fmla="*/ 1542197 w 2115403"/>
                <a:gd name="connsiteY23" fmla="*/ 928048 h 3957851"/>
                <a:gd name="connsiteX24" fmla="*/ 1501254 w 2115403"/>
                <a:gd name="connsiteY24" fmla="*/ 832513 h 3957851"/>
                <a:gd name="connsiteX25" fmla="*/ 1487606 w 2115403"/>
                <a:gd name="connsiteY25" fmla="*/ 791570 h 3957851"/>
                <a:gd name="connsiteX26" fmla="*/ 1446662 w 2115403"/>
                <a:gd name="connsiteY26" fmla="*/ 777922 h 3957851"/>
                <a:gd name="connsiteX27" fmla="*/ 1310185 w 2115403"/>
                <a:gd name="connsiteY27" fmla="*/ 764275 h 3957851"/>
                <a:gd name="connsiteX28" fmla="*/ 1187355 w 2115403"/>
                <a:gd name="connsiteY28" fmla="*/ 723331 h 3957851"/>
                <a:gd name="connsiteX29" fmla="*/ 1146412 w 2115403"/>
                <a:gd name="connsiteY29" fmla="*/ 709684 h 3957851"/>
                <a:gd name="connsiteX30" fmla="*/ 1105468 w 2115403"/>
                <a:gd name="connsiteY30" fmla="*/ 696036 h 3957851"/>
                <a:gd name="connsiteX31" fmla="*/ 968991 w 2115403"/>
                <a:gd name="connsiteY31" fmla="*/ 682388 h 3957851"/>
                <a:gd name="connsiteX32" fmla="*/ 914400 w 2115403"/>
                <a:gd name="connsiteY32" fmla="*/ 655092 h 3957851"/>
                <a:gd name="connsiteX33" fmla="*/ 873457 w 2115403"/>
                <a:gd name="connsiteY33" fmla="*/ 641445 h 3957851"/>
                <a:gd name="connsiteX34" fmla="*/ 791570 w 2115403"/>
                <a:gd name="connsiteY34" fmla="*/ 586854 h 3957851"/>
                <a:gd name="connsiteX35" fmla="*/ 750627 w 2115403"/>
                <a:gd name="connsiteY35" fmla="*/ 559558 h 3957851"/>
                <a:gd name="connsiteX36" fmla="*/ 709683 w 2115403"/>
                <a:gd name="connsiteY36" fmla="*/ 545910 h 3957851"/>
                <a:gd name="connsiteX37" fmla="*/ 586854 w 2115403"/>
                <a:gd name="connsiteY37" fmla="*/ 477672 h 3957851"/>
                <a:gd name="connsiteX38" fmla="*/ 504967 w 2115403"/>
                <a:gd name="connsiteY38" fmla="*/ 409433 h 3957851"/>
                <a:gd name="connsiteX39" fmla="*/ 423080 w 2115403"/>
                <a:gd name="connsiteY39" fmla="*/ 354842 h 3957851"/>
                <a:gd name="connsiteX40" fmla="*/ 368489 w 2115403"/>
                <a:gd name="connsiteY40" fmla="*/ 300251 h 3957851"/>
                <a:gd name="connsiteX41" fmla="*/ 286603 w 2115403"/>
                <a:gd name="connsiteY41" fmla="*/ 245660 h 3957851"/>
                <a:gd name="connsiteX42" fmla="*/ 272955 w 2115403"/>
                <a:gd name="connsiteY42" fmla="*/ 204716 h 3957851"/>
                <a:gd name="connsiteX43" fmla="*/ 191068 w 2115403"/>
                <a:gd name="connsiteY43" fmla="*/ 177421 h 3957851"/>
                <a:gd name="connsiteX44" fmla="*/ 150125 w 2115403"/>
                <a:gd name="connsiteY44" fmla="*/ 150125 h 3957851"/>
                <a:gd name="connsiteX45" fmla="*/ 95534 w 2115403"/>
                <a:gd name="connsiteY45" fmla="*/ 68239 h 3957851"/>
                <a:gd name="connsiteX46" fmla="*/ 0 w 2115403"/>
                <a:gd name="connsiteY46" fmla="*/ 0 h 395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115403" h="3957851">
                  <a:moveTo>
                    <a:pt x="1937982" y="3957851"/>
                  </a:moveTo>
                  <a:cubicBezTo>
                    <a:pt x="1942531" y="3534770"/>
                    <a:pt x="1938815" y="3111520"/>
                    <a:pt x="1951630" y="2688609"/>
                  </a:cubicBezTo>
                  <a:cubicBezTo>
                    <a:pt x="1952501" y="2659850"/>
                    <a:pt x="1969827" y="2634018"/>
                    <a:pt x="1978925" y="2606722"/>
                  </a:cubicBezTo>
                  <a:lnTo>
                    <a:pt x="1992573" y="2565779"/>
                  </a:lnTo>
                  <a:cubicBezTo>
                    <a:pt x="1983474" y="2552131"/>
                    <a:pt x="1966300" y="2541207"/>
                    <a:pt x="1965277" y="2524836"/>
                  </a:cubicBezTo>
                  <a:cubicBezTo>
                    <a:pt x="1960200" y="2443610"/>
                    <a:pt x="1970915" y="2368626"/>
                    <a:pt x="1992573" y="2292824"/>
                  </a:cubicBezTo>
                  <a:cubicBezTo>
                    <a:pt x="1996525" y="2278992"/>
                    <a:pt x="1999787" y="2264748"/>
                    <a:pt x="2006221" y="2251881"/>
                  </a:cubicBezTo>
                  <a:cubicBezTo>
                    <a:pt x="2059134" y="2146054"/>
                    <a:pt x="2012860" y="2272905"/>
                    <a:pt x="2047164" y="2169994"/>
                  </a:cubicBezTo>
                  <a:cubicBezTo>
                    <a:pt x="2050634" y="2124879"/>
                    <a:pt x="2048063" y="1970751"/>
                    <a:pt x="2088107" y="1910686"/>
                  </a:cubicBezTo>
                  <a:lnTo>
                    <a:pt x="2115403" y="1869743"/>
                  </a:lnTo>
                  <a:cubicBezTo>
                    <a:pt x="2110854" y="1796955"/>
                    <a:pt x="2116779" y="1722745"/>
                    <a:pt x="2101755" y="1651379"/>
                  </a:cubicBezTo>
                  <a:cubicBezTo>
                    <a:pt x="2097779" y="1632492"/>
                    <a:pt x="2071518" y="1626495"/>
                    <a:pt x="2060812" y="1610436"/>
                  </a:cubicBezTo>
                  <a:cubicBezTo>
                    <a:pt x="2032555" y="1568050"/>
                    <a:pt x="2065887" y="1565364"/>
                    <a:pt x="2019868" y="1528549"/>
                  </a:cubicBezTo>
                  <a:cubicBezTo>
                    <a:pt x="2008634" y="1519562"/>
                    <a:pt x="1992573" y="1519450"/>
                    <a:pt x="1978925" y="1514901"/>
                  </a:cubicBezTo>
                  <a:cubicBezTo>
                    <a:pt x="1935671" y="1450019"/>
                    <a:pt x="1956816" y="1489518"/>
                    <a:pt x="1924334" y="1392072"/>
                  </a:cubicBezTo>
                  <a:cubicBezTo>
                    <a:pt x="1919785" y="1378424"/>
                    <a:pt x="1918666" y="1363098"/>
                    <a:pt x="1910686" y="1351128"/>
                  </a:cubicBezTo>
                  <a:cubicBezTo>
                    <a:pt x="1901588" y="1337480"/>
                    <a:pt x="1890726" y="1324856"/>
                    <a:pt x="1883391" y="1310185"/>
                  </a:cubicBezTo>
                  <a:cubicBezTo>
                    <a:pt x="1876957" y="1297318"/>
                    <a:pt x="1878730" y="1280476"/>
                    <a:pt x="1869743" y="1269242"/>
                  </a:cubicBezTo>
                  <a:cubicBezTo>
                    <a:pt x="1859496" y="1256434"/>
                    <a:pt x="1842448" y="1251045"/>
                    <a:pt x="1828800" y="1241946"/>
                  </a:cubicBezTo>
                  <a:cubicBezTo>
                    <a:pt x="1799023" y="1152616"/>
                    <a:pt x="1840380" y="1240291"/>
                    <a:pt x="1774209" y="1187355"/>
                  </a:cubicBezTo>
                  <a:cubicBezTo>
                    <a:pt x="1700287" y="1128218"/>
                    <a:pt x="1798088" y="1160057"/>
                    <a:pt x="1705970" y="1119116"/>
                  </a:cubicBezTo>
                  <a:cubicBezTo>
                    <a:pt x="1679678" y="1107431"/>
                    <a:pt x="1624083" y="1091821"/>
                    <a:pt x="1624083" y="1091821"/>
                  </a:cubicBezTo>
                  <a:cubicBezTo>
                    <a:pt x="1589784" y="988918"/>
                    <a:pt x="1636050" y="1115752"/>
                    <a:pt x="1583140" y="1009934"/>
                  </a:cubicBezTo>
                  <a:cubicBezTo>
                    <a:pt x="1526634" y="896923"/>
                    <a:pt x="1620424" y="1045389"/>
                    <a:pt x="1542197" y="928048"/>
                  </a:cubicBezTo>
                  <a:cubicBezTo>
                    <a:pt x="1513793" y="814435"/>
                    <a:pt x="1548378" y="926762"/>
                    <a:pt x="1501254" y="832513"/>
                  </a:cubicBezTo>
                  <a:cubicBezTo>
                    <a:pt x="1494820" y="819646"/>
                    <a:pt x="1497778" y="801742"/>
                    <a:pt x="1487606" y="791570"/>
                  </a:cubicBezTo>
                  <a:cubicBezTo>
                    <a:pt x="1477433" y="781397"/>
                    <a:pt x="1460881" y="780109"/>
                    <a:pt x="1446662" y="777922"/>
                  </a:cubicBezTo>
                  <a:cubicBezTo>
                    <a:pt x="1401474" y="770970"/>
                    <a:pt x="1355677" y="768824"/>
                    <a:pt x="1310185" y="764275"/>
                  </a:cubicBezTo>
                  <a:lnTo>
                    <a:pt x="1187355" y="723331"/>
                  </a:lnTo>
                  <a:lnTo>
                    <a:pt x="1146412" y="709684"/>
                  </a:lnTo>
                  <a:cubicBezTo>
                    <a:pt x="1132764" y="705135"/>
                    <a:pt x="1119783" y="697468"/>
                    <a:pt x="1105468" y="696036"/>
                  </a:cubicBezTo>
                  <a:lnTo>
                    <a:pt x="968991" y="682388"/>
                  </a:lnTo>
                  <a:cubicBezTo>
                    <a:pt x="950794" y="673289"/>
                    <a:pt x="933100" y="663106"/>
                    <a:pt x="914400" y="655092"/>
                  </a:cubicBezTo>
                  <a:cubicBezTo>
                    <a:pt x="901177" y="649425"/>
                    <a:pt x="886033" y="648431"/>
                    <a:pt x="873457" y="641445"/>
                  </a:cubicBezTo>
                  <a:cubicBezTo>
                    <a:pt x="844780" y="625514"/>
                    <a:pt x="818866" y="605051"/>
                    <a:pt x="791570" y="586854"/>
                  </a:cubicBezTo>
                  <a:cubicBezTo>
                    <a:pt x="777922" y="577755"/>
                    <a:pt x="766188" y="564745"/>
                    <a:pt x="750627" y="559558"/>
                  </a:cubicBezTo>
                  <a:cubicBezTo>
                    <a:pt x="736979" y="555009"/>
                    <a:pt x="722259" y="552897"/>
                    <a:pt x="709683" y="545910"/>
                  </a:cubicBezTo>
                  <a:cubicBezTo>
                    <a:pt x="568902" y="467698"/>
                    <a:pt x="679497" y="508551"/>
                    <a:pt x="586854" y="477672"/>
                  </a:cubicBezTo>
                  <a:cubicBezTo>
                    <a:pt x="440541" y="380130"/>
                    <a:pt x="662597" y="532033"/>
                    <a:pt x="504967" y="409433"/>
                  </a:cubicBezTo>
                  <a:cubicBezTo>
                    <a:pt x="479072" y="389293"/>
                    <a:pt x="423080" y="354842"/>
                    <a:pt x="423080" y="354842"/>
                  </a:cubicBezTo>
                  <a:cubicBezTo>
                    <a:pt x="399921" y="285360"/>
                    <a:pt x="428044" y="333337"/>
                    <a:pt x="368489" y="300251"/>
                  </a:cubicBezTo>
                  <a:cubicBezTo>
                    <a:pt x="339812" y="284320"/>
                    <a:pt x="286603" y="245660"/>
                    <a:pt x="286603" y="245660"/>
                  </a:cubicBezTo>
                  <a:cubicBezTo>
                    <a:pt x="282054" y="232012"/>
                    <a:pt x="284662" y="213078"/>
                    <a:pt x="272955" y="204716"/>
                  </a:cubicBezTo>
                  <a:cubicBezTo>
                    <a:pt x="249542" y="187993"/>
                    <a:pt x="191068" y="177421"/>
                    <a:pt x="191068" y="177421"/>
                  </a:cubicBezTo>
                  <a:cubicBezTo>
                    <a:pt x="177420" y="168322"/>
                    <a:pt x="160926" y="162469"/>
                    <a:pt x="150125" y="150125"/>
                  </a:cubicBezTo>
                  <a:cubicBezTo>
                    <a:pt x="128523" y="125437"/>
                    <a:pt x="122829" y="86436"/>
                    <a:pt x="95534" y="68239"/>
                  </a:cubicBezTo>
                  <a:cubicBezTo>
                    <a:pt x="8295" y="10079"/>
                    <a:pt x="36845" y="36845"/>
                    <a:pt x="0" y="0"/>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ular Callout 44"/>
            <p:cNvSpPr/>
            <p:nvPr/>
          </p:nvSpPr>
          <p:spPr>
            <a:xfrm>
              <a:off x="7467600" y="965331"/>
              <a:ext cx="1428750" cy="558669"/>
            </a:xfrm>
            <a:prstGeom prst="wedgeRoundRectCallout">
              <a:avLst>
                <a:gd name="adj1" fmla="val -39235"/>
                <a:gd name="adj2" fmla="val 1597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Up and Down routes displayed</a:t>
              </a:r>
              <a:endParaRPr lang="en-US" sz="1200" dirty="0"/>
            </a:p>
          </p:txBody>
        </p:sp>
      </p:grpSp>
      <p:grpSp>
        <p:nvGrpSpPr>
          <p:cNvPr id="46" name="Group 45"/>
          <p:cNvGrpSpPr/>
          <p:nvPr/>
        </p:nvGrpSpPr>
        <p:grpSpPr>
          <a:xfrm>
            <a:off x="8305800" y="6219942"/>
            <a:ext cx="533400" cy="409458"/>
            <a:chOff x="8229600" y="6081712"/>
            <a:chExt cx="533400" cy="409458"/>
          </a:xfrm>
        </p:grpSpPr>
        <p:sp>
          <p:nvSpPr>
            <p:cNvPr id="47" name="Rounded Rectangle 46"/>
            <p:cNvSpPr/>
            <p:nvPr/>
          </p:nvSpPr>
          <p:spPr>
            <a:xfrm>
              <a:off x="8229600" y="6081712"/>
              <a:ext cx="533400" cy="40945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dirty="0"/>
            </a:p>
          </p:txBody>
        </p:sp>
        <p:pic>
          <p:nvPicPr>
            <p:cNvPr id="48" name="Picture 4" descr="D:\TECH\UwAmp\www\dev\lib\images\trash_@2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2808" y="6139502"/>
              <a:ext cx="279400" cy="304800"/>
            </a:xfrm>
            <a:prstGeom prst="rect">
              <a:avLst/>
            </a:prstGeom>
            <a:noFill/>
            <a:extLst>
              <a:ext uri="{909E8E84-426E-40DD-AFC4-6F175D3DCCD1}">
                <a14:hiddenFill xmlns:a14="http://schemas.microsoft.com/office/drawing/2010/main">
                  <a:solidFill>
                    <a:srgbClr val="FFFFFF"/>
                  </a:solidFill>
                </a14:hiddenFill>
              </a:ext>
            </a:extLst>
          </p:spPr>
        </p:pic>
      </p:grpSp>
      <p:sp>
        <p:nvSpPr>
          <p:cNvPr id="50" name="Rectangle 49"/>
          <p:cNvSpPr/>
          <p:nvPr/>
        </p:nvSpPr>
        <p:spPr>
          <a:xfrm>
            <a:off x="5638800" y="5031778"/>
            <a:ext cx="2590800" cy="53082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See all stops in selected route(s)</a:t>
            </a:r>
            <a:endParaRPr lang="en-US" sz="1400" dirty="0"/>
          </a:p>
        </p:txBody>
      </p:sp>
      <p:sp>
        <p:nvSpPr>
          <p:cNvPr id="2048" name="TextBox 2047"/>
          <p:cNvSpPr txBox="1"/>
          <p:nvPr/>
        </p:nvSpPr>
        <p:spPr>
          <a:xfrm>
            <a:off x="2667000" y="1138535"/>
            <a:ext cx="2286000" cy="461665"/>
          </a:xfrm>
          <a:prstGeom prst="rect">
            <a:avLst/>
          </a:prstGeom>
          <a:noFill/>
        </p:spPr>
        <p:txBody>
          <a:bodyPr wrap="square" rtlCol="0">
            <a:spAutoFit/>
          </a:bodyPr>
          <a:lstStyle/>
          <a:p>
            <a:r>
              <a:rPr lang="en-US" sz="1200" dirty="0" smtClean="0"/>
              <a:t>(adv. search: by route number, name,  stop, depot, list)</a:t>
            </a:r>
            <a:endParaRPr lang="en-US" sz="1200" dirty="0"/>
          </a:p>
        </p:txBody>
      </p:sp>
      <p:sp>
        <p:nvSpPr>
          <p:cNvPr id="52" name="Rounded Rectangular Callout 51"/>
          <p:cNvSpPr/>
          <p:nvPr/>
        </p:nvSpPr>
        <p:spPr>
          <a:xfrm>
            <a:off x="6096000" y="5607844"/>
            <a:ext cx="2460008" cy="411956"/>
          </a:xfrm>
          <a:prstGeom prst="wedgeRoundRectCallout">
            <a:avLst>
              <a:gd name="adj1" fmla="val 15800"/>
              <a:gd name="adj2" fmla="val -1011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Jumps to Stops Management</a:t>
            </a:r>
            <a:endParaRPr lang="en-US" sz="1200" dirty="0"/>
          </a:p>
        </p:txBody>
      </p:sp>
      <p:sp>
        <p:nvSpPr>
          <p:cNvPr id="54" name="Rounded Rectangle 53"/>
          <p:cNvSpPr/>
          <p:nvPr/>
        </p:nvSpPr>
        <p:spPr>
          <a:xfrm>
            <a:off x="5715000" y="2906808"/>
            <a:ext cx="1197854" cy="2446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b="1" dirty="0" smtClean="0">
                <a:solidFill>
                  <a:schemeClr val="tx2">
                    <a:lumMod val="75000"/>
                  </a:schemeClr>
                </a:solidFill>
              </a:rPr>
              <a:t>Edit this Route</a:t>
            </a:r>
            <a:endParaRPr lang="en-US" sz="1200" b="1" dirty="0">
              <a:solidFill>
                <a:schemeClr val="tx2">
                  <a:lumMod val="75000"/>
                </a:schemeClr>
              </a:solidFill>
            </a:endParaRPr>
          </a:p>
        </p:txBody>
      </p:sp>
      <p:sp>
        <p:nvSpPr>
          <p:cNvPr id="39" name="Rounded Rectangular Callout 38"/>
          <p:cNvSpPr/>
          <p:nvPr/>
        </p:nvSpPr>
        <p:spPr>
          <a:xfrm>
            <a:off x="5410201" y="6225778"/>
            <a:ext cx="2343434" cy="527446"/>
          </a:xfrm>
          <a:prstGeom prst="wedgeRoundRectCallout">
            <a:avLst>
              <a:gd name="adj1" fmla="val 82689"/>
              <a:gd name="adj2" fmla="val 181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Routes removed in past are here, can be edited and restored</a:t>
            </a:r>
            <a:endParaRPr lang="en-US" sz="1200" dirty="0"/>
          </a:p>
        </p:txBody>
      </p:sp>
      <p:sp>
        <p:nvSpPr>
          <p:cNvPr id="55" name="Up-Down Arrow 54"/>
          <p:cNvSpPr/>
          <p:nvPr/>
        </p:nvSpPr>
        <p:spPr>
          <a:xfrm>
            <a:off x="633453" y="3045054"/>
            <a:ext cx="147762" cy="191791"/>
          </a:xfrm>
          <a:prstGeom prst="upDown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nvGrpSpPr>
          <p:cNvPr id="2049" name="Group 2048"/>
          <p:cNvGrpSpPr/>
          <p:nvPr/>
        </p:nvGrpSpPr>
        <p:grpSpPr>
          <a:xfrm>
            <a:off x="617551" y="2456080"/>
            <a:ext cx="180893" cy="180876"/>
            <a:chOff x="1038306" y="6424671"/>
            <a:chExt cx="180893" cy="180876"/>
          </a:xfrm>
        </p:grpSpPr>
        <p:sp>
          <p:nvSpPr>
            <p:cNvPr id="56" name="Up Arrow 55"/>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57" name="Up Arrow 56"/>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grpSp>
        <p:nvGrpSpPr>
          <p:cNvPr id="59" name="Group 58"/>
          <p:cNvGrpSpPr/>
          <p:nvPr/>
        </p:nvGrpSpPr>
        <p:grpSpPr>
          <a:xfrm>
            <a:off x="617551" y="2743200"/>
            <a:ext cx="180893" cy="180876"/>
            <a:chOff x="1038306" y="6424671"/>
            <a:chExt cx="180893" cy="180876"/>
          </a:xfrm>
        </p:grpSpPr>
        <p:sp>
          <p:nvSpPr>
            <p:cNvPr id="60" name="Up Arrow 59"/>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1" name="Up Arrow 60"/>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sp>
        <p:nvSpPr>
          <p:cNvPr id="62" name="Up-Down Arrow 61"/>
          <p:cNvSpPr/>
          <p:nvPr/>
        </p:nvSpPr>
        <p:spPr>
          <a:xfrm>
            <a:off x="650683" y="3651146"/>
            <a:ext cx="147762" cy="191791"/>
          </a:xfrm>
          <a:prstGeom prst="upDown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nvGrpSpPr>
          <p:cNvPr id="63" name="Group 62"/>
          <p:cNvGrpSpPr/>
          <p:nvPr/>
        </p:nvGrpSpPr>
        <p:grpSpPr>
          <a:xfrm>
            <a:off x="617551" y="3933924"/>
            <a:ext cx="180893" cy="180876"/>
            <a:chOff x="1038306" y="6424671"/>
            <a:chExt cx="180893" cy="180876"/>
          </a:xfrm>
        </p:grpSpPr>
        <p:sp>
          <p:nvSpPr>
            <p:cNvPr id="64" name="Up Arrow 63"/>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5" name="Up Arrow 64"/>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grpSp>
        <p:nvGrpSpPr>
          <p:cNvPr id="66" name="Group 65"/>
          <p:cNvGrpSpPr/>
          <p:nvPr/>
        </p:nvGrpSpPr>
        <p:grpSpPr>
          <a:xfrm>
            <a:off x="617551" y="4238724"/>
            <a:ext cx="180893" cy="180876"/>
            <a:chOff x="1038306" y="6424671"/>
            <a:chExt cx="180893" cy="180876"/>
          </a:xfrm>
        </p:grpSpPr>
        <p:sp>
          <p:nvSpPr>
            <p:cNvPr id="67" name="Up Arrow 66"/>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8" name="Up Arrow 67"/>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pic>
        <p:nvPicPr>
          <p:cNvPr id="6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551" y="4845520"/>
            <a:ext cx="149988" cy="175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Up-Down Arrow 69"/>
          <p:cNvSpPr/>
          <p:nvPr/>
        </p:nvSpPr>
        <p:spPr>
          <a:xfrm>
            <a:off x="658634" y="4532609"/>
            <a:ext cx="147762" cy="191791"/>
          </a:xfrm>
          <a:prstGeom prst="upDown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nvGrpSpPr>
          <p:cNvPr id="71" name="Group 70"/>
          <p:cNvGrpSpPr/>
          <p:nvPr/>
        </p:nvGrpSpPr>
        <p:grpSpPr>
          <a:xfrm>
            <a:off x="617551" y="5153124"/>
            <a:ext cx="180893" cy="180876"/>
            <a:chOff x="1038306" y="6424671"/>
            <a:chExt cx="180893" cy="180876"/>
          </a:xfrm>
        </p:grpSpPr>
        <p:sp>
          <p:nvSpPr>
            <p:cNvPr id="72" name="Up Arrow 71"/>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3" name="Up Arrow 72"/>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grpSp>
        <p:nvGrpSpPr>
          <p:cNvPr id="75" name="Group 74"/>
          <p:cNvGrpSpPr/>
          <p:nvPr/>
        </p:nvGrpSpPr>
        <p:grpSpPr>
          <a:xfrm>
            <a:off x="657307" y="5442022"/>
            <a:ext cx="180893" cy="180876"/>
            <a:chOff x="1038306" y="6424671"/>
            <a:chExt cx="180893" cy="180876"/>
          </a:xfrm>
        </p:grpSpPr>
        <p:sp>
          <p:nvSpPr>
            <p:cNvPr id="76" name="Up Arrow 75"/>
            <p:cNvSpPr/>
            <p:nvPr/>
          </p:nvSpPr>
          <p:spPr>
            <a:xfrm>
              <a:off x="1038306" y="6424671"/>
              <a:ext cx="96741" cy="166960"/>
            </a:xfrm>
            <a:prstGeom prst="upArrow">
              <a:avLst/>
            </a:prstGeom>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7" name="Up Arrow 76"/>
            <p:cNvSpPr/>
            <p:nvPr/>
          </p:nvSpPr>
          <p:spPr>
            <a:xfrm rot="10800000">
              <a:off x="1122458" y="6438587"/>
              <a:ext cx="96741" cy="166960"/>
            </a:xfrm>
            <a:prstGeom prst="upArrow">
              <a:avLst/>
            </a:prstGeom>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grpSp>
      <p:sp>
        <p:nvSpPr>
          <p:cNvPr id="42" name="Rounded Rectangular Callout 41"/>
          <p:cNvSpPr/>
          <p:nvPr/>
        </p:nvSpPr>
        <p:spPr>
          <a:xfrm>
            <a:off x="3200400" y="2732801"/>
            <a:ext cx="1289437" cy="624505"/>
          </a:xfrm>
          <a:prstGeom prst="wedgeRoundRectCallout">
            <a:avLst>
              <a:gd name="adj1" fmla="val -236766"/>
              <a:gd name="adj2" fmla="val 597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Mark circular routes, different up/down, </a:t>
            </a:r>
            <a:r>
              <a:rPr lang="en-US" sz="1100" dirty="0" err="1" smtClean="0"/>
              <a:t>etc</a:t>
            </a:r>
            <a:endParaRPr lang="en-US" sz="1100" dirty="0"/>
          </a:p>
        </p:txBody>
      </p:sp>
      <p:sp>
        <p:nvSpPr>
          <p:cNvPr id="9" name="Rounded Rectangular Callout 8"/>
          <p:cNvSpPr/>
          <p:nvPr/>
        </p:nvSpPr>
        <p:spPr>
          <a:xfrm>
            <a:off x="1837684" y="4267783"/>
            <a:ext cx="2007434" cy="1065512"/>
          </a:xfrm>
          <a:prstGeom prst="wedgeRoundRectCallout">
            <a:avLst>
              <a:gd name="adj1" fmla="val -124701"/>
              <a:gd name="adj2" fmla="val -12204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Select to display Route on map&gt;&gt;</a:t>
            </a:r>
          </a:p>
          <a:p>
            <a:pPr algn="ctr"/>
            <a:r>
              <a:rPr lang="en-US" sz="1050" dirty="0" smtClean="0"/>
              <a:t>(multiple routes display also </a:t>
            </a:r>
            <a:r>
              <a:rPr lang="en-US" sz="1050" dirty="0" err="1" smtClean="0"/>
              <a:t>possbile</a:t>
            </a:r>
            <a:r>
              <a:rPr lang="en-US" sz="1050" dirty="0" smtClean="0"/>
              <a:t>)</a:t>
            </a:r>
            <a:endParaRPr lang="en-US" sz="1050" dirty="0"/>
          </a:p>
        </p:txBody>
      </p:sp>
    </p:spTree>
    <p:extLst>
      <p:ext uri="{BB962C8B-B14F-4D97-AF65-F5344CB8AC3E}">
        <p14:creationId xmlns:p14="http://schemas.microsoft.com/office/powerpoint/2010/main" val="728854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1918</Words>
  <Application>Microsoft Office PowerPoint</Application>
  <PresentationFormat>On-screen Show (4:3)</PresentationFormat>
  <Paragraphs>287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Bus Route Information Management System</vt:lpstr>
      <vt:lpstr>Introduction</vt:lpstr>
      <vt:lpstr>Basic Requirements</vt:lpstr>
      <vt:lpstr>Data Organisation</vt:lpstr>
      <vt:lpstr>Management Interface Requirements</vt:lpstr>
      <vt:lpstr>Main Screen</vt:lpstr>
      <vt:lpstr>Manage Bus Stops</vt:lpstr>
      <vt:lpstr>Add or Edit Bus stop</vt:lpstr>
      <vt:lpstr>Manage Routes</vt:lpstr>
      <vt:lpstr>Edit / Add a Route</vt:lpstr>
      <vt:lpstr>More Management Interface Requirements</vt:lpstr>
      <vt:lpstr>Some possible customizations</vt:lpstr>
      <vt:lpstr>Bonus features</vt:lpstr>
      <vt:lpstr>Licensing Requirements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Route Information Management System</dc:title>
  <dc:creator>DEF</dc:creator>
  <cp:lastModifiedBy>DEF</cp:lastModifiedBy>
  <cp:revision>54</cp:revision>
  <dcterms:created xsi:type="dcterms:W3CDTF">2015-07-04T18:03:45Z</dcterms:created>
  <dcterms:modified xsi:type="dcterms:W3CDTF">2015-07-05T15:37:44Z</dcterms:modified>
</cp:coreProperties>
</file>