
<file path=[Content_Types].xml><?xml version="1.0" encoding="utf-8"?>
<Types xmlns="http://schemas.openxmlformats.org/package/2006/content-types">
  <Default Extension="xml" ContentType="application/xml"/>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
  </p:notesMasterIdLst>
  <p:handoutMasterIdLst>
    <p:handoutMasterId r:id="rId7"/>
  </p:handoutMasterIdLst>
  <p:sldIdLst>
    <p:sldId id="256" r:id="rId2"/>
    <p:sldId id="257" r:id="rId3"/>
    <p:sldId id="258" r:id="rId4"/>
    <p:sldId id="259"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5"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906"/>
    <p:restoredTop sz="94682"/>
  </p:normalViewPr>
  <p:slideViewPr>
    <p:cSldViewPr snapToGrid="0" snapToObjects="1" showGuides="1">
      <p:cViewPr>
        <p:scale>
          <a:sx n="75" d="100"/>
          <a:sy n="75" d="100"/>
        </p:scale>
        <p:origin x="1656" y="944"/>
      </p:cViewPr>
      <p:guideLst>
        <p:guide orient="horz" pos="2205"/>
        <p:guide pos="3840"/>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showGuides="1">
      <p:cViewPr>
        <p:scale>
          <a:sx n="205" d="100"/>
          <a:sy n="205" d="100"/>
        </p:scale>
        <p:origin x="1352" y="-317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notesMaster" Target="notesMasters/notesMaster1.xml"/><Relationship Id="rId7" Type="http://schemas.openxmlformats.org/officeDocument/2006/relationships/handoutMaster" Target="handoutMasters/handoutMaster1.xml"/><Relationship Id="rId8" Type="http://schemas.openxmlformats.org/officeDocument/2006/relationships/presProps" Target="presProps.xml"/><Relationship Id="rId9" Type="http://schemas.openxmlformats.org/officeDocument/2006/relationships/viewProps" Target="viewProps.xml"/><Relationship Id="rId10" Type="http://schemas.openxmlformats.org/officeDocument/2006/relationships/theme" Target="theme/theme1.xml"/><Relationship Id="rId1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8D06F3D-80A4-5747-9BF4-9944C5CC7039}" type="datetimeFigureOut">
              <a:rPr lang="en-US" smtClean="0"/>
              <a:t>5/1/18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7ED248F-4CFC-3B4C-95C3-5513F1B1F22F}" type="slidenum">
              <a:rPr lang="en-US" smtClean="0"/>
              <a:t>‹#›</a:t>
            </a:fld>
            <a:endParaRPr lang="en-US"/>
          </a:p>
        </p:txBody>
      </p:sp>
    </p:spTree>
    <p:extLst>
      <p:ext uri="{BB962C8B-B14F-4D97-AF65-F5344CB8AC3E}">
        <p14:creationId xmlns:p14="http://schemas.microsoft.com/office/powerpoint/2010/main" val="15738767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734426-A547-6A45-BDF9-B93B1FBDA527}" type="datetimeFigureOut">
              <a:rPr lang="en-US" smtClean="0"/>
              <a:t>4/30/18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D6058F-EDBB-B74E-8F18-92AA679B325D}" type="slidenum">
              <a:rPr lang="en-US" smtClean="0"/>
              <a:t>‹#›</a:t>
            </a:fld>
            <a:endParaRPr lang="en-US"/>
          </a:p>
        </p:txBody>
      </p:sp>
    </p:spTree>
    <p:extLst>
      <p:ext uri="{BB962C8B-B14F-4D97-AF65-F5344CB8AC3E}">
        <p14:creationId xmlns:p14="http://schemas.microsoft.com/office/powerpoint/2010/main" val="11780398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Posjet</a:t>
            </a:r>
            <a:r>
              <a:rPr lang="en-US" dirty="0" smtClean="0"/>
              <a:t> </a:t>
            </a:r>
            <a:r>
              <a:rPr lang="en-US" dirty="0" err="1" smtClean="0"/>
              <a:t>Porechu</a:t>
            </a:r>
            <a:r>
              <a:rPr lang="en-US" dirty="0" smtClean="0"/>
              <a:t>!</a:t>
            </a:r>
          </a:p>
          <a:p>
            <a:r>
              <a:rPr lang="en-US" dirty="0" err="1" smtClean="0"/>
              <a:t>Istra</a:t>
            </a:r>
            <a:r>
              <a:rPr lang="en-US" dirty="0" smtClean="0"/>
              <a:t> </a:t>
            </a:r>
            <a:r>
              <a:rPr lang="en-US" dirty="0" err="1" smtClean="0"/>
              <a:t>Hrvatska</a:t>
            </a:r>
            <a:endParaRPr lang="en-US" dirty="0"/>
          </a:p>
        </p:txBody>
      </p:sp>
      <p:sp>
        <p:nvSpPr>
          <p:cNvPr id="4" name="Slide Number Placeholder 3"/>
          <p:cNvSpPr>
            <a:spLocks noGrp="1"/>
          </p:cNvSpPr>
          <p:nvPr>
            <p:ph type="sldNum" sz="quarter" idx="10"/>
          </p:nvPr>
        </p:nvSpPr>
        <p:spPr/>
        <p:txBody>
          <a:bodyPr/>
          <a:lstStyle/>
          <a:p>
            <a:fld id="{83D6058F-EDBB-B74E-8F18-92AA679B325D}" type="slidenum">
              <a:rPr lang="en-US" smtClean="0"/>
              <a:t>1</a:t>
            </a:fld>
            <a:endParaRPr lang="en-US"/>
          </a:p>
        </p:txBody>
      </p:sp>
    </p:spTree>
    <p:extLst>
      <p:ext uri="{BB962C8B-B14F-4D97-AF65-F5344CB8AC3E}">
        <p14:creationId xmlns:p14="http://schemas.microsoft.com/office/powerpoint/2010/main" val="11067701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Povijest</a:t>
            </a:r>
            <a:r>
              <a:rPr lang="en-US" baseline="0" dirty="0" smtClean="0"/>
              <a:t> </a:t>
            </a:r>
            <a:r>
              <a:rPr lang="en-US" baseline="0" dirty="0" err="1" smtClean="0"/>
              <a:t>Porecha</a:t>
            </a:r>
            <a:r>
              <a:rPr lang="en-US" baseline="0" dirty="0" smtClean="0"/>
              <a:t>!</a:t>
            </a:r>
            <a:endParaRPr lang="en-US" dirty="0" smtClean="0"/>
          </a:p>
          <a:p>
            <a:r>
              <a:rPr lang="en-US" dirty="0" err="1" smtClean="0"/>
              <a:t>Gradska</a:t>
            </a:r>
            <a:r>
              <a:rPr lang="en-US" dirty="0" smtClean="0"/>
              <a:t> </a:t>
            </a:r>
            <a:r>
              <a:rPr lang="en-US" dirty="0" err="1" smtClean="0"/>
              <a:t>populacija</a:t>
            </a:r>
            <a:r>
              <a:rPr lang="en-US" dirty="0" smtClean="0"/>
              <a:t> </a:t>
            </a:r>
            <a:r>
              <a:rPr lang="en-US" dirty="0" err="1" smtClean="0"/>
              <a:t>os</a:t>
            </a:r>
            <a:r>
              <a:rPr lang="en-US" dirty="0" smtClean="0"/>
              <a:t> </a:t>
            </a:r>
            <a:r>
              <a:rPr lang="en-US" dirty="0" err="1" smtClean="0"/>
              <a:t>oko</a:t>
            </a:r>
            <a:r>
              <a:rPr lang="en-US" baseline="0" dirty="0" smtClean="0"/>
              <a:t> (12) </a:t>
            </a:r>
            <a:r>
              <a:rPr lang="en-US" baseline="0" dirty="0" err="1" smtClean="0"/>
              <a:t>dvanijst</a:t>
            </a:r>
            <a:r>
              <a:rPr lang="en-US" baseline="0" dirty="0" smtClean="0"/>
              <a:t> </a:t>
            </a:r>
            <a:r>
              <a:rPr lang="en-US" dirty="0" err="1" smtClean="0"/>
              <a:t>hiljada</a:t>
            </a:r>
            <a:r>
              <a:rPr lang="en-US" dirty="0" smtClean="0"/>
              <a:t> </a:t>
            </a:r>
            <a:r>
              <a:rPr lang="en-US" dirty="0" err="1" smtClean="0"/>
              <a:t>stanovnika</a:t>
            </a:r>
            <a:endParaRPr lang="en-US" dirty="0" smtClean="0"/>
          </a:p>
          <a:p>
            <a:r>
              <a:rPr lang="en-US" dirty="0" smtClean="0"/>
              <a:t>U </a:t>
            </a:r>
            <a:r>
              <a:rPr lang="en-US" dirty="0" err="1" smtClean="0"/>
              <a:t>starom</a:t>
            </a:r>
            <a:r>
              <a:rPr lang="en-US" dirty="0" smtClean="0"/>
              <a:t> </a:t>
            </a:r>
            <a:r>
              <a:rPr lang="en-US" dirty="0" err="1" smtClean="0"/>
              <a:t>gradu</a:t>
            </a:r>
            <a:r>
              <a:rPr lang="en-US" dirty="0" smtClean="0"/>
              <a:t>, </a:t>
            </a:r>
            <a:r>
              <a:rPr lang="en-US" dirty="0" err="1" smtClean="0"/>
              <a:t>bazilika</a:t>
            </a:r>
            <a:r>
              <a:rPr lang="en-US" dirty="0" smtClean="0"/>
              <a:t> is (6) </a:t>
            </a:r>
            <a:r>
              <a:rPr lang="en-US" dirty="0" err="1" smtClean="0"/>
              <a:t>shest</a:t>
            </a:r>
            <a:r>
              <a:rPr lang="en-US" dirty="0" smtClean="0"/>
              <a:t>-om </a:t>
            </a:r>
            <a:r>
              <a:rPr lang="en-US" dirty="0" err="1" smtClean="0"/>
              <a:t>stoljecha</a:t>
            </a:r>
            <a:r>
              <a:rPr lang="en-US" dirty="0" smtClean="0"/>
              <a:t> </a:t>
            </a:r>
            <a:r>
              <a:rPr lang="en-US" dirty="0" err="1" smtClean="0"/>
              <a:t>poznata</a:t>
            </a:r>
            <a:r>
              <a:rPr lang="en-US" dirty="0" smtClean="0"/>
              <a:t> je </a:t>
            </a:r>
            <a:r>
              <a:rPr lang="en-US" dirty="0" err="1" smtClean="0"/>
              <a:t>po</a:t>
            </a:r>
            <a:r>
              <a:rPr lang="en-US" dirty="0" smtClean="0"/>
              <a:t> </a:t>
            </a:r>
            <a:r>
              <a:rPr lang="en-US" dirty="0" err="1" smtClean="0"/>
              <a:t>svojim</a:t>
            </a:r>
            <a:r>
              <a:rPr lang="en-US" dirty="0" smtClean="0"/>
              <a:t> </a:t>
            </a:r>
            <a:r>
              <a:rPr lang="en-US" dirty="0" err="1" smtClean="0"/>
              <a:t>bizantskim</a:t>
            </a:r>
            <a:r>
              <a:rPr lang="en-US" dirty="0" smtClean="0"/>
              <a:t> </a:t>
            </a:r>
            <a:r>
              <a:rPr lang="en-US" dirty="0" err="1" smtClean="0"/>
              <a:t>mozaicima</a:t>
            </a:r>
            <a:r>
              <a:rPr lang="en-US" dirty="0" smtClean="0"/>
              <a:t> </a:t>
            </a:r>
            <a:r>
              <a:rPr lang="en-US" dirty="0" err="1" smtClean="0"/>
              <a:t>ukrashenim</a:t>
            </a:r>
            <a:r>
              <a:rPr lang="en-US" dirty="0" smtClean="0"/>
              <a:t> </a:t>
            </a:r>
            <a:r>
              <a:rPr lang="en-US" dirty="0" err="1" smtClean="0"/>
              <a:t>druguljima</a:t>
            </a:r>
            <a:endParaRPr lang="en-US" dirty="0" smtClean="0"/>
          </a:p>
          <a:p>
            <a:r>
              <a:rPr lang="en-US" dirty="0" err="1" smtClean="0"/>
              <a:t>Tijekom</a:t>
            </a:r>
            <a:r>
              <a:rPr lang="en-US" dirty="0" smtClean="0"/>
              <a:t> (2) </a:t>
            </a:r>
            <a:r>
              <a:rPr lang="en-US" dirty="0" err="1" smtClean="0"/>
              <a:t>dve</a:t>
            </a:r>
            <a:r>
              <a:rPr lang="en-US" dirty="0" smtClean="0"/>
              <a:t> </a:t>
            </a:r>
            <a:r>
              <a:rPr lang="en-US" dirty="0" err="1" smtClean="0"/>
              <a:t>stoljecha</a:t>
            </a:r>
            <a:r>
              <a:rPr lang="en-US" dirty="0" smtClean="0"/>
              <a:t> </a:t>
            </a:r>
            <a:r>
              <a:rPr lang="en-US" dirty="0" err="1" smtClean="0"/>
              <a:t>prije</a:t>
            </a:r>
            <a:r>
              <a:rPr lang="en-US" dirty="0" smtClean="0"/>
              <a:t> Krista </a:t>
            </a:r>
            <a:r>
              <a:rPr lang="en-US" dirty="0" err="1" smtClean="0"/>
              <a:t>rimski</a:t>
            </a:r>
            <a:r>
              <a:rPr lang="en-US" dirty="0" smtClean="0"/>
              <a:t> je </a:t>
            </a:r>
            <a:r>
              <a:rPr lang="en-US" dirty="0" err="1" smtClean="0"/>
              <a:t>kastrum</a:t>
            </a:r>
            <a:r>
              <a:rPr lang="en-US" dirty="0" smtClean="0"/>
              <a:t> </a:t>
            </a:r>
            <a:r>
              <a:rPr lang="en-US" dirty="0" err="1" smtClean="0"/>
              <a:t>sagrden</a:t>
            </a:r>
            <a:r>
              <a:rPr lang="en-US" dirty="0" smtClean="0"/>
              <a:t> </a:t>
            </a:r>
            <a:r>
              <a:rPr lang="en-US" dirty="0" err="1" smtClean="0"/>
              <a:t>na</a:t>
            </a:r>
            <a:r>
              <a:rPr lang="en-US" dirty="0" smtClean="0"/>
              <a:t> </a:t>
            </a:r>
            <a:r>
              <a:rPr lang="en-US" dirty="0" err="1" smtClean="0"/>
              <a:t>malom</a:t>
            </a:r>
            <a:r>
              <a:rPr lang="en-US" dirty="0" smtClean="0"/>
              <a:t> </a:t>
            </a:r>
            <a:r>
              <a:rPr lang="en-US" dirty="0" err="1" smtClean="0"/>
              <a:t>poluotoku</a:t>
            </a:r>
            <a:endParaRPr lang="en-US" dirty="0" smtClean="0"/>
          </a:p>
          <a:p>
            <a:endParaRPr lang="en-US" dirty="0"/>
          </a:p>
          <a:p>
            <a:r>
              <a:rPr lang="en-US" dirty="0" smtClean="0"/>
              <a:t>Picture 1</a:t>
            </a:r>
          </a:p>
          <a:p>
            <a:r>
              <a:rPr lang="en-US" dirty="0" err="1" smtClean="0"/>
              <a:t>Prekrasne</a:t>
            </a:r>
            <a:r>
              <a:rPr lang="en-US" dirty="0" smtClean="0"/>
              <a:t> </a:t>
            </a:r>
            <a:r>
              <a:rPr lang="en-US" dirty="0" err="1" smtClean="0"/>
              <a:t>krajolike</a:t>
            </a:r>
            <a:r>
              <a:rPr lang="en-US" dirty="0" smtClean="0"/>
              <a:t> </a:t>
            </a:r>
            <a:r>
              <a:rPr lang="en-US" dirty="0" err="1" smtClean="0"/>
              <a:t>Porecha</a:t>
            </a:r>
            <a:r>
              <a:rPr lang="en-US" dirty="0" smtClean="0"/>
              <a:t> I </a:t>
            </a:r>
            <a:r>
              <a:rPr lang="en-US" dirty="0" err="1" smtClean="0"/>
              <a:t>okolice</a:t>
            </a:r>
            <a:r>
              <a:rPr lang="en-US" dirty="0" smtClean="0"/>
              <a:t> </a:t>
            </a:r>
            <a:r>
              <a:rPr lang="en-US" dirty="0" err="1" smtClean="0"/>
              <a:t>moguche</a:t>
            </a:r>
            <a:r>
              <a:rPr lang="en-US" dirty="0" smtClean="0"/>
              <a:t> je </a:t>
            </a:r>
            <a:r>
              <a:rPr lang="en-US" dirty="0" err="1" smtClean="0"/>
              <a:t>istraziti</a:t>
            </a:r>
            <a:r>
              <a:rPr lang="en-US" dirty="0" smtClean="0"/>
              <a:t> I </a:t>
            </a:r>
            <a:r>
              <a:rPr lang="en-US" dirty="0" err="1" smtClean="0"/>
              <a:t>na</a:t>
            </a:r>
            <a:r>
              <a:rPr lang="en-US" dirty="0" smtClean="0"/>
              <a:t> </a:t>
            </a:r>
            <a:r>
              <a:rPr lang="en-US" dirty="0" err="1" smtClean="0"/>
              <a:t>dva</a:t>
            </a:r>
            <a:r>
              <a:rPr lang="en-US" dirty="0" smtClean="0"/>
              <a:t> </a:t>
            </a:r>
            <a:r>
              <a:rPr lang="en-US" dirty="0" err="1" smtClean="0"/>
              <a:t>koticha</a:t>
            </a:r>
            <a:endParaRPr lang="en-US" dirty="0" smtClean="0"/>
          </a:p>
          <a:p>
            <a:endParaRPr lang="en-US" dirty="0"/>
          </a:p>
          <a:p>
            <a:r>
              <a:rPr lang="en-US" dirty="0" smtClean="0"/>
              <a:t>Picture 2</a:t>
            </a:r>
          </a:p>
          <a:p>
            <a:r>
              <a:rPr lang="en-US" dirty="0" err="1" smtClean="0"/>
              <a:t>Eufrazijeva</a:t>
            </a:r>
            <a:r>
              <a:rPr lang="en-US" dirty="0" smtClean="0"/>
              <a:t> </a:t>
            </a:r>
            <a:r>
              <a:rPr lang="en-US" dirty="0" err="1" smtClean="0"/>
              <a:t>Bazilika</a:t>
            </a:r>
            <a:endParaRPr lang="en-US" dirty="0"/>
          </a:p>
        </p:txBody>
      </p:sp>
      <p:sp>
        <p:nvSpPr>
          <p:cNvPr id="4" name="Slide Number Placeholder 3"/>
          <p:cNvSpPr>
            <a:spLocks noGrp="1"/>
          </p:cNvSpPr>
          <p:nvPr>
            <p:ph type="sldNum" sz="quarter" idx="10"/>
          </p:nvPr>
        </p:nvSpPr>
        <p:spPr/>
        <p:txBody>
          <a:bodyPr/>
          <a:lstStyle/>
          <a:p>
            <a:fld id="{83D6058F-EDBB-B74E-8F18-92AA679B325D}" type="slidenum">
              <a:rPr lang="en-US" smtClean="0"/>
              <a:t>2</a:t>
            </a:fld>
            <a:endParaRPr lang="en-US"/>
          </a:p>
        </p:txBody>
      </p:sp>
    </p:spTree>
    <p:extLst>
      <p:ext uri="{BB962C8B-B14F-4D97-AF65-F5344CB8AC3E}">
        <p14:creationId xmlns:p14="http://schemas.microsoft.com/office/powerpoint/2010/main" val="17861100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effectLst/>
                <a:latin typeface="+mn-lt"/>
                <a:ea typeface="+mn-ea"/>
                <a:cs typeface="+mn-cs"/>
              </a:rPr>
              <a:t>Tourizam</a:t>
            </a:r>
            <a:r>
              <a:rPr lang="en-US" sz="1200" kern="1200" dirty="0" smtClean="0">
                <a:solidFill>
                  <a:schemeClr val="tx1"/>
                </a:solidFill>
                <a:effectLst/>
                <a:latin typeface="+mn-lt"/>
                <a:ea typeface="+mn-ea"/>
                <a:cs typeface="+mn-cs"/>
              </a:rPr>
              <a:t> u </a:t>
            </a:r>
            <a:r>
              <a:rPr lang="en-US" sz="1200" kern="1200" dirty="0" err="1" smtClean="0">
                <a:solidFill>
                  <a:schemeClr val="tx1"/>
                </a:solidFill>
                <a:effectLst/>
                <a:latin typeface="+mn-lt"/>
                <a:ea typeface="+mn-ea"/>
                <a:cs typeface="+mn-cs"/>
              </a:rPr>
              <a:t>Porechu</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effectLst/>
                <a:latin typeface="+mn-lt"/>
                <a:ea typeface="+mn-ea"/>
                <a:cs typeface="+mn-cs"/>
              </a:rPr>
              <a:t>Poreč</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okolica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riznica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aktivnog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odmora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sve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uzraste</a:t>
            </a:r>
            <a:r>
              <a:rPr lang="en-US" sz="1200" kern="1200" dirty="0" smtClean="0">
                <a:solidFill>
                  <a:schemeClr val="tx1"/>
                </a:solidFill>
                <a:effectLst/>
                <a:latin typeface="+mn-lt"/>
                <a:ea typeface="+mn-ea"/>
                <a:cs typeface="+mn-cs"/>
              </a:rPr>
              <a:t>. S </a:t>
            </a:r>
            <a:r>
              <a:rPr lang="en-US" sz="1200" kern="1200" dirty="0" err="1" smtClean="0">
                <a:solidFill>
                  <a:schemeClr val="tx1"/>
                </a:solidFill>
                <a:effectLst/>
                <a:latin typeface="+mn-lt"/>
                <a:ea typeface="+mn-ea"/>
                <a:cs typeface="+mn-cs"/>
              </a:rPr>
              <a:t>više</a:t>
            </a:r>
            <a:r>
              <a:rPr lang="en-US" sz="1200" kern="1200" dirty="0" smtClean="0">
                <a:solidFill>
                  <a:schemeClr val="tx1"/>
                </a:solidFill>
                <a:effectLst/>
                <a:latin typeface="+mn-lt"/>
                <a:ea typeface="+mn-ea"/>
                <a:cs typeface="+mn-cs"/>
              </a:rPr>
              <a:t> od </a:t>
            </a:r>
            <a:r>
              <a:rPr lang="en-US" sz="1200" kern="1200" dirty="0" smtClean="0">
                <a:solidFill>
                  <a:schemeClr val="tx1"/>
                </a:solidFill>
                <a:effectLst/>
                <a:latin typeface="+mn-lt"/>
                <a:ea typeface="+mn-ea"/>
                <a:cs typeface="+mn-cs"/>
              </a:rPr>
              <a:t>(20) </a:t>
            </a:r>
            <a:r>
              <a:rPr lang="en-US" sz="1200" kern="1200" dirty="0" err="1" smtClean="0">
                <a:solidFill>
                  <a:schemeClr val="tx1"/>
                </a:solidFill>
                <a:effectLst/>
                <a:latin typeface="+mn-lt"/>
                <a:ea typeface="+mn-ea"/>
                <a:cs typeface="+mn-cs"/>
              </a:rPr>
              <a:t>dvadeset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sportskih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rekreativnih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centara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koji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organizirali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ponudu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lekcija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najam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opreme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razlichite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vrste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aktivnosti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kopnu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moru</a:t>
            </a:r>
            <a:r>
              <a:rPr lang="en-US" sz="1200" kern="1200" dirty="0" smtClean="0">
                <a:solidFill>
                  <a:schemeClr val="tx1"/>
                </a:solidFill>
                <a:effectLst/>
                <a:latin typeface="+mn-lt"/>
                <a:ea typeface="+mn-ea"/>
                <a:cs typeface="+mn-cs"/>
              </a:rPr>
              <a:t>, a </a:t>
            </a:r>
            <a:r>
              <a:rPr lang="en-US" sz="1200" kern="1200" dirty="0" err="1" smtClean="0">
                <a:solidFill>
                  <a:schemeClr val="tx1"/>
                </a:solidFill>
                <a:effectLst/>
                <a:latin typeface="+mn-lt"/>
                <a:ea typeface="+mn-ea"/>
                <a:cs typeface="+mn-cs"/>
              </a:rPr>
              <a:t>priroda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povijest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pripremili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teren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nezavisnu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rekreaciju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istraživanje</a:t>
            </a:r>
            <a:r>
              <a:rPr lang="en-US" sz="1200" kern="1200" dirty="0" smtClean="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effectLst/>
                <a:latin typeface="+mn-lt"/>
                <a:ea typeface="+mn-ea"/>
                <a:cs typeface="+mn-cs"/>
              </a:rPr>
              <a:t>Poreč</a:t>
            </a:r>
            <a:r>
              <a:rPr lang="en-US" sz="1200" kern="1200" dirty="0" smtClean="0">
                <a:solidFill>
                  <a:schemeClr val="tx1"/>
                </a:solidFill>
                <a:effectLst/>
                <a:latin typeface="+mn-lt"/>
                <a:ea typeface="+mn-ea"/>
                <a:cs typeface="+mn-cs"/>
              </a:rPr>
              <a:t> and surroundings are treasury of active holiday possibilities for all ages. With more than twenty sports and recreational centers arranged to offer lessons and equipment hire for different types of activities on land and sea, and nature and history have prepared the ground for an independent recreation and research. </a:t>
            </a:r>
          </a:p>
          <a:p>
            <a:endParaRPr lang="en-US" dirty="0"/>
          </a:p>
        </p:txBody>
      </p:sp>
      <p:sp>
        <p:nvSpPr>
          <p:cNvPr id="4" name="Slide Number Placeholder 3"/>
          <p:cNvSpPr>
            <a:spLocks noGrp="1"/>
          </p:cNvSpPr>
          <p:nvPr>
            <p:ph type="sldNum" sz="quarter" idx="10"/>
          </p:nvPr>
        </p:nvSpPr>
        <p:spPr/>
        <p:txBody>
          <a:bodyPr/>
          <a:lstStyle/>
          <a:p>
            <a:fld id="{83D6058F-EDBB-B74E-8F18-92AA679B325D}" type="slidenum">
              <a:rPr lang="en-US" smtClean="0"/>
              <a:t>3</a:t>
            </a:fld>
            <a:endParaRPr lang="en-US"/>
          </a:p>
        </p:txBody>
      </p:sp>
    </p:spTree>
    <p:extLst>
      <p:ext uri="{BB962C8B-B14F-4D97-AF65-F5344CB8AC3E}">
        <p14:creationId xmlns:p14="http://schemas.microsoft.com/office/powerpoint/2010/main" val="16254951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err="1" smtClean="0">
                <a:latin typeface="Gotham Medium" charset="0"/>
                <a:ea typeface="Gotham Medium" charset="0"/>
                <a:cs typeface="Gotham Medium" charset="0"/>
              </a:rPr>
              <a:t>Shto</a:t>
            </a:r>
            <a:r>
              <a:rPr lang="en-US" sz="1200" dirty="0" smtClean="0">
                <a:latin typeface="Gotham Medium" charset="0"/>
                <a:ea typeface="Gotham Medium" charset="0"/>
                <a:cs typeface="Gotham Medium" charset="0"/>
              </a:rPr>
              <a:t> </a:t>
            </a:r>
            <a:r>
              <a:rPr lang="en-US" sz="1200" dirty="0" err="1" smtClean="0">
                <a:latin typeface="Gotham Medium" charset="0"/>
                <a:ea typeface="Gotham Medium" charset="0"/>
                <a:cs typeface="Gotham Medium" charset="0"/>
              </a:rPr>
              <a:t>Možesh</a:t>
            </a:r>
            <a:r>
              <a:rPr lang="en-US" sz="1200" dirty="0" smtClean="0">
                <a:latin typeface="Gotham Medium" charset="0"/>
                <a:ea typeface="Gotham Medium" charset="0"/>
                <a:cs typeface="Gotham Medium" charset="0"/>
              </a:rPr>
              <a:t> </a:t>
            </a:r>
            <a:r>
              <a:rPr lang="en-US" sz="1200" dirty="0" err="1" smtClean="0">
                <a:latin typeface="Gotham Medium" charset="0"/>
                <a:ea typeface="Gotham Medium" charset="0"/>
                <a:cs typeface="Gotham Medium" charset="0"/>
              </a:rPr>
              <a:t>Radit</a:t>
            </a:r>
            <a:r>
              <a:rPr lang="en-US" sz="1200" dirty="0" smtClean="0">
                <a:latin typeface="Gotham Medium" charset="0"/>
                <a:ea typeface="Gotham Medium" charset="0"/>
                <a:cs typeface="Gotham Medium" charset="0"/>
              </a:rPr>
              <a:t> u </a:t>
            </a:r>
            <a:r>
              <a:rPr lang="en-US" sz="1200" dirty="0" err="1" smtClean="0">
                <a:latin typeface="Gotham Medium" charset="0"/>
                <a:ea typeface="Gotham Medium" charset="0"/>
                <a:cs typeface="Gotham Medium" charset="0"/>
              </a:rPr>
              <a:t>Porechu</a:t>
            </a:r>
            <a:r>
              <a:rPr lang="en-US" sz="1200" dirty="0" smtClean="0">
                <a:latin typeface="Gotham Medium" charset="0"/>
                <a:ea typeface="Gotham Medium" charset="0"/>
                <a:cs typeface="Gotham Medium" charset="0"/>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err="1" smtClean="0"/>
              <a:t>Porech</a:t>
            </a:r>
            <a:r>
              <a:rPr lang="en-US" sz="1200" dirty="0" smtClean="0"/>
              <a:t> je </a:t>
            </a:r>
            <a:r>
              <a:rPr lang="en-US" sz="1200" dirty="0" err="1" smtClean="0"/>
              <a:t>popularno</a:t>
            </a:r>
            <a:r>
              <a:rPr lang="en-US" sz="1200" dirty="0" smtClean="0"/>
              <a:t> </a:t>
            </a:r>
            <a:r>
              <a:rPr lang="en-US" sz="1200" dirty="0" err="1" smtClean="0"/>
              <a:t>ljetovalishte</a:t>
            </a:r>
            <a:r>
              <a:rPr lang="en-US" sz="1200" dirty="0" smtClean="0"/>
              <a:t> </a:t>
            </a:r>
            <a:r>
              <a:rPr lang="en-US" sz="1200" dirty="0" err="1" smtClean="0"/>
              <a:t>na</a:t>
            </a:r>
            <a:r>
              <a:rPr lang="en-US" sz="1200" dirty="0" smtClean="0"/>
              <a:t> </a:t>
            </a:r>
            <a:r>
              <a:rPr lang="en-US" sz="1200" dirty="0" err="1" smtClean="0"/>
              <a:t>obali</a:t>
            </a:r>
            <a:r>
              <a:rPr lang="en-US" sz="1200" dirty="0" smtClean="0"/>
              <a:t> </a:t>
            </a:r>
            <a:r>
              <a:rPr lang="en-US" sz="1200" dirty="0" err="1" smtClean="0"/>
              <a:t>Istarskog</a:t>
            </a:r>
            <a:r>
              <a:rPr lang="en-US" sz="1200" dirty="0" smtClean="0"/>
              <a:t> </a:t>
            </a:r>
            <a:r>
              <a:rPr lang="en-US" sz="1200" dirty="0" err="1" smtClean="0"/>
              <a:t>poluotoka</a:t>
            </a:r>
            <a:r>
              <a:rPr lang="en-US" sz="1200" dirty="0" smtClean="0"/>
              <a:t> u </a:t>
            </a:r>
            <a:r>
              <a:rPr lang="en-US" sz="1200" dirty="0" err="1" smtClean="0"/>
              <a:t>zapadnoj</a:t>
            </a:r>
            <a:r>
              <a:rPr lang="en-US" sz="1200" dirty="0" smtClean="0"/>
              <a:t> </a:t>
            </a:r>
            <a:r>
              <a:rPr lang="en-US" sz="1200" dirty="0" err="1" smtClean="0"/>
              <a:t>Hrvatskoj</a:t>
            </a:r>
            <a:r>
              <a:rPr lang="en-US" sz="1200" dirty="0" smtClean="0"/>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latin typeface="Gotham Medium" charset="0"/>
              <a:ea typeface="Gotham Medium" charset="0"/>
              <a:cs typeface="Gotham Medium"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ea typeface="Gotham Medium" charset="0"/>
                <a:cs typeface="Gotham Medium" charset="0"/>
              </a:rPr>
              <a:t>Paragraph</a:t>
            </a:r>
            <a:r>
              <a:rPr lang="en-US" sz="1200" baseline="0" dirty="0" smtClean="0">
                <a:ea typeface="Gotham Medium" charset="0"/>
                <a:cs typeface="Gotham Medium" charset="0"/>
              </a:rPr>
              <a:t> one</a:t>
            </a:r>
          </a:p>
          <a:p>
            <a:r>
              <a:rPr lang="en-US" sz="1200" dirty="0" err="1" smtClean="0"/>
              <a:t>Tijekom</a:t>
            </a:r>
            <a:r>
              <a:rPr lang="en-US" sz="1200" dirty="0" smtClean="0"/>
              <a:t> </a:t>
            </a:r>
            <a:r>
              <a:rPr lang="en-US" sz="1200" dirty="0" err="1" smtClean="0"/>
              <a:t>ljetne</a:t>
            </a:r>
            <a:r>
              <a:rPr lang="en-US" sz="1200" dirty="0" smtClean="0"/>
              <a:t> </a:t>
            </a:r>
            <a:r>
              <a:rPr lang="en-US" sz="1200" dirty="0" err="1" smtClean="0"/>
              <a:t>sezone</a:t>
            </a:r>
            <a:r>
              <a:rPr lang="en-US" sz="1200" dirty="0" smtClean="0"/>
              <a:t> u </a:t>
            </a:r>
            <a:r>
              <a:rPr lang="en-US" sz="1200" dirty="0" err="1" smtClean="0"/>
              <a:t>našem</a:t>
            </a:r>
            <a:r>
              <a:rPr lang="en-US" sz="1200" dirty="0" smtClean="0"/>
              <a:t> </a:t>
            </a:r>
            <a:r>
              <a:rPr lang="en-US" sz="1200" dirty="0" err="1" smtClean="0"/>
              <a:t>gradu</a:t>
            </a:r>
            <a:r>
              <a:rPr lang="en-US" sz="1200" dirty="0" smtClean="0"/>
              <a:t> </a:t>
            </a:r>
            <a:r>
              <a:rPr lang="en-US" sz="1200" dirty="0" err="1" smtClean="0"/>
              <a:t>ima</a:t>
            </a:r>
            <a:r>
              <a:rPr lang="en-US" sz="1200" dirty="0" smtClean="0"/>
              <a:t> </a:t>
            </a:r>
            <a:r>
              <a:rPr lang="en-US" sz="1200" dirty="0" err="1" smtClean="0"/>
              <a:t>i</a:t>
            </a:r>
            <a:r>
              <a:rPr lang="en-US" sz="1200" dirty="0" smtClean="0"/>
              <a:t> 120.000 </a:t>
            </a:r>
            <a:r>
              <a:rPr lang="en-US" sz="1200" dirty="0" err="1" smtClean="0"/>
              <a:t>posjetitelja</a:t>
            </a:r>
            <a:r>
              <a:rPr lang="en-US" sz="1200" dirty="0" smtClean="0"/>
              <a:t> </a:t>
            </a:r>
            <a:r>
              <a:rPr lang="en-US" sz="1200" dirty="0" err="1" smtClean="0"/>
              <a:t>dnevno</a:t>
            </a:r>
            <a:r>
              <a:rPr lang="en-US" sz="1200" dirty="0" smtClean="0"/>
              <a:t>. </a:t>
            </a:r>
            <a:r>
              <a:rPr lang="en-US" sz="1200" dirty="0" err="1" smtClean="0"/>
              <a:t>Stoga</a:t>
            </a:r>
            <a:r>
              <a:rPr lang="en-US" sz="1200" dirty="0" smtClean="0"/>
              <a:t> je </a:t>
            </a:r>
            <a:r>
              <a:rPr lang="en-US" sz="1200" dirty="0" err="1" smtClean="0"/>
              <a:t>primamljivo</a:t>
            </a:r>
            <a:r>
              <a:rPr lang="en-US" sz="1200" dirty="0" smtClean="0"/>
              <a:t> </a:t>
            </a:r>
            <a:r>
              <a:rPr lang="en-US" sz="1200" dirty="0" err="1" smtClean="0"/>
              <a:t>uživati</a:t>
            </a:r>
            <a:r>
              <a:rPr lang="en-US" sz="1200" dirty="0" smtClean="0"/>
              <a:t> ​​u </a:t>
            </a:r>
            <a:r>
              <a:rPr lang="en-US" sz="1200" dirty="0" err="1" smtClean="0"/>
              <a:t>živosti</a:t>
            </a:r>
            <a:r>
              <a:rPr lang="en-US" sz="1200" dirty="0" smtClean="0"/>
              <a:t> </a:t>
            </a:r>
            <a:r>
              <a:rPr lang="en-US" sz="1200" dirty="0" err="1" smtClean="0"/>
              <a:t>grada</a:t>
            </a:r>
            <a:r>
              <a:rPr lang="en-US" sz="1200" dirty="0" smtClean="0"/>
              <a:t>, </a:t>
            </a:r>
            <a:r>
              <a:rPr lang="en-US" sz="1200" dirty="0" err="1" smtClean="0"/>
              <a:t>te</a:t>
            </a:r>
            <a:r>
              <a:rPr lang="en-US" sz="1200" dirty="0" smtClean="0"/>
              <a:t> </a:t>
            </a:r>
            <a:r>
              <a:rPr lang="en-US" sz="1200" dirty="0" err="1" smtClean="0"/>
              <a:t>razvedenih</a:t>
            </a:r>
            <a:r>
              <a:rPr lang="en-US" sz="1200" dirty="0" smtClean="0"/>
              <a:t> </a:t>
            </a:r>
            <a:r>
              <a:rPr lang="en-US" sz="1200" dirty="0" err="1" smtClean="0"/>
              <a:t>obala</a:t>
            </a:r>
            <a:r>
              <a:rPr lang="en-US" sz="1200" dirty="0" smtClean="0"/>
              <a:t> </a:t>
            </a:r>
            <a:r>
              <a:rPr lang="en-US" sz="1200" dirty="0" err="1" smtClean="0"/>
              <a:t>i</a:t>
            </a:r>
            <a:r>
              <a:rPr lang="en-US" sz="1200" dirty="0" smtClean="0"/>
              <a:t> </a:t>
            </a:r>
            <a:r>
              <a:rPr lang="en-US" sz="1200" dirty="0" err="1" smtClean="0"/>
              <a:t>sela</a:t>
            </a:r>
            <a:r>
              <a:rPr lang="en-US" sz="1200" dirty="0" smtClean="0"/>
              <a:t>.</a:t>
            </a:r>
          </a:p>
          <a:p>
            <a:endParaRPr lang="en-US" sz="1200" dirty="0" smtClean="0"/>
          </a:p>
          <a:p>
            <a:r>
              <a:rPr lang="en-US" dirty="0" smtClean="0"/>
              <a:t>Paragraph two</a:t>
            </a:r>
            <a:r>
              <a:rPr lang="en-US" sz="1200" dirty="0" smtClean="0"/>
              <a:t/>
            </a:r>
            <a:br>
              <a:rPr lang="en-US" sz="1200" dirty="0" smtClean="0"/>
            </a:br>
            <a:r>
              <a:rPr lang="en-US" sz="1200" dirty="0" smtClean="0"/>
              <a:t>U </a:t>
            </a:r>
            <a:r>
              <a:rPr lang="en-US" sz="1200" dirty="0" err="1" smtClean="0"/>
              <a:t>akvariju</a:t>
            </a:r>
            <a:r>
              <a:rPr lang="en-US" sz="1200" dirty="0" smtClean="0"/>
              <a:t> u </a:t>
            </a:r>
            <a:r>
              <a:rPr lang="en-US" sz="1200" dirty="0" err="1" smtClean="0"/>
              <a:t>starom</a:t>
            </a:r>
            <a:r>
              <a:rPr lang="en-US" sz="1200" dirty="0" smtClean="0"/>
              <a:t> </a:t>
            </a:r>
            <a:r>
              <a:rPr lang="en-US" sz="1200" dirty="0" err="1" smtClean="0"/>
              <a:t>gradu</a:t>
            </a:r>
            <a:r>
              <a:rPr lang="en-US" sz="1200" dirty="0" smtClean="0"/>
              <a:t> </a:t>
            </a:r>
            <a:r>
              <a:rPr lang="en-US" sz="1200" dirty="0" err="1" smtClean="0"/>
              <a:t>Porechu</a:t>
            </a:r>
            <a:r>
              <a:rPr lang="en-US" sz="1200" dirty="0" smtClean="0"/>
              <a:t> </a:t>
            </a:r>
            <a:r>
              <a:rPr lang="en-US" sz="1200" dirty="0" err="1" smtClean="0"/>
              <a:t>postoje</a:t>
            </a:r>
            <a:r>
              <a:rPr lang="en-US" sz="1200" dirty="0" smtClean="0"/>
              <a:t> (24) </a:t>
            </a:r>
            <a:r>
              <a:rPr lang="en-US" sz="1200" dirty="0" err="1" smtClean="0"/>
              <a:t>dradeset</a:t>
            </a:r>
            <a:r>
              <a:rPr lang="en-US" sz="1200" dirty="0" smtClean="0"/>
              <a:t> </a:t>
            </a:r>
            <a:r>
              <a:rPr lang="en-US" sz="1200" dirty="0" err="1" smtClean="0"/>
              <a:t>cheteri</a:t>
            </a:r>
            <a:r>
              <a:rPr lang="en-US" sz="1200" dirty="0" smtClean="0"/>
              <a:t> </a:t>
            </a:r>
            <a:r>
              <a:rPr lang="en-US" sz="1200" dirty="0" err="1" smtClean="0"/>
              <a:t>akvarija</a:t>
            </a:r>
            <a:r>
              <a:rPr lang="en-US" sz="1200" dirty="0" smtClean="0"/>
              <a:t> </a:t>
            </a:r>
            <a:r>
              <a:rPr lang="en-US" sz="1200" dirty="0" err="1" smtClean="0"/>
              <a:t>koja</a:t>
            </a:r>
            <a:r>
              <a:rPr lang="en-US" sz="1200" dirty="0" smtClean="0"/>
              <a:t> </a:t>
            </a:r>
            <a:r>
              <a:rPr lang="en-US" sz="1200" dirty="0" err="1" smtClean="0"/>
              <a:t>predstavljaju</a:t>
            </a:r>
            <a:r>
              <a:rPr lang="en-US" sz="1200" dirty="0" smtClean="0"/>
              <a:t> </a:t>
            </a:r>
            <a:r>
              <a:rPr lang="en-US" sz="1200" dirty="0" err="1" smtClean="0"/>
              <a:t>podvodni</a:t>
            </a:r>
            <a:r>
              <a:rPr lang="en-US" sz="1200" dirty="0" smtClean="0"/>
              <a:t> </a:t>
            </a:r>
            <a:r>
              <a:rPr lang="en-US" sz="1200" dirty="0" err="1" smtClean="0"/>
              <a:t>svijet</a:t>
            </a:r>
            <a:r>
              <a:rPr lang="en-US" sz="1200" dirty="0" smtClean="0"/>
              <a:t> </a:t>
            </a:r>
            <a:r>
              <a:rPr lang="en-US" sz="1200" dirty="0" err="1" smtClean="0"/>
              <a:t>i</a:t>
            </a:r>
            <a:r>
              <a:rPr lang="en-US" sz="1200" dirty="0" smtClean="0"/>
              <a:t> (70) sedum </a:t>
            </a:r>
            <a:r>
              <a:rPr lang="en-US" sz="1200" dirty="0" err="1" smtClean="0"/>
              <a:t>deset</a:t>
            </a:r>
            <a:r>
              <a:rPr lang="en-US" sz="1200" dirty="0" smtClean="0"/>
              <a:t> </a:t>
            </a:r>
            <a:r>
              <a:rPr lang="en-US" sz="1200" dirty="0" err="1" smtClean="0"/>
              <a:t>razlichitih</a:t>
            </a:r>
            <a:r>
              <a:rPr lang="en-US" sz="1200" dirty="0" smtClean="0"/>
              <a:t> </a:t>
            </a:r>
            <a:r>
              <a:rPr lang="en-US" sz="1200" dirty="0" err="1" smtClean="0"/>
              <a:t>vrsta</a:t>
            </a:r>
            <a:r>
              <a:rPr lang="en-US" sz="1200" dirty="0" smtClean="0"/>
              <a:t> </a:t>
            </a:r>
            <a:r>
              <a:rPr lang="en-US" sz="1200" dirty="0" err="1" smtClean="0"/>
              <a:t>stanovnika</a:t>
            </a:r>
            <a:r>
              <a:rPr lang="en-US" sz="1200" dirty="0" smtClean="0"/>
              <a:t> </a:t>
            </a:r>
            <a:r>
              <a:rPr lang="en-US" sz="1200" dirty="0" err="1" smtClean="0"/>
              <a:t>Jadranskog</a:t>
            </a:r>
            <a:r>
              <a:rPr lang="en-US" sz="1200" dirty="0" smtClean="0"/>
              <a:t> mora</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latin typeface="Gotham Medium" charset="0"/>
              <a:ea typeface="Gotham Medium" charset="0"/>
              <a:cs typeface="Gotham Medium"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latin typeface="Gotham Medium" charset="0"/>
              <a:ea typeface="Gotham Medium" charset="0"/>
              <a:cs typeface="Gotham Medium" charset="0"/>
            </a:endParaRPr>
          </a:p>
          <a:p>
            <a:endParaRPr lang="en-US" dirty="0"/>
          </a:p>
        </p:txBody>
      </p:sp>
      <p:sp>
        <p:nvSpPr>
          <p:cNvPr id="4" name="Slide Number Placeholder 3"/>
          <p:cNvSpPr>
            <a:spLocks noGrp="1"/>
          </p:cNvSpPr>
          <p:nvPr>
            <p:ph type="sldNum" sz="quarter" idx="10"/>
          </p:nvPr>
        </p:nvSpPr>
        <p:spPr/>
        <p:txBody>
          <a:bodyPr/>
          <a:lstStyle/>
          <a:p>
            <a:fld id="{83D6058F-EDBB-B74E-8F18-92AA679B325D}" type="slidenum">
              <a:rPr lang="en-US" smtClean="0"/>
              <a:t>4</a:t>
            </a:fld>
            <a:endParaRPr lang="en-US"/>
          </a:p>
        </p:txBody>
      </p:sp>
    </p:spTree>
    <p:extLst>
      <p:ext uri="{BB962C8B-B14F-4D97-AF65-F5344CB8AC3E}">
        <p14:creationId xmlns:p14="http://schemas.microsoft.com/office/powerpoint/2010/main" val="7554711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44A35B1-097A-8647-B092-55C60A52CD52}" type="datetimeFigureOut">
              <a:rPr lang="en-US" smtClean="0"/>
              <a:t>4/30/18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302667-585C-9E49-A56C-951C064193EA}" type="slidenum">
              <a:rPr lang="en-US" smtClean="0"/>
              <a:t>‹#›</a:t>
            </a:fld>
            <a:endParaRPr lang="en-US"/>
          </a:p>
        </p:txBody>
      </p:sp>
    </p:spTree>
    <p:extLst>
      <p:ext uri="{BB962C8B-B14F-4D97-AF65-F5344CB8AC3E}">
        <p14:creationId xmlns:p14="http://schemas.microsoft.com/office/powerpoint/2010/main" val="1084209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4A35B1-097A-8647-B092-55C60A52CD52}" type="datetimeFigureOut">
              <a:rPr lang="en-US" smtClean="0"/>
              <a:t>4/30/18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302667-585C-9E49-A56C-951C064193EA}" type="slidenum">
              <a:rPr lang="en-US" smtClean="0"/>
              <a:t>‹#›</a:t>
            </a:fld>
            <a:endParaRPr lang="en-US"/>
          </a:p>
        </p:txBody>
      </p:sp>
    </p:spTree>
    <p:extLst>
      <p:ext uri="{BB962C8B-B14F-4D97-AF65-F5344CB8AC3E}">
        <p14:creationId xmlns:p14="http://schemas.microsoft.com/office/powerpoint/2010/main" val="13196326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4A35B1-097A-8647-B092-55C60A52CD52}" type="datetimeFigureOut">
              <a:rPr lang="en-US" smtClean="0"/>
              <a:t>4/30/18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302667-585C-9E49-A56C-951C064193EA}" type="slidenum">
              <a:rPr lang="en-US" smtClean="0"/>
              <a:t>‹#›</a:t>
            </a:fld>
            <a:endParaRPr lang="en-US"/>
          </a:p>
        </p:txBody>
      </p:sp>
    </p:spTree>
    <p:extLst>
      <p:ext uri="{BB962C8B-B14F-4D97-AF65-F5344CB8AC3E}">
        <p14:creationId xmlns:p14="http://schemas.microsoft.com/office/powerpoint/2010/main" val="20016200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4A35B1-097A-8647-B092-55C60A52CD52}" type="datetimeFigureOut">
              <a:rPr lang="en-US" smtClean="0"/>
              <a:t>4/30/18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302667-585C-9E49-A56C-951C064193EA}" type="slidenum">
              <a:rPr lang="en-US" smtClean="0"/>
              <a:t>‹#›</a:t>
            </a:fld>
            <a:endParaRPr lang="en-US"/>
          </a:p>
        </p:txBody>
      </p:sp>
    </p:spTree>
    <p:extLst>
      <p:ext uri="{BB962C8B-B14F-4D97-AF65-F5344CB8AC3E}">
        <p14:creationId xmlns:p14="http://schemas.microsoft.com/office/powerpoint/2010/main" val="11647235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44A35B1-097A-8647-B092-55C60A52CD52}" type="datetimeFigureOut">
              <a:rPr lang="en-US" smtClean="0"/>
              <a:t>4/30/18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302667-585C-9E49-A56C-951C064193EA}" type="slidenum">
              <a:rPr lang="en-US" smtClean="0"/>
              <a:t>‹#›</a:t>
            </a:fld>
            <a:endParaRPr lang="en-US"/>
          </a:p>
        </p:txBody>
      </p:sp>
    </p:spTree>
    <p:extLst>
      <p:ext uri="{BB962C8B-B14F-4D97-AF65-F5344CB8AC3E}">
        <p14:creationId xmlns:p14="http://schemas.microsoft.com/office/powerpoint/2010/main" val="11956490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44A35B1-097A-8647-B092-55C60A52CD52}" type="datetimeFigureOut">
              <a:rPr lang="en-US" smtClean="0"/>
              <a:t>4/30/18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302667-585C-9E49-A56C-951C064193EA}" type="slidenum">
              <a:rPr lang="en-US" smtClean="0"/>
              <a:t>‹#›</a:t>
            </a:fld>
            <a:endParaRPr lang="en-US"/>
          </a:p>
        </p:txBody>
      </p:sp>
    </p:spTree>
    <p:extLst>
      <p:ext uri="{BB962C8B-B14F-4D97-AF65-F5344CB8AC3E}">
        <p14:creationId xmlns:p14="http://schemas.microsoft.com/office/powerpoint/2010/main" val="12683588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44A35B1-097A-8647-B092-55C60A52CD52}" type="datetimeFigureOut">
              <a:rPr lang="en-US" smtClean="0"/>
              <a:t>4/30/18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302667-585C-9E49-A56C-951C064193EA}" type="slidenum">
              <a:rPr lang="en-US" smtClean="0"/>
              <a:t>‹#›</a:t>
            </a:fld>
            <a:endParaRPr lang="en-US"/>
          </a:p>
        </p:txBody>
      </p:sp>
    </p:spTree>
    <p:extLst>
      <p:ext uri="{BB962C8B-B14F-4D97-AF65-F5344CB8AC3E}">
        <p14:creationId xmlns:p14="http://schemas.microsoft.com/office/powerpoint/2010/main" val="13847303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44A35B1-097A-8647-B092-55C60A52CD52}" type="datetimeFigureOut">
              <a:rPr lang="en-US" smtClean="0"/>
              <a:t>4/30/18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302667-585C-9E49-A56C-951C064193EA}" type="slidenum">
              <a:rPr lang="en-US" smtClean="0"/>
              <a:t>‹#›</a:t>
            </a:fld>
            <a:endParaRPr lang="en-US"/>
          </a:p>
        </p:txBody>
      </p:sp>
    </p:spTree>
    <p:extLst>
      <p:ext uri="{BB962C8B-B14F-4D97-AF65-F5344CB8AC3E}">
        <p14:creationId xmlns:p14="http://schemas.microsoft.com/office/powerpoint/2010/main" val="882188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4A35B1-097A-8647-B092-55C60A52CD52}" type="datetimeFigureOut">
              <a:rPr lang="en-US" smtClean="0"/>
              <a:t>4/30/18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302667-585C-9E49-A56C-951C064193EA}" type="slidenum">
              <a:rPr lang="en-US" smtClean="0"/>
              <a:t>‹#›</a:t>
            </a:fld>
            <a:endParaRPr lang="en-US"/>
          </a:p>
        </p:txBody>
      </p:sp>
    </p:spTree>
    <p:extLst>
      <p:ext uri="{BB962C8B-B14F-4D97-AF65-F5344CB8AC3E}">
        <p14:creationId xmlns:p14="http://schemas.microsoft.com/office/powerpoint/2010/main" val="7216425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4A35B1-097A-8647-B092-55C60A52CD52}" type="datetimeFigureOut">
              <a:rPr lang="en-US" smtClean="0"/>
              <a:t>4/30/18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302667-585C-9E49-A56C-951C064193EA}" type="slidenum">
              <a:rPr lang="en-US" smtClean="0"/>
              <a:t>‹#›</a:t>
            </a:fld>
            <a:endParaRPr lang="en-US"/>
          </a:p>
        </p:txBody>
      </p:sp>
    </p:spTree>
    <p:extLst>
      <p:ext uri="{BB962C8B-B14F-4D97-AF65-F5344CB8AC3E}">
        <p14:creationId xmlns:p14="http://schemas.microsoft.com/office/powerpoint/2010/main" val="18065193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4A35B1-097A-8647-B092-55C60A52CD52}" type="datetimeFigureOut">
              <a:rPr lang="en-US" smtClean="0"/>
              <a:t>4/30/18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302667-585C-9E49-A56C-951C064193EA}" type="slidenum">
              <a:rPr lang="en-US" smtClean="0"/>
              <a:t>‹#›</a:t>
            </a:fld>
            <a:endParaRPr lang="en-US"/>
          </a:p>
        </p:txBody>
      </p:sp>
    </p:spTree>
    <p:extLst>
      <p:ext uri="{BB962C8B-B14F-4D97-AF65-F5344CB8AC3E}">
        <p14:creationId xmlns:p14="http://schemas.microsoft.com/office/powerpoint/2010/main" val="104743518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4A35B1-097A-8647-B092-55C60A52CD52}" type="datetimeFigureOut">
              <a:rPr lang="en-US" smtClean="0"/>
              <a:t>4/30/18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302667-585C-9E49-A56C-951C064193EA}" type="slidenum">
              <a:rPr lang="en-US" smtClean="0"/>
              <a:t>‹#›</a:t>
            </a:fld>
            <a:endParaRPr lang="en-US"/>
          </a:p>
        </p:txBody>
      </p:sp>
    </p:spTree>
    <p:extLst>
      <p:ext uri="{BB962C8B-B14F-4D97-AF65-F5344CB8AC3E}">
        <p14:creationId xmlns:p14="http://schemas.microsoft.com/office/powerpoint/2010/main" val="20278944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5.jp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82" y="-169333"/>
            <a:ext cx="12236164" cy="7196667"/>
          </a:xfrm>
          <a:prstGeom prst="rect">
            <a:avLst/>
          </a:prstGeom>
        </p:spPr>
      </p:pic>
    </p:spTree>
    <p:extLst>
      <p:ext uri="{BB962C8B-B14F-4D97-AF65-F5344CB8AC3E}">
        <p14:creationId xmlns:p14="http://schemas.microsoft.com/office/powerpoint/2010/main" val="8974719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164" y="-58052"/>
            <a:ext cx="12349163" cy="7263127"/>
          </a:xfrm>
          <a:prstGeom prst="rect">
            <a:avLst/>
          </a:prstGeom>
        </p:spPr>
      </p:pic>
      <p:sp>
        <p:nvSpPr>
          <p:cNvPr id="12" name="TextBox 11"/>
          <p:cNvSpPr txBox="1"/>
          <p:nvPr/>
        </p:nvSpPr>
        <p:spPr>
          <a:xfrm>
            <a:off x="814384" y="898024"/>
            <a:ext cx="10658475" cy="1938992"/>
          </a:xfrm>
          <a:prstGeom prst="rect">
            <a:avLst/>
          </a:prstGeom>
          <a:noFill/>
        </p:spPr>
        <p:txBody>
          <a:bodyPr wrap="square" rtlCol="0">
            <a:spAutoFit/>
          </a:bodyPr>
          <a:lstStyle/>
          <a:p>
            <a:pPr marL="285750" indent="-285750">
              <a:buFont typeface="Arial" charset="0"/>
              <a:buChar char="•"/>
            </a:pPr>
            <a:r>
              <a:rPr lang="en-US" sz="2400" dirty="0" err="1">
                <a:solidFill>
                  <a:schemeClr val="bg1"/>
                </a:solidFill>
              </a:rPr>
              <a:t>Gradska</a:t>
            </a:r>
            <a:r>
              <a:rPr lang="en-US" sz="2400" dirty="0">
                <a:solidFill>
                  <a:schemeClr val="bg1"/>
                </a:solidFill>
              </a:rPr>
              <a:t> </a:t>
            </a:r>
            <a:r>
              <a:rPr lang="en-US" sz="2400" dirty="0" err="1">
                <a:solidFill>
                  <a:schemeClr val="bg1"/>
                </a:solidFill>
              </a:rPr>
              <a:t>populacija</a:t>
            </a:r>
            <a:r>
              <a:rPr lang="en-US" sz="2400" dirty="0">
                <a:solidFill>
                  <a:schemeClr val="bg1"/>
                </a:solidFill>
              </a:rPr>
              <a:t> od </a:t>
            </a:r>
            <a:r>
              <a:rPr lang="en-US" sz="2400" dirty="0" err="1">
                <a:solidFill>
                  <a:schemeClr val="bg1"/>
                </a:solidFill>
              </a:rPr>
              <a:t>oko</a:t>
            </a:r>
            <a:r>
              <a:rPr lang="en-US" sz="2400" dirty="0">
                <a:solidFill>
                  <a:schemeClr val="bg1"/>
                </a:solidFill>
              </a:rPr>
              <a:t> 12.000 </a:t>
            </a:r>
            <a:r>
              <a:rPr lang="en-US" sz="2400" dirty="0" err="1" smtClean="0">
                <a:solidFill>
                  <a:schemeClr val="bg1"/>
                </a:solidFill>
              </a:rPr>
              <a:t>stanovnika</a:t>
            </a:r>
            <a:r>
              <a:rPr lang="en-US" sz="2400" dirty="0" smtClean="0">
                <a:solidFill>
                  <a:schemeClr val="bg1"/>
                </a:solidFill>
              </a:rPr>
              <a:t>, </a:t>
            </a:r>
            <a:r>
              <a:rPr lang="hr-HR" sz="2400" dirty="0" smtClean="0">
                <a:solidFill>
                  <a:schemeClr val="bg1"/>
                </a:solidFill>
              </a:rPr>
              <a:t>Poreč </a:t>
            </a:r>
            <a:r>
              <a:rPr lang="en-CA" sz="2400" dirty="0">
                <a:solidFill>
                  <a:schemeClr val="bg1"/>
                </a:solidFill>
              </a:rPr>
              <a:t>se </a:t>
            </a:r>
            <a:r>
              <a:rPr lang="hr-HR" sz="2400" dirty="0">
                <a:solidFill>
                  <a:schemeClr val="bg1"/>
                </a:solidFill>
              </a:rPr>
              <a:t>na</a:t>
            </a:r>
            <a:r>
              <a:rPr lang="en-CA" sz="2400" dirty="0" err="1">
                <a:solidFill>
                  <a:schemeClr val="bg1"/>
                </a:solidFill>
              </a:rPr>
              <a:t>lazi</a:t>
            </a:r>
            <a:r>
              <a:rPr lang="en-CA" sz="2400" dirty="0">
                <a:solidFill>
                  <a:schemeClr val="bg1"/>
                </a:solidFill>
              </a:rPr>
              <a:t> </a:t>
            </a:r>
            <a:r>
              <a:rPr lang="en-CA" sz="2400" dirty="0" err="1">
                <a:solidFill>
                  <a:schemeClr val="bg1"/>
                </a:solidFill>
              </a:rPr>
              <a:t>na</a:t>
            </a:r>
            <a:r>
              <a:rPr lang="hr-HR" sz="2400" dirty="0">
                <a:solidFill>
                  <a:schemeClr val="bg1"/>
                </a:solidFill>
              </a:rPr>
              <a:t> istarsko</a:t>
            </a:r>
            <a:r>
              <a:rPr lang="en-CA" sz="2400" dirty="0">
                <a:solidFill>
                  <a:schemeClr val="bg1"/>
                </a:solidFill>
              </a:rPr>
              <a:t>m</a:t>
            </a:r>
            <a:r>
              <a:rPr lang="hr-HR" sz="2400" dirty="0">
                <a:solidFill>
                  <a:schemeClr val="bg1"/>
                </a:solidFill>
              </a:rPr>
              <a:t> poluotok</a:t>
            </a:r>
            <a:r>
              <a:rPr lang="en-CA" sz="2400" dirty="0">
                <a:solidFill>
                  <a:schemeClr val="bg1"/>
                </a:solidFill>
              </a:rPr>
              <a:t>u</a:t>
            </a:r>
            <a:r>
              <a:rPr lang="hr-HR" sz="2400" dirty="0">
                <a:solidFill>
                  <a:schemeClr val="bg1"/>
                </a:solidFill>
              </a:rPr>
              <a:t> u zapadno</a:t>
            </a:r>
            <a:r>
              <a:rPr lang="en-CA" sz="2400" dirty="0">
                <a:solidFill>
                  <a:schemeClr val="bg1"/>
                </a:solidFill>
              </a:rPr>
              <a:t>m</a:t>
            </a:r>
            <a:r>
              <a:rPr lang="hr-HR" sz="2400" dirty="0">
                <a:solidFill>
                  <a:schemeClr val="bg1"/>
                </a:solidFill>
              </a:rPr>
              <a:t> </a:t>
            </a:r>
            <a:r>
              <a:rPr lang="en-CA" sz="2400" dirty="0" err="1">
                <a:solidFill>
                  <a:schemeClr val="bg1"/>
                </a:solidFill>
              </a:rPr>
              <a:t>dijelu</a:t>
            </a:r>
            <a:r>
              <a:rPr lang="en-CA" sz="2400" dirty="0">
                <a:solidFill>
                  <a:schemeClr val="bg1"/>
                </a:solidFill>
              </a:rPr>
              <a:t> </a:t>
            </a:r>
            <a:r>
              <a:rPr lang="hr-HR" sz="2400" dirty="0" err="1">
                <a:solidFill>
                  <a:schemeClr val="bg1"/>
                </a:solidFill>
              </a:rPr>
              <a:t>hrvatsk</a:t>
            </a:r>
            <a:r>
              <a:rPr lang="en-CA" sz="2400" dirty="0">
                <a:solidFill>
                  <a:schemeClr val="bg1"/>
                </a:solidFill>
              </a:rPr>
              <a:t>e</a:t>
            </a:r>
            <a:r>
              <a:rPr lang="hr-HR" sz="2400" dirty="0" smtClean="0">
                <a:solidFill>
                  <a:schemeClr val="bg1"/>
                </a:solidFill>
              </a:rPr>
              <a:t>.</a:t>
            </a:r>
            <a:endParaRPr lang="en-US" sz="2400" dirty="0" smtClean="0">
              <a:solidFill>
                <a:schemeClr val="bg1"/>
              </a:solidFill>
            </a:endParaRPr>
          </a:p>
          <a:p>
            <a:pPr marL="285750" indent="-285750">
              <a:buFont typeface="Arial" charset="0"/>
              <a:buChar char="•"/>
            </a:pPr>
            <a:r>
              <a:rPr lang="en-US" sz="2400" dirty="0" smtClean="0">
                <a:solidFill>
                  <a:schemeClr val="bg1"/>
                </a:solidFill>
              </a:rPr>
              <a:t>U </a:t>
            </a:r>
            <a:r>
              <a:rPr lang="en-US" sz="2400" dirty="0" err="1">
                <a:solidFill>
                  <a:schemeClr val="bg1"/>
                </a:solidFill>
              </a:rPr>
              <a:t>povijesnom</a:t>
            </a:r>
            <a:r>
              <a:rPr lang="en-US" sz="2400" dirty="0">
                <a:solidFill>
                  <a:schemeClr val="bg1"/>
                </a:solidFill>
              </a:rPr>
              <a:t> </a:t>
            </a:r>
            <a:r>
              <a:rPr lang="en-US" sz="2400" dirty="0" err="1">
                <a:solidFill>
                  <a:schemeClr val="bg1"/>
                </a:solidFill>
              </a:rPr>
              <a:t>starom</a:t>
            </a:r>
            <a:r>
              <a:rPr lang="en-US" sz="2400" dirty="0">
                <a:solidFill>
                  <a:schemeClr val="bg1"/>
                </a:solidFill>
              </a:rPr>
              <a:t> </a:t>
            </a:r>
            <a:r>
              <a:rPr lang="en-US" sz="2400" dirty="0" err="1">
                <a:solidFill>
                  <a:schemeClr val="bg1"/>
                </a:solidFill>
              </a:rPr>
              <a:t>gradu</a:t>
            </a:r>
            <a:r>
              <a:rPr lang="en-US" sz="2400" dirty="0">
                <a:solidFill>
                  <a:schemeClr val="bg1"/>
                </a:solidFill>
              </a:rPr>
              <a:t>, </a:t>
            </a:r>
            <a:r>
              <a:rPr lang="en-US" sz="2400" dirty="0" err="1">
                <a:solidFill>
                  <a:schemeClr val="bg1"/>
                </a:solidFill>
              </a:rPr>
              <a:t>Eufrazijeva</a:t>
            </a:r>
            <a:r>
              <a:rPr lang="en-US" sz="2400" dirty="0">
                <a:solidFill>
                  <a:schemeClr val="bg1"/>
                </a:solidFill>
              </a:rPr>
              <a:t> </a:t>
            </a:r>
            <a:r>
              <a:rPr lang="en-US" sz="2400" dirty="0" err="1">
                <a:solidFill>
                  <a:schemeClr val="bg1"/>
                </a:solidFill>
              </a:rPr>
              <a:t>bazilika</a:t>
            </a:r>
            <a:r>
              <a:rPr lang="en-US" sz="2400" dirty="0">
                <a:solidFill>
                  <a:schemeClr val="bg1"/>
                </a:solidFill>
              </a:rPr>
              <a:t> </a:t>
            </a:r>
            <a:r>
              <a:rPr lang="en-US" sz="2400" dirty="0" err="1">
                <a:solidFill>
                  <a:schemeClr val="bg1"/>
                </a:solidFill>
              </a:rPr>
              <a:t>iz</a:t>
            </a:r>
            <a:r>
              <a:rPr lang="en-US" sz="2400" dirty="0">
                <a:solidFill>
                  <a:schemeClr val="bg1"/>
                </a:solidFill>
              </a:rPr>
              <a:t> 6. </a:t>
            </a:r>
            <a:r>
              <a:rPr lang="en-US" sz="2400" dirty="0" err="1">
                <a:solidFill>
                  <a:schemeClr val="bg1"/>
                </a:solidFill>
              </a:rPr>
              <a:t>stoljeća</a:t>
            </a:r>
            <a:r>
              <a:rPr lang="en-US" sz="2400" dirty="0">
                <a:solidFill>
                  <a:schemeClr val="bg1"/>
                </a:solidFill>
              </a:rPr>
              <a:t> </a:t>
            </a:r>
            <a:r>
              <a:rPr lang="en-US" sz="2400" dirty="0" err="1">
                <a:solidFill>
                  <a:schemeClr val="bg1"/>
                </a:solidFill>
              </a:rPr>
              <a:t>poznata</a:t>
            </a:r>
            <a:r>
              <a:rPr lang="en-US" sz="2400" dirty="0">
                <a:solidFill>
                  <a:schemeClr val="bg1"/>
                </a:solidFill>
              </a:rPr>
              <a:t> je </a:t>
            </a:r>
            <a:r>
              <a:rPr lang="en-US" sz="2400" dirty="0" err="1">
                <a:solidFill>
                  <a:schemeClr val="bg1"/>
                </a:solidFill>
              </a:rPr>
              <a:t>po</a:t>
            </a:r>
            <a:r>
              <a:rPr lang="en-US" sz="2400" dirty="0">
                <a:solidFill>
                  <a:schemeClr val="bg1"/>
                </a:solidFill>
              </a:rPr>
              <a:t> </a:t>
            </a:r>
            <a:r>
              <a:rPr lang="en-US" sz="2400" dirty="0" err="1">
                <a:solidFill>
                  <a:schemeClr val="bg1"/>
                </a:solidFill>
              </a:rPr>
              <a:t>svojim</a:t>
            </a:r>
            <a:r>
              <a:rPr lang="en-US" sz="2400" dirty="0">
                <a:solidFill>
                  <a:schemeClr val="bg1"/>
                </a:solidFill>
              </a:rPr>
              <a:t> </a:t>
            </a:r>
            <a:r>
              <a:rPr lang="en-US" sz="2400" dirty="0" err="1">
                <a:solidFill>
                  <a:schemeClr val="bg1"/>
                </a:solidFill>
              </a:rPr>
              <a:t>bizantskim</a:t>
            </a:r>
            <a:r>
              <a:rPr lang="en-US" sz="2400" dirty="0">
                <a:solidFill>
                  <a:schemeClr val="bg1"/>
                </a:solidFill>
              </a:rPr>
              <a:t> </a:t>
            </a:r>
            <a:r>
              <a:rPr lang="en-US" sz="2400" dirty="0" err="1">
                <a:solidFill>
                  <a:schemeClr val="bg1"/>
                </a:solidFill>
              </a:rPr>
              <a:t>mozaicima</a:t>
            </a:r>
            <a:r>
              <a:rPr lang="en-US" sz="2400" dirty="0">
                <a:solidFill>
                  <a:schemeClr val="bg1"/>
                </a:solidFill>
              </a:rPr>
              <a:t> </a:t>
            </a:r>
            <a:r>
              <a:rPr lang="en-US" sz="2400" dirty="0" err="1">
                <a:solidFill>
                  <a:schemeClr val="bg1"/>
                </a:solidFill>
              </a:rPr>
              <a:t>ukrašenim</a:t>
            </a:r>
            <a:r>
              <a:rPr lang="en-US" sz="2400" dirty="0">
                <a:solidFill>
                  <a:schemeClr val="bg1"/>
                </a:solidFill>
              </a:rPr>
              <a:t> </a:t>
            </a:r>
            <a:r>
              <a:rPr lang="en-US" sz="2400" dirty="0" err="1">
                <a:solidFill>
                  <a:schemeClr val="bg1"/>
                </a:solidFill>
              </a:rPr>
              <a:t>draguljima</a:t>
            </a:r>
            <a:r>
              <a:rPr lang="en-US" sz="2400" dirty="0">
                <a:solidFill>
                  <a:schemeClr val="bg1"/>
                </a:solidFill>
              </a:rPr>
              <a:t>.</a:t>
            </a:r>
          </a:p>
          <a:p>
            <a:pPr marL="285750" indent="-285750">
              <a:buFont typeface="Arial" charset="0"/>
              <a:buChar char="•"/>
            </a:pPr>
            <a:r>
              <a:rPr lang="en-US" sz="2400" dirty="0" err="1">
                <a:solidFill>
                  <a:schemeClr val="bg1"/>
                </a:solidFill>
              </a:rPr>
              <a:t>Tijekom</a:t>
            </a:r>
            <a:r>
              <a:rPr lang="en-US" sz="2400" dirty="0">
                <a:solidFill>
                  <a:schemeClr val="bg1"/>
                </a:solidFill>
              </a:rPr>
              <a:t> 2. </a:t>
            </a:r>
            <a:r>
              <a:rPr lang="en-US" sz="2400" dirty="0" err="1">
                <a:solidFill>
                  <a:schemeClr val="bg1"/>
                </a:solidFill>
              </a:rPr>
              <a:t>stoljeća</a:t>
            </a:r>
            <a:r>
              <a:rPr lang="en-US" sz="2400" dirty="0">
                <a:solidFill>
                  <a:schemeClr val="bg1"/>
                </a:solidFill>
              </a:rPr>
              <a:t> </a:t>
            </a:r>
            <a:r>
              <a:rPr lang="en-US" sz="2400" dirty="0" err="1">
                <a:solidFill>
                  <a:schemeClr val="bg1"/>
                </a:solidFill>
              </a:rPr>
              <a:t>prije</a:t>
            </a:r>
            <a:r>
              <a:rPr lang="en-US" sz="2400" dirty="0">
                <a:solidFill>
                  <a:schemeClr val="bg1"/>
                </a:solidFill>
              </a:rPr>
              <a:t> Krista, </a:t>
            </a:r>
            <a:r>
              <a:rPr lang="en-US" sz="2400" dirty="0" err="1">
                <a:solidFill>
                  <a:schemeClr val="bg1"/>
                </a:solidFill>
              </a:rPr>
              <a:t>rimski</a:t>
            </a:r>
            <a:r>
              <a:rPr lang="en-US" sz="2400" dirty="0">
                <a:solidFill>
                  <a:schemeClr val="bg1"/>
                </a:solidFill>
              </a:rPr>
              <a:t> je </a:t>
            </a:r>
            <a:r>
              <a:rPr lang="en-US" sz="2400" dirty="0" err="1">
                <a:solidFill>
                  <a:schemeClr val="bg1"/>
                </a:solidFill>
              </a:rPr>
              <a:t>kastrum</a:t>
            </a:r>
            <a:r>
              <a:rPr lang="en-US" sz="2400" dirty="0">
                <a:solidFill>
                  <a:schemeClr val="bg1"/>
                </a:solidFill>
              </a:rPr>
              <a:t> </a:t>
            </a:r>
            <a:r>
              <a:rPr lang="en-US" sz="2400" dirty="0" err="1">
                <a:solidFill>
                  <a:schemeClr val="bg1"/>
                </a:solidFill>
              </a:rPr>
              <a:t>sagrađen</a:t>
            </a:r>
            <a:r>
              <a:rPr lang="en-US" sz="2400" dirty="0">
                <a:solidFill>
                  <a:schemeClr val="bg1"/>
                </a:solidFill>
              </a:rPr>
              <a:t> </a:t>
            </a:r>
            <a:r>
              <a:rPr lang="en-US" sz="2400" dirty="0" err="1">
                <a:solidFill>
                  <a:schemeClr val="bg1"/>
                </a:solidFill>
              </a:rPr>
              <a:t>na</a:t>
            </a:r>
            <a:r>
              <a:rPr lang="en-US" sz="2400" dirty="0">
                <a:solidFill>
                  <a:schemeClr val="bg1"/>
                </a:solidFill>
              </a:rPr>
              <a:t> </a:t>
            </a:r>
            <a:r>
              <a:rPr lang="en-US" sz="2400" dirty="0" err="1">
                <a:solidFill>
                  <a:schemeClr val="bg1"/>
                </a:solidFill>
              </a:rPr>
              <a:t>malom</a:t>
            </a:r>
            <a:r>
              <a:rPr lang="en-US" sz="2400" dirty="0">
                <a:solidFill>
                  <a:schemeClr val="bg1"/>
                </a:solidFill>
              </a:rPr>
              <a:t> </a:t>
            </a:r>
            <a:r>
              <a:rPr lang="en-US" sz="2400" dirty="0" err="1" smtClean="0">
                <a:solidFill>
                  <a:schemeClr val="bg1"/>
                </a:solidFill>
              </a:rPr>
              <a:t>poluotoku</a:t>
            </a:r>
            <a:r>
              <a:rPr lang="en-US" sz="2400" dirty="0" smtClean="0">
                <a:solidFill>
                  <a:schemeClr val="bg1"/>
                </a:solidFill>
              </a:rPr>
              <a:t>.</a:t>
            </a:r>
          </a:p>
        </p:txBody>
      </p:sp>
      <p:sp>
        <p:nvSpPr>
          <p:cNvPr id="5" name="TextBox 4"/>
          <p:cNvSpPr txBox="1"/>
          <p:nvPr/>
        </p:nvSpPr>
        <p:spPr>
          <a:xfrm>
            <a:off x="771524" y="157168"/>
            <a:ext cx="8615363" cy="769441"/>
          </a:xfrm>
          <a:prstGeom prst="rect">
            <a:avLst/>
          </a:prstGeom>
          <a:noFill/>
        </p:spPr>
        <p:txBody>
          <a:bodyPr wrap="square" rtlCol="0">
            <a:spAutoFit/>
          </a:bodyPr>
          <a:lstStyle/>
          <a:p>
            <a:r>
              <a:rPr lang="en-US" sz="4400" dirty="0" err="1">
                <a:solidFill>
                  <a:schemeClr val="bg1"/>
                </a:solidFill>
                <a:latin typeface="Gotham Medium" charset="0"/>
                <a:ea typeface="Gotham Medium" charset="0"/>
                <a:cs typeface="Gotham Medium" charset="0"/>
              </a:rPr>
              <a:t>Povijest</a:t>
            </a:r>
            <a:r>
              <a:rPr lang="en-US" sz="4400" dirty="0">
                <a:solidFill>
                  <a:schemeClr val="bg1"/>
                </a:solidFill>
                <a:latin typeface="Gotham Medium" charset="0"/>
                <a:ea typeface="Gotham Medium" charset="0"/>
                <a:cs typeface="Gotham Medium" charset="0"/>
              </a:rPr>
              <a:t> </a:t>
            </a:r>
            <a:r>
              <a:rPr lang="en-US" sz="4400" dirty="0" err="1" smtClean="0">
                <a:solidFill>
                  <a:schemeClr val="bg1"/>
                </a:solidFill>
                <a:latin typeface="Gotham Medium" charset="0"/>
                <a:ea typeface="Gotham Medium" charset="0"/>
                <a:cs typeface="Gotham Medium" charset="0"/>
              </a:rPr>
              <a:t>Poreča</a:t>
            </a:r>
            <a:r>
              <a:rPr lang="en-US" sz="4400" dirty="0" smtClean="0">
                <a:solidFill>
                  <a:schemeClr val="bg1"/>
                </a:solidFill>
                <a:latin typeface="Gotham Medium" charset="0"/>
                <a:ea typeface="Gotham Medium" charset="0"/>
                <a:cs typeface="Gotham Medium" charset="0"/>
              </a:rPr>
              <a:t> </a:t>
            </a:r>
            <a:endParaRPr lang="en-US" sz="4400" dirty="0">
              <a:solidFill>
                <a:schemeClr val="bg1"/>
              </a:solidFill>
              <a:latin typeface="Gotham Medium" charset="0"/>
              <a:ea typeface="Gotham Medium" charset="0"/>
              <a:cs typeface="Gotham Medium" charset="0"/>
            </a:endParaRPr>
          </a:p>
        </p:txBody>
      </p:sp>
    </p:spTree>
    <p:extLst>
      <p:ext uri="{BB962C8B-B14F-4D97-AF65-F5344CB8AC3E}">
        <p14:creationId xmlns:p14="http://schemas.microsoft.com/office/powerpoint/2010/main" val="2140951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69831"/>
            <a:ext cx="12192000" cy="7170693"/>
          </a:xfrm>
          <a:prstGeom prst="rect">
            <a:avLst/>
          </a:prstGeom>
        </p:spPr>
      </p:pic>
      <p:sp>
        <p:nvSpPr>
          <p:cNvPr id="10" name="TextBox 9"/>
          <p:cNvSpPr txBox="1"/>
          <p:nvPr/>
        </p:nvSpPr>
        <p:spPr>
          <a:xfrm>
            <a:off x="800101" y="882675"/>
            <a:ext cx="11115676" cy="1015663"/>
          </a:xfrm>
          <a:prstGeom prst="rect">
            <a:avLst/>
          </a:prstGeom>
          <a:noFill/>
        </p:spPr>
        <p:txBody>
          <a:bodyPr wrap="square" rtlCol="0">
            <a:spAutoFit/>
          </a:bodyPr>
          <a:lstStyle/>
          <a:p>
            <a:r>
              <a:rPr lang="en-US" sz="2000" dirty="0" err="1">
                <a:solidFill>
                  <a:schemeClr val="bg1"/>
                </a:solidFill>
              </a:rPr>
              <a:t>Poreč</a:t>
            </a:r>
            <a:r>
              <a:rPr lang="en-US" sz="2000" dirty="0">
                <a:solidFill>
                  <a:schemeClr val="bg1"/>
                </a:solidFill>
              </a:rPr>
              <a:t> </a:t>
            </a:r>
            <a:r>
              <a:rPr lang="en-US" sz="2000" dirty="0" err="1">
                <a:solidFill>
                  <a:schemeClr val="bg1"/>
                </a:solidFill>
              </a:rPr>
              <a:t>i</a:t>
            </a:r>
            <a:r>
              <a:rPr lang="en-US" sz="2000" dirty="0">
                <a:solidFill>
                  <a:schemeClr val="bg1"/>
                </a:solidFill>
              </a:rPr>
              <a:t> </a:t>
            </a:r>
            <a:r>
              <a:rPr lang="en-US" sz="2000" dirty="0" err="1">
                <a:solidFill>
                  <a:schemeClr val="bg1"/>
                </a:solidFill>
              </a:rPr>
              <a:t>okolica</a:t>
            </a:r>
            <a:r>
              <a:rPr lang="en-US" sz="2000" dirty="0">
                <a:solidFill>
                  <a:schemeClr val="bg1"/>
                </a:solidFill>
              </a:rPr>
              <a:t> </a:t>
            </a:r>
            <a:r>
              <a:rPr lang="en-US" sz="2000" dirty="0" err="1">
                <a:solidFill>
                  <a:schemeClr val="bg1"/>
                </a:solidFill>
              </a:rPr>
              <a:t>su</a:t>
            </a:r>
            <a:r>
              <a:rPr lang="en-US" sz="2000" dirty="0">
                <a:solidFill>
                  <a:schemeClr val="bg1"/>
                </a:solidFill>
              </a:rPr>
              <a:t> </a:t>
            </a:r>
            <a:r>
              <a:rPr lang="en-US" sz="2000" dirty="0" err="1">
                <a:solidFill>
                  <a:schemeClr val="bg1"/>
                </a:solidFill>
              </a:rPr>
              <a:t>riznica</a:t>
            </a:r>
            <a:r>
              <a:rPr lang="en-US" sz="2000" dirty="0">
                <a:solidFill>
                  <a:schemeClr val="bg1"/>
                </a:solidFill>
              </a:rPr>
              <a:t> </a:t>
            </a:r>
            <a:r>
              <a:rPr lang="en-US" sz="2000" dirty="0" err="1">
                <a:solidFill>
                  <a:schemeClr val="bg1"/>
                </a:solidFill>
              </a:rPr>
              <a:t>aktivnog</a:t>
            </a:r>
            <a:r>
              <a:rPr lang="en-US" sz="2000" dirty="0">
                <a:solidFill>
                  <a:schemeClr val="bg1"/>
                </a:solidFill>
              </a:rPr>
              <a:t> </a:t>
            </a:r>
            <a:r>
              <a:rPr lang="en-US" sz="2000" dirty="0" err="1">
                <a:solidFill>
                  <a:schemeClr val="bg1"/>
                </a:solidFill>
              </a:rPr>
              <a:t>odmora</a:t>
            </a:r>
            <a:r>
              <a:rPr lang="en-US" sz="2000" dirty="0">
                <a:solidFill>
                  <a:schemeClr val="bg1"/>
                </a:solidFill>
              </a:rPr>
              <a:t> </a:t>
            </a:r>
            <a:r>
              <a:rPr lang="en-US" sz="2000" dirty="0" err="1">
                <a:solidFill>
                  <a:schemeClr val="bg1"/>
                </a:solidFill>
              </a:rPr>
              <a:t>za</a:t>
            </a:r>
            <a:r>
              <a:rPr lang="en-US" sz="2000" dirty="0">
                <a:solidFill>
                  <a:schemeClr val="bg1"/>
                </a:solidFill>
              </a:rPr>
              <a:t> </a:t>
            </a:r>
            <a:r>
              <a:rPr lang="en-US" sz="2000" dirty="0" err="1">
                <a:solidFill>
                  <a:schemeClr val="bg1"/>
                </a:solidFill>
              </a:rPr>
              <a:t>sve</a:t>
            </a:r>
            <a:r>
              <a:rPr lang="en-US" sz="2000" dirty="0">
                <a:solidFill>
                  <a:schemeClr val="bg1"/>
                </a:solidFill>
              </a:rPr>
              <a:t> </a:t>
            </a:r>
            <a:r>
              <a:rPr lang="en-US" sz="2000" dirty="0" err="1">
                <a:solidFill>
                  <a:schemeClr val="bg1"/>
                </a:solidFill>
              </a:rPr>
              <a:t>uzraste</a:t>
            </a:r>
            <a:r>
              <a:rPr lang="en-US" sz="2000" dirty="0">
                <a:solidFill>
                  <a:schemeClr val="bg1"/>
                </a:solidFill>
              </a:rPr>
              <a:t>. S </a:t>
            </a:r>
            <a:r>
              <a:rPr lang="en-US" sz="2000" dirty="0" err="1">
                <a:solidFill>
                  <a:schemeClr val="bg1"/>
                </a:solidFill>
              </a:rPr>
              <a:t>više</a:t>
            </a:r>
            <a:r>
              <a:rPr lang="en-US" sz="2000" dirty="0">
                <a:solidFill>
                  <a:schemeClr val="bg1"/>
                </a:solidFill>
              </a:rPr>
              <a:t> od </a:t>
            </a:r>
            <a:r>
              <a:rPr lang="en-US" sz="2000" dirty="0" err="1">
                <a:solidFill>
                  <a:schemeClr val="bg1"/>
                </a:solidFill>
              </a:rPr>
              <a:t>dvadeset</a:t>
            </a:r>
            <a:r>
              <a:rPr lang="en-US" sz="2000" dirty="0">
                <a:solidFill>
                  <a:schemeClr val="bg1"/>
                </a:solidFill>
              </a:rPr>
              <a:t> </a:t>
            </a:r>
            <a:r>
              <a:rPr lang="en-US" sz="2000" dirty="0" err="1">
                <a:solidFill>
                  <a:schemeClr val="bg1"/>
                </a:solidFill>
              </a:rPr>
              <a:t>sportskih</a:t>
            </a:r>
            <a:r>
              <a:rPr lang="en-US" sz="2000" dirty="0">
                <a:solidFill>
                  <a:schemeClr val="bg1"/>
                </a:solidFill>
              </a:rPr>
              <a:t> </a:t>
            </a:r>
            <a:r>
              <a:rPr lang="en-US" sz="2000" dirty="0" err="1">
                <a:solidFill>
                  <a:schemeClr val="bg1"/>
                </a:solidFill>
              </a:rPr>
              <a:t>i</a:t>
            </a:r>
            <a:r>
              <a:rPr lang="en-US" sz="2000" dirty="0">
                <a:solidFill>
                  <a:schemeClr val="bg1"/>
                </a:solidFill>
              </a:rPr>
              <a:t> </a:t>
            </a:r>
            <a:r>
              <a:rPr lang="en-US" sz="2000" dirty="0" err="1">
                <a:solidFill>
                  <a:schemeClr val="bg1"/>
                </a:solidFill>
              </a:rPr>
              <a:t>rekreativnih</a:t>
            </a:r>
            <a:r>
              <a:rPr lang="en-US" sz="2000" dirty="0">
                <a:solidFill>
                  <a:schemeClr val="bg1"/>
                </a:solidFill>
              </a:rPr>
              <a:t> </a:t>
            </a:r>
            <a:r>
              <a:rPr lang="en-US" sz="2000" dirty="0" err="1">
                <a:solidFill>
                  <a:schemeClr val="bg1"/>
                </a:solidFill>
              </a:rPr>
              <a:t>centara</a:t>
            </a:r>
            <a:r>
              <a:rPr lang="en-US" sz="2000" dirty="0">
                <a:solidFill>
                  <a:schemeClr val="bg1"/>
                </a:solidFill>
              </a:rPr>
              <a:t> </a:t>
            </a:r>
            <a:r>
              <a:rPr lang="en-US" sz="2000" dirty="0" err="1">
                <a:solidFill>
                  <a:schemeClr val="bg1"/>
                </a:solidFill>
              </a:rPr>
              <a:t>koji</a:t>
            </a:r>
            <a:r>
              <a:rPr lang="en-US" sz="2000" dirty="0">
                <a:solidFill>
                  <a:schemeClr val="bg1"/>
                </a:solidFill>
              </a:rPr>
              <a:t> </a:t>
            </a:r>
            <a:r>
              <a:rPr lang="en-US" sz="2000" dirty="0" err="1">
                <a:solidFill>
                  <a:schemeClr val="bg1"/>
                </a:solidFill>
              </a:rPr>
              <a:t>pruzaju</a:t>
            </a:r>
            <a:r>
              <a:rPr lang="en-US" sz="2000" dirty="0">
                <a:solidFill>
                  <a:schemeClr val="bg1"/>
                </a:solidFill>
              </a:rPr>
              <a:t> </a:t>
            </a:r>
            <a:r>
              <a:rPr lang="en-US" sz="2000" dirty="0" err="1">
                <a:solidFill>
                  <a:schemeClr val="bg1"/>
                </a:solidFill>
              </a:rPr>
              <a:t>ponudu</a:t>
            </a:r>
            <a:r>
              <a:rPr lang="en-US" sz="2000" dirty="0">
                <a:solidFill>
                  <a:schemeClr val="bg1"/>
                </a:solidFill>
              </a:rPr>
              <a:t> </a:t>
            </a:r>
            <a:r>
              <a:rPr lang="en-US" sz="2000" dirty="0" err="1">
                <a:solidFill>
                  <a:schemeClr val="bg1"/>
                </a:solidFill>
              </a:rPr>
              <a:t>i</a:t>
            </a:r>
            <a:r>
              <a:rPr lang="en-US" sz="2000" dirty="0">
                <a:solidFill>
                  <a:schemeClr val="bg1"/>
                </a:solidFill>
              </a:rPr>
              <a:t> </a:t>
            </a:r>
            <a:r>
              <a:rPr lang="en-US" sz="2000" dirty="0" err="1">
                <a:solidFill>
                  <a:schemeClr val="bg1"/>
                </a:solidFill>
              </a:rPr>
              <a:t>najam</a:t>
            </a:r>
            <a:r>
              <a:rPr lang="en-US" sz="2000" dirty="0">
                <a:solidFill>
                  <a:schemeClr val="bg1"/>
                </a:solidFill>
              </a:rPr>
              <a:t> </a:t>
            </a:r>
            <a:r>
              <a:rPr lang="en-US" sz="2000" dirty="0" err="1">
                <a:solidFill>
                  <a:schemeClr val="bg1"/>
                </a:solidFill>
              </a:rPr>
              <a:t>opreme</a:t>
            </a:r>
            <a:r>
              <a:rPr lang="en-US" sz="2000" dirty="0">
                <a:solidFill>
                  <a:schemeClr val="bg1"/>
                </a:solidFill>
              </a:rPr>
              <a:t> </a:t>
            </a:r>
            <a:r>
              <a:rPr lang="en-US" sz="2000" dirty="0" err="1">
                <a:solidFill>
                  <a:schemeClr val="bg1"/>
                </a:solidFill>
              </a:rPr>
              <a:t>za</a:t>
            </a:r>
            <a:r>
              <a:rPr lang="en-US" sz="2000" dirty="0">
                <a:solidFill>
                  <a:schemeClr val="bg1"/>
                </a:solidFill>
              </a:rPr>
              <a:t> </a:t>
            </a:r>
            <a:r>
              <a:rPr lang="en-US" sz="2000" dirty="0" err="1">
                <a:solidFill>
                  <a:schemeClr val="bg1"/>
                </a:solidFill>
              </a:rPr>
              <a:t>različite</a:t>
            </a:r>
            <a:r>
              <a:rPr lang="en-US" sz="2000" dirty="0">
                <a:solidFill>
                  <a:schemeClr val="bg1"/>
                </a:solidFill>
              </a:rPr>
              <a:t> </a:t>
            </a:r>
            <a:r>
              <a:rPr lang="en-US" sz="2000" dirty="0" err="1">
                <a:solidFill>
                  <a:schemeClr val="bg1"/>
                </a:solidFill>
              </a:rPr>
              <a:t>vrste</a:t>
            </a:r>
            <a:r>
              <a:rPr lang="en-US" sz="2000" dirty="0">
                <a:solidFill>
                  <a:schemeClr val="bg1"/>
                </a:solidFill>
              </a:rPr>
              <a:t> </a:t>
            </a:r>
            <a:r>
              <a:rPr lang="en-US" sz="2000" dirty="0" err="1">
                <a:solidFill>
                  <a:schemeClr val="bg1"/>
                </a:solidFill>
              </a:rPr>
              <a:t>aktivnosti</a:t>
            </a:r>
            <a:r>
              <a:rPr lang="en-US" sz="2000" dirty="0">
                <a:solidFill>
                  <a:schemeClr val="bg1"/>
                </a:solidFill>
              </a:rPr>
              <a:t> </a:t>
            </a:r>
            <a:r>
              <a:rPr lang="en-US" sz="2000" dirty="0" err="1">
                <a:solidFill>
                  <a:schemeClr val="bg1"/>
                </a:solidFill>
              </a:rPr>
              <a:t>na</a:t>
            </a:r>
            <a:r>
              <a:rPr lang="en-US" sz="2000" dirty="0">
                <a:solidFill>
                  <a:schemeClr val="bg1"/>
                </a:solidFill>
              </a:rPr>
              <a:t> </a:t>
            </a:r>
            <a:r>
              <a:rPr lang="en-US" sz="2000" dirty="0" err="1">
                <a:solidFill>
                  <a:schemeClr val="bg1"/>
                </a:solidFill>
              </a:rPr>
              <a:t>kopnu</a:t>
            </a:r>
            <a:r>
              <a:rPr lang="en-US" sz="2000" dirty="0">
                <a:solidFill>
                  <a:schemeClr val="bg1"/>
                </a:solidFill>
              </a:rPr>
              <a:t> </a:t>
            </a:r>
            <a:r>
              <a:rPr lang="en-US" sz="2000" dirty="0" err="1">
                <a:solidFill>
                  <a:schemeClr val="bg1"/>
                </a:solidFill>
              </a:rPr>
              <a:t>i</a:t>
            </a:r>
            <a:r>
              <a:rPr lang="en-US" sz="2000" dirty="0">
                <a:solidFill>
                  <a:schemeClr val="bg1"/>
                </a:solidFill>
              </a:rPr>
              <a:t> </a:t>
            </a:r>
            <a:r>
              <a:rPr lang="en-US" sz="2000" dirty="0" err="1">
                <a:solidFill>
                  <a:schemeClr val="bg1"/>
                </a:solidFill>
              </a:rPr>
              <a:t>moru</a:t>
            </a:r>
            <a:r>
              <a:rPr lang="en-US" sz="2000" dirty="0">
                <a:solidFill>
                  <a:schemeClr val="bg1"/>
                </a:solidFill>
              </a:rPr>
              <a:t>, a </a:t>
            </a:r>
            <a:r>
              <a:rPr lang="en-US" sz="2000" dirty="0" err="1">
                <a:solidFill>
                  <a:schemeClr val="bg1"/>
                </a:solidFill>
              </a:rPr>
              <a:t>priroda</a:t>
            </a:r>
            <a:r>
              <a:rPr lang="en-US" sz="2000" dirty="0">
                <a:solidFill>
                  <a:schemeClr val="bg1"/>
                </a:solidFill>
              </a:rPr>
              <a:t> </a:t>
            </a:r>
            <a:r>
              <a:rPr lang="en-US" sz="2000" dirty="0" err="1">
                <a:solidFill>
                  <a:schemeClr val="bg1"/>
                </a:solidFill>
              </a:rPr>
              <a:t>i</a:t>
            </a:r>
            <a:r>
              <a:rPr lang="en-US" sz="2000" dirty="0">
                <a:solidFill>
                  <a:schemeClr val="bg1"/>
                </a:solidFill>
              </a:rPr>
              <a:t> </a:t>
            </a:r>
            <a:r>
              <a:rPr lang="en-US" sz="2000" dirty="0" err="1">
                <a:solidFill>
                  <a:schemeClr val="bg1"/>
                </a:solidFill>
              </a:rPr>
              <a:t>povijest</a:t>
            </a:r>
            <a:r>
              <a:rPr lang="en-US" sz="2000" dirty="0">
                <a:solidFill>
                  <a:schemeClr val="bg1"/>
                </a:solidFill>
              </a:rPr>
              <a:t> </a:t>
            </a:r>
            <a:r>
              <a:rPr lang="en-US" sz="2000" dirty="0" err="1">
                <a:solidFill>
                  <a:schemeClr val="bg1"/>
                </a:solidFill>
              </a:rPr>
              <a:t>pripremili</a:t>
            </a:r>
            <a:r>
              <a:rPr lang="en-US" sz="2000" dirty="0">
                <a:solidFill>
                  <a:schemeClr val="bg1"/>
                </a:solidFill>
              </a:rPr>
              <a:t> </a:t>
            </a:r>
            <a:r>
              <a:rPr lang="en-US" sz="2000" dirty="0" err="1">
                <a:solidFill>
                  <a:schemeClr val="bg1"/>
                </a:solidFill>
              </a:rPr>
              <a:t>su</a:t>
            </a:r>
            <a:r>
              <a:rPr lang="en-US" sz="2000" dirty="0">
                <a:solidFill>
                  <a:schemeClr val="bg1"/>
                </a:solidFill>
              </a:rPr>
              <a:t> </a:t>
            </a:r>
            <a:r>
              <a:rPr lang="en-US" sz="2000" dirty="0" err="1">
                <a:solidFill>
                  <a:schemeClr val="bg1"/>
                </a:solidFill>
              </a:rPr>
              <a:t>teren</a:t>
            </a:r>
            <a:r>
              <a:rPr lang="en-US" sz="2000" dirty="0">
                <a:solidFill>
                  <a:schemeClr val="bg1"/>
                </a:solidFill>
              </a:rPr>
              <a:t> </a:t>
            </a:r>
            <a:r>
              <a:rPr lang="en-US" sz="2000" dirty="0" err="1">
                <a:solidFill>
                  <a:schemeClr val="bg1"/>
                </a:solidFill>
              </a:rPr>
              <a:t>za</a:t>
            </a:r>
            <a:r>
              <a:rPr lang="en-US" sz="2000" dirty="0">
                <a:solidFill>
                  <a:schemeClr val="bg1"/>
                </a:solidFill>
              </a:rPr>
              <a:t> </a:t>
            </a:r>
            <a:r>
              <a:rPr lang="en-US" sz="2000" dirty="0" err="1">
                <a:solidFill>
                  <a:schemeClr val="bg1"/>
                </a:solidFill>
              </a:rPr>
              <a:t>rekreaciju</a:t>
            </a:r>
            <a:r>
              <a:rPr lang="en-US" sz="2000" dirty="0">
                <a:solidFill>
                  <a:schemeClr val="bg1"/>
                </a:solidFill>
              </a:rPr>
              <a:t> </a:t>
            </a:r>
            <a:r>
              <a:rPr lang="en-US" sz="2000" dirty="0" err="1">
                <a:solidFill>
                  <a:schemeClr val="bg1"/>
                </a:solidFill>
              </a:rPr>
              <a:t>i</a:t>
            </a:r>
            <a:r>
              <a:rPr lang="en-US" sz="2000" dirty="0">
                <a:solidFill>
                  <a:schemeClr val="bg1"/>
                </a:solidFill>
              </a:rPr>
              <a:t> </a:t>
            </a:r>
            <a:r>
              <a:rPr lang="en-US" sz="2000" dirty="0" err="1">
                <a:solidFill>
                  <a:schemeClr val="bg1"/>
                </a:solidFill>
              </a:rPr>
              <a:t>istraživanje</a:t>
            </a:r>
            <a:r>
              <a:rPr lang="en-US" sz="2000" dirty="0" smtClean="0">
                <a:solidFill>
                  <a:schemeClr val="bg1"/>
                </a:solidFill>
              </a:rPr>
              <a:t>.</a:t>
            </a:r>
            <a:endParaRPr lang="en-US" sz="2000" dirty="0">
              <a:solidFill>
                <a:schemeClr val="bg1"/>
              </a:solidFill>
            </a:endParaRPr>
          </a:p>
        </p:txBody>
      </p:sp>
      <p:sp>
        <p:nvSpPr>
          <p:cNvPr id="11" name="TextBox 10"/>
          <p:cNvSpPr txBox="1"/>
          <p:nvPr/>
        </p:nvSpPr>
        <p:spPr>
          <a:xfrm>
            <a:off x="771524" y="157168"/>
            <a:ext cx="8615363" cy="769441"/>
          </a:xfrm>
          <a:prstGeom prst="rect">
            <a:avLst/>
          </a:prstGeom>
          <a:noFill/>
        </p:spPr>
        <p:txBody>
          <a:bodyPr wrap="square" rtlCol="0">
            <a:spAutoFit/>
          </a:bodyPr>
          <a:lstStyle/>
          <a:p>
            <a:r>
              <a:rPr lang="en-US" sz="4400" dirty="0" err="1">
                <a:solidFill>
                  <a:schemeClr val="bg1"/>
                </a:solidFill>
                <a:latin typeface="Gotham Medium" charset="0"/>
                <a:ea typeface="Gotham Medium" charset="0"/>
                <a:cs typeface="Gotham Medium" charset="0"/>
              </a:rPr>
              <a:t>Turizam</a:t>
            </a:r>
            <a:r>
              <a:rPr lang="en-US" sz="4400" dirty="0">
                <a:solidFill>
                  <a:schemeClr val="bg1"/>
                </a:solidFill>
                <a:latin typeface="Gotham Medium" charset="0"/>
                <a:ea typeface="Gotham Medium" charset="0"/>
                <a:cs typeface="Gotham Medium" charset="0"/>
              </a:rPr>
              <a:t> u </a:t>
            </a:r>
            <a:r>
              <a:rPr lang="en-US" sz="4400" dirty="0" err="1">
                <a:solidFill>
                  <a:schemeClr val="bg1"/>
                </a:solidFill>
                <a:latin typeface="Gotham Medium" charset="0"/>
                <a:ea typeface="Gotham Medium" charset="0"/>
                <a:cs typeface="Gotham Medium" charset="0"/>
              </a:rPr>
              <a:t>Poreču</a:t>
            </a:r>
            <a:endParaRPr lang="en-US" sz="4400" dirty="0">
              <a:solidFill>
                <a:schemeClr val="bg1"/>
              </a:solidFill>
              <a:latin typeface="Gotham Medium" charset="0"/>
              <a:ea typeface="Gotham Medium" charset="0"/>
              <a:cs typeface="Gotham Medium" charset="0"/>
            </a:endParaRPr>
          </a:p>
        </p:txBody>
      </p:sp>
    </p:spTree>
    <p:extLst>
      <p:ext uri="{BB962C8B-B14F-4D97-AF65-F5344CB8AC3E}">
        <p14:creationId xmlns:p14="http://schemas.microsoft.com/office/powerpoint/2010/main" val="13726606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238" y="-759293"/>
            <a:ext cx="12309476" cy="8304032"/>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0028" y="246549"/>
            <a:ext cx="11064874" cy="6507778"/>
          </a:xfrm>
          <a:prstGeom prst="rect">
            <a:avLst/>
          </a:prstGeom>
        </p:spPr>
      </p:pic>
      <p:sp>
        <p:nvSpPr>
          <p:cNvPr id="6" name="TextBox 5"/>
          <p:cNvSpPr txBox="1"/>
          <p:nvPr/>
        </p:nvSpPr>
        <p:spPr>
          <a:xfrm>
            <a:off x="800101" y="835789"/>
            <a:ext cx="10844216" cy="400110"/>
          </a:xfrm>
          <a:prstGeom prst="rect">
            <a:avLst/>
          </a:prstGeom>
          <a:noFill/>
        </p:spPr>
        <p:txBody>
          <a:bodyPr wrap="square" rtlCol="0">
            <a:spAutoFit/>
          </a:bodyPr>
          <a:lstStyle/>
          <a:p>
            <a:r>
              <a:rPr lang="en-US" sz="2000" dirty="0" err="1" smtClean="0">
                <a:solidFill>
                  <a:schemeClr val="bg1"/>
                </a:solidFill>
              </a:rPr>
              <a:t>Poreč</a:t>
            </a:r>
            <a:r>
              <a:rPr lang="en-US" sz="2000" dirty="0" smtClean="0">
                <a:solidFill>
                  <a:schemeClr val="bg1"/>
                </a:solidFill>
              </a:rPr>
              <a:t> </a:t>
            </a:r>
            <a:r>
              <a:rPr lang="en-US" sz="2000" dirty="0">
                <a:solidFill>
                  <a:schemeClr val="bg1"/>
                </a:solidFill>
              </a:rPr>
              <a:t>je </a:t>
            </a:r>
            <a:r>
              <a:rPr lang="en-US" sz="2000" dirty="0" err="1">
                <a:solidFill>
                  <a:schemeClr val="bg1"/>
                </a:solidFill>
              </a:rPr>
              <a:t>popularno</a:t>
            </a:r>
            <a:r>
              <a:rPr lang="en-US" sz="2000" dirty="0">
                <a:solidFill>
                  <a:schemeClr val="bg1"/>
                </a:solidFill>
              </a:rPr>
              <a:t> </a:t>
            </a:r>
            <a:r>
              <a:rPr lang="en-US" sz="2000" dirty="0" err="1">
                <a:solidFill>
                  <a:schemeClr val="bg1"/>
                </a:solidFill>
              </a:rPr>
              <a:t>ljetovalište</a:t>
            </a:r>
            <a:r>
              <a:rPr lang="en-US" sz="2000" dirty="0">
                <a:solidFill>
                  <a:schemeClr val="bg1"/>
                </a:solidFill>
              </a:rPr>
              <a:t> </a:t>
            </a:r>
            <a:r>
              <a:rPr lang="en-US" sz="2000" dirty="0" err="1">
                <a:solidFill>
                  <a:schemeClr val="bg1"/>
                </a:solidFill>
              </a:rPr>
              <a:t>na</a:t>
            </a:r>
            <a:r>
              <a:rPr lang="en-US" sz="2000" dirty="0">
                <a:solidFill>
                  <a:schemeClr val="bg1"/>
                </a:solidFill>
              </a:rPr>
              <a:t> </a:t>
            </a:r>
            <a:r>
              <a:rPr lang="en-US" sz="2000" dirty="0" err="1">
                <a:solidFill>
                  <a:schemeClr val="bg1"/>
                </a:solidFill>
              </a:rPr>
              <a:t>obali</a:t>
            </a:r>
            <a:r>
              <a:rPr lang="en-US" sz="2000" dirty="0">
                <a:solidFill>
                  <a:schemeClr val="bg1"/>
                </a:solidFill>
              </a:rPr>
              <a:t> </a:t>
            </a:r>
            <a:r>
              <a:rPr lang="en-US" sz="2000" dirty="0" err="1">
                <a:solidFill>
                  <a:schemeClr val="bg1"/>
                </a:solidFill>
              </a:rPr>
              <a:t>Istarskog</a:t>
            </a:r>
            <a:r>
              <a:rPr lang="en-US" sz="2000" dirty="0">
                <a:solidFill>
                  <a:schemeClr val="bg1"/>
                </a:solidFill>
              </a:rPr>
              <a:t> </a:t>
            </a:r>
            <a:r>
              <a:rPr lang="en-US" sz="2000" dirty="0" err="1">
                <a:solidFill>
                  <a:schemeClr val="bg1"/>
                </a:solidFill>
              </a:rPr>
              <a:t>poluotoka</a:t>
            </a:r>
            <a:r>
              <a:rPr lang="en-US" sz="2000" dirty="0">
                <a:solidFill>
                  <a:schemeClr val="bg1"/>
                </a:solidFill>
              </a:rPr>
              <a:t> u </a:t>
            </a:r>
            <a:r>
              <a:rPr lang="en-US" sz="2000" dirty="0" err="1">
                <a:solidFill>
                  <a:schemeClr val="bg1"/>
                </a:solidFill>
              </a:rPr>
              <a:t>zapadnoj</a:t>
            </a:r>
            <a:r>
              <a:rPr lang="en-US" sz="2000" dirty="0">
                <a:solidFill>
                  <a:schemeClr val="bg1"/>
                </a:solidFill>
              </a:rPr>
              <a:t> </a:t>
            </a:r>
            <a:r>
              <a:rPr lang="en-US" sz="2000" dirty="0" err="1">
                <a:solidFill>
                  <a:schemeClr val="bg1"/>
                </a:solidFill>
              </a:rPr>
              <a:t>Hrvatskoj</a:t>
            </a:r>
            <a:r>
              <a:rPr lang="en-US" sz="2000" dirty="0">
                <a:solidFill>
                  <a:schemeClr val="bg1"/>
                </a:solidFill>
              </a:rPr>
              <a:t>.</a:t>
            </a:r>
          </a:p>
        </p:txBody>
      </p:sp>
      <p:sp>
        <p:nvSpPr>
          <p:cNvPr id="7" name="TextBox 6"/>
          <p:cNvSpPr txBox="1"/>
          <p:nvPr/>
        </p:nvSpPr>
        <p:spPr>
          <a:xfrm>
            <a:off x="771524" y="157168"/>
            <a:ext cx="8615363" cy="769441"/>
          </a:xfrm>
          <a:prstGeom prst="rect">
            <a:avLst/>
          </a:prstGeom>
          <a:noFill/>
        </p:spPr>
        <p:txBody>
          <a:bodyPr wrap="square" rtlCol="0">
            <a:spAutoFit/>
          </a:bodyPr>
          <a:lstStyle/>
          <a:p>
            <a:r>
              <a:rPr lang="en-US" sz="4400" dirty="0" smtClean="0">
                <a:solidFill>
                  <a:schemeClr val="bg1"/>
                </a:solidFill>
                <a:latin typeface="Gotham Medium" charset="0"/>
                <a:ea typeface="Gotham Medium" charset="0"/>
                <a:cs typeface="Gotham Medium" charset="0"/>
              </a:rPr>
              <a:t></a:t>
            </a:r>
            <a:r>
              <a:rPr lang="en-US" sz="4400" dirty="0" err="1" smtClean="0">
                <a:solidFill>
                  <a:schemeClr val="bg1"/>
                </a:solidFill>
                <a:latin typeface="Gotham Medium" charset="0"/>
                <a:ea typeface="Gotham Medium" charset="0"/>
                <a:cs typeface="Gotham Medium" charset="0"/>
              </a:rPr>
              <a:t>Što</a:t>
            </a:r>
            <a:r>
              <a:rPr lang="en-US" sz="4400" dirty="0" smtClean="0">
                <a:solidFill>
                  <a:schemeClr val="bg1"/>
                </a:solidFill>
                <a:latin typeface="Gotham Medium" charset="0"/>
                <a:ea typeface="Gotham Medium" charset="0"/>
                <a:cs typeface="Gotham Medium" charset="0"/>
              </a:rPr>
              <a:t> </a:t>
            </a:r>
            <a:r>
              <a:rPr lang="en-US" sz="4400" dirty="0" err="1" smtClean="0">
                <a:solidFill>
                  <a:schemeClr val="bg1"/>
                </a:solidFill>
                <a:latin typeface="Gotham Medium" charset="0"/>
                <a:ea typeface="Gotham Medium" charset="0"/>
                <a:cs typeface="Gotham Medium" charset="0"/>
              </a:rPr>
              <a:t>Možeš</a:t>
            </a:r>
            <a:r>
              <a:rPr lang="en-US" sz="4400" dirty="0" smtClean="0">
                <a:solidFill>
                  <a:schemeClr val="bg1"/>
                </a:solidFill>
                <a:latin typeface="Gotham Medium" charset="0"/>
                <a:ea typeface="Gotham Medium" charset="0"/>
                <a:cs typeface="Gotham Medium" charset="0"/>
              </a:rPr>
              <a:t> </a:t>
            </a:r>
            <a:r>
              <a:rPr lang="en-US" sz="4400" dirty="0" err="1" smtClean="0">
                <a:solidFill>
                  <a:schemeClr val="bg1"/>
                </a:solidFill>
                <a:latin typeface="Gotham Medium" charset="0"/>
                <a:ea typeface="Gotham Medium" charset="0"/>
                <a:cs typeface="Gotham Medium" charset="0"/>
              </a:rPr>
              <a:t>Radit</a:t>
            </a:r>
            <a:r>
              <a:rPr lang="en-US" sz="4400" dirty="0" smtClean="0">
                <a:solidFill>
                  <a:schemeClr val="bg1"/>
                </a:solidFill>
                <a:latin typeface="Gotham Medium" charset="0"/>
                <a:ea typeface="Gotham Medium" charset="0"/>
                <a:cs typeface="Gotham Medium" charset="0"/>
              </a:rPr>
              <a:t> u </a:t>
            </a:r>
            <a:r>
              <a:rPr lang="en-US" sz="4400" dirty="0" err="1" smtClean="0">
                <a:solidFill>
                  <a:schemeClr val="bg1"/>
                </a:solidFill>
                <a:latin typeface="Gotham Medium" charset="0"/>
                <a:ea typeface="Gotham Medium" charset="0"/>
                <a:cs typeface="Gotham Medium" charset="0"/>
              </a:rPr>
              <a:t>Poreču</a:t>
            </a:r>
            <a:r>
              <a:rPr lang="en-US" sz="4400" dirty="0" smtClean="0">
                <a:solidFill>
                  <a:schemeClr val="bg1"/>
                </a:solidFill>
                <a:latin typeface="Gotham Medium" charset="0"/>
                <a:ea typeface="Gotham Medium" charset="0"/>
                <a:cs typeface="Gotham Medium" charset="0"/>
              </a:rPr>
              <a:t> </a:t>
            </a:r>
            <a:endParaRPr lang="en-US" sz="4400" dirty="0">
              <a:solidFill>
                <a:schemeClr val="bg1"/>
              </a:solidFill>
              <a:latin typeface="Gotham Medium" charset="0"/>
              <a:ea typeface="Gotham Medium" charset="0"/>
              <a:cs typeface="Gotham Medium" charset="0"/>
            </a:endParaRPr>
          </a:p>
        </p:txBody>
      </p:sp>
      <p:sp>
        <p:nvSpPr>
          <p:cNvPr id="8" name="TextBox 7"/>
          <p:cNvSpPr txBox="1"/>
          <p:nvPr/>
        </p:nvSpPr>
        <p:spPr>
          <a:xfrm>
            <a:off x="4300538" y="1690136"/>
            <a:ext cx="2971800" cy="1815882"/>
          </a:xfrm>
          <a:prstGeom prst="rect">
            <a:avLst/>
          </a:prstGeom>
          <a:noFill/>
        </p:spPr>
        <p:txBody>
          <a:bodyPr wrap="square" rtlCol="0">
            <a:spAutoFit/>
          </a:bodyPr>
          <a:lstStyle/>
          <a:p>
            <a:r>
              <a:rPr lang="en-US" sz="1600" dirty="0" err="1">
                <a:solidFill>
                  <a:schemeClr val="bg1"/>
                </a:solidFill>
              </a:rPr>
              <a:t>Tijekom</a:t>
            </a:r>
            <a:r>
              <a:rPr lang="en-US" sz="1600" dirty="0">
                <a:solidFill>
                  <a:schemeClr val="bg1"/>
                </a:solidFill>
              </a:rPr>
              <a:t> </a:t>
            </a:r>
            <a:r>
              <a:rPr lang="en-US" sz="1600" dirty="0" err="1">
                <a:solidFill>
                  <a:schemeClr val="bg1"/>
                </a:solidFill>
              </a:rPr>
              <a:t>ljetne</a:t>
            </a:r>
            <a:r>
              <a:rPr lang="en-US" sz="1600" dirty="0">
                <a:solidFill>
                  <a:schemeClr val="bg1"/>
                </a:solidFill>
              </a:rPr>
              <a:t> </a:t>
            </a:r>
            <a:r>
              <a:rPr lang="en-US" sz="1600" dirty="0" err="1">
                <a:solidFill>
                  <a:schemeClr val="bg1"/>
                </a:solidFill>
              </a:rPr>
              <a:t>sezone</a:t>
            </a:r>
            <a:r>
              <a:rPr lang="en-US" sz="1600" dirty="0">
                <a:solidFill>
                  <a:schemeClr val="bg1"/>
                </a:solidFill>
              </a:rPr>
              <a:t> u </a:t>
            </a:r>
            <a:r>
              <a:rPr lang="en-US" sz="1600" dirty="0" err="1">
                <a:solidFill>
                  <a:schemeClr val="bg1"/>
                </a:solidFill>
              </a:rPr>
              <a:t>našem</a:t>
            </a:r>
            <a:r>
              <a:rPr lang="en-US" sz="1600" dirty="0">
                <a:solidFill>
                  <a:schemeClr val="bg1"/>
                </a:solidFill>
              </a:rPr>
              <a:t> </a:t>
            </a:r>
            <a:r>
              <a:rPr lang="en-US" sz="1600" dirty="0" err="1">
                <a:solidFill>
                  <a:schemeClr val="bg1"/>
                </a:solidFill>
              </a:rPr>
              <a:t>gradu</a:t>
            </a:r>
            <a:r>
              <a:rPr lang="en-US" sz="1600" dirty="0">
                <a:solidFill>
                  <a:schemeClr val="bg1"/>
                </a:solidFill>
              </a:rPr>
              <a:t> </a:t>
            </a:r>
            <a:r>
              <a:rPr lang="en-US" sz="1600" dirty="0" err="1">
                <a:solidFill>
                  <a:schemeClr val="bg1"/>
                </a:solidFill>
              </a:rPr>
              <a:t>ima</a:t>
            </a:r>
            <a:r>
              <a:rPr lang="en-US" sz="1600" dirty="0">
                <a:solidFill>
                  <a:schemeClr val="bg1"/>
                </a:solidFill>
              </a:rPr>
              <a:t> </a:t>
            </a:r>
            <a:r>
              <a:rPr lang="en-US" sz="1600" dirty="0" err="1">
                <a:solidFill>
                  <a:schemeClr val="bg1"/>
                </a:solidFill>
              </a:rPr>
              <a:t>i</a:t>
            </a:r>
            <a:r>
              <a:rPr lang="en-US" sz="1600" dirty="0">
                <a:solidFill>
                  <a:schemeClr val="bg1"/>
                </a:solidFill>
              </a:rPr>
              <a:t> 120.000 </a:t>
            </a:r>
            <a:r>
              <a:rPr lang="en-US" sz="1600" dirty="0" err="1">
                <a:solidFill>
                  <a:schemeClr val="bg1"/>
                </a:solidFill>
              </a:rPr>
              <a:t>posjetitelja</a:t>
            </a:r>
            <a:r>
              <a:rPr lang="en-US" sz="1600" dirty="0">
                <a:solidFill>
                  <a:schemeClr val="bg1"/>
                </a:solidFill>
              </a:rPr>
              <a:t> </a:t>
            </a:r>
            <a:r>
              <a:rPr lang="en-US" sz="1600" dirty="0" err="1">
                <a:solidFill>
                  <a:schemeClr val="bg1"/>
                </a:solidFill>
              </a:rPr>
              <a:t>dnevno</a:t>
            </a:r>
            <a:r>
              <a:rPr lang="en-US" sz="1600" dirty="0">
                <a:solidFill>
                  <a:schemeClr val="bg1"/>
                </a:solidFill>
              </a:rPr>
              <a:t>. </a:t>
            </a:r>
            <a:r>
              <a:rPr lang="en-US" sz="1600" dirty="0" err="1">
                <a:solidFill>
                  <a:schemeClr val="bg1"/>
                </a:solidFill>
              </a:rPr>
              <a:t>Stoga</a:t>
            </a:r>
            <a:r>
              <a:rPr lang="en-US" sz="1600" dirty="0">
                <a:solidFill>
                  <a:schemeClr val="bg1"/>
                </a:solidFill>
              </a:rPr>
              <a:t> je </a:t>
            </a:r>
            <a:r>
              <a:rPr lang="en-US" sz="1600" dirty="0" err="1">
                <a:solidFill>
                  <a:schemeClr val="bg1"/>
                </a:solidFill>
              </a:rPr>
              <a:t>primamljivo</a:t>
            </a:r>
            <a:r>
              <a:rPr lang="en-US" sz="1600" dirty="0">
                <a:solidFill>
                  <a:schemeClr val="bg1"/>
                </a:solidFill>
              </a:rPr>
              <a:t> </a:t>
            </a:r>
            <a:r>
              <a:rPr lang="en-US" sz="1600" dirty="0" err="1">
                <a:solidFill>
                  <a:schemeClr val="bg1"/>
                </a:solidFill>
              </a:rPr>
              <a:t>uživati</a:t>
            </a:r>
            <a:r>
              <a:rPr lang="en-US" sz="1600" dirty="0">
                <a:solidFill>
                  <a:schemeClr val="bg1"/>
                </a:solidFill>
              </a:rPr>
              <a:t> ​​u </a:t>
            </a:r>
            <a:r>
              <a:rPr lang="en-US" sz="1600" dirty="0" err="1">
                <a:solidFill>
                  <a:schemeClr val="bg1"/>
                </a:solidFill>
              </a:rPr>
              <a:t>živosti</a:t>
            </a:r>
            <a:r>
              <a:rPr lang="en-US" sz="1600" dirty="0">
                <a:solidFill>
                  <a:schemeClr val="bg1"/>
                </a:solidFill>
              </a:rPr>
              <a:t> </a:t>
            </a:r>
            <a:r>
              <a:rPr lang="en-US" sz="1600" dirty="0" err="1">
                <a:solidFill>
                  <a:schemeClr val="bg1"/>
                </a:solidFill>
              </a:rPr>
              <a:t>grada</a:t>
            </a:r>
            <a:r>
              <a:rPr lang="en-US" sz="1600" dirty="0">
                <a:solidFill>
                  <a:schemeClr val="bg1"/>
                </a:solidFill>
              </a:rPr>
              <a:t>, </a:t>
            </a:r>
            <a:r>
              <a:rPr lang="en-US" sz="1600" dirty="0" err="1">
                <a:solidFill>
                  <a:schemeClr val="bg1"/>
                </a:solidFill>
              </a:rPr>
              <a:t>te</a:t>
            </a:r>
            <a:r>
              <a:rPr lang="en-US" sz="1600" dirty="0">
                <a:solidFill>
                  <a:schemeClr val="bg1"/>
                </a:solidFill>
              </a:rPr>
              <a:t> </a:t>
            </a:r>
            <a:r>
              <a:rPr lang="en-US" sz="1600" dirty="0" err="1">
                <a:solidFill>
                  <a:schemeClr val="bg1"/>
                </a:solidFill>
              </a:rPr>
              <a:t>razvedenih</a:t>
            </a:r>
            <a:r>
              <a:rPr lang="en-US" sz="1600" dirty="0">
                <a:solidFill>
                  <a:schemeClr val="bg1"/>
                </a:solidFill>
              </a:rPr>
              <a:t> </a:t>
            </a:r>
            <a:r>
              <a:rPr lang="en-US" sz="1600" dirty="0" err="1">
                <a:solidFill>
                  <a:schemeClr val="bg1"/>
                </a:solidFill>
              </a:rPr>
              <a:t>obala</a:t>
            </a:r>
            <a:r>
              <a:rPr lang="en-US" sz="1600" dirty="0">
                <a:solidFill>
                  <a:schemeClr val="bg1"/>
                </a:solidFill>
              </a:rPr>
              <a:t> </a:t>
            </a:r>
            <a:r>
              <a:rPr lang="en-US" sz="1600" dirty="0" err="1">
                <a:solidFill>
                  <a:schemeClr val="bg1"/>
                </a:solidFill>
              </a:rPr>
              <a:t>i</a:t>
            </a:r>
            <a:r>
              <a:rPr lang="en-US" sz="1600" dirty="0">
                <a:solidFill>
                  <a:schemeClr val="bg1"/>
                </a:solidFill>
              </a:rPr>
              <a:t> </a:t>
            </a:r>
            <a:r>
              <a:rPr lang="en-US" sz="1600" dirty="0" err="1">
                <a:solidFill>
                  <a:schemeClr val="bg1"/>
                </a:solidFill>
              </a:rPr>
              <a:t>sela</a:t>
            </a:r>
            <a:r>
              <a:rPr lang="en-US" sz="1600" dirty="0">
                <a:solidFill>
                  <a:schemeClr val="bg1"/>
                </a:solidFill>
              </a:rPr>
              <a:t>.</a:t>
            </a:r>
          </a:p>
          <a:p>
            <a:r>
              <a:rPr lang="en-US" sz="1600" dirty="0">
                <a:solidFill>
                  <a:schemeClr val="bg1"/>
                </a:solidFill>
              </a:rPr>
              <a:t/>
            </a:r>
            <a:br>
              <a:rPr lang="en-US" sz="1600" dirty="0">
                <a:solidFill>
                  <a:schemeClr val="bg1"/>
                </a:solidFill>
              </a:rPr>
            </a:br>
            <a:endParaRPr lang="en-US" sz="1600" dirty="0">
              <a:solidFill>
                <a:schemeClr val="bg1"/>
              </a:solidFill>
            </a:endParaRPr>
          </a:p>
        </p:txBody>
      </p:sp>
      <p:sp>
        <p:nvSpPr>
          <p:cNvPr id="9" name="TextBox 8"/>
          <p:cNvSpPr txBox="1"/>
          <p:nvPr/>
        </p:nvSpPr>
        <p:spPr>
          <a:xfrm>
            <a:off x="4300538" y="4116490"/>
            <a:ext cx="2971800" cy="1569660"/>
          </a:xfrm>
          <a:prstGeom prst="rect">
            <a:avLst/>
          </a:prstGeom>
          <a:noFill/>
        </p:spPr>
        <p:txBody>
          <a:bodyPr wrap="square" rtlCol="0">
            <a:spAutoFit/>
          </a:bodyPr>
          <a:lstStyle/>
          <a:p>
            <a:r>
              <a:rPr lang="en-US" sz="1600" dirty="0">
                <a:solidFill>
                  <a:schemeClr val="bg1"/>
                </a:solidFill>
              </a:rPr>
              <a:t>U </a:t>
            </a:r>
            <a:r>
              <a:rPr lang="en-US" sz="1600" dirty="0" err="1">
                <a:solidFill>
                  <a:schemeClr val="bg1"/>
                </a:solidFill>
              </a:rPr>
              <a:t>akvariju</a:t>
            </a:r>
            <a:r>
              <a:rPr lang="en-US" sz="1600" dirty="0">
                <a:solidFill>
                  <a:schemeClr val="bg1"/>
                </a:solidFill>
              </a:rPr>
              <a:t> u </a:t>
            </a:r>
            <a:r>
              <a:rPr lang="en-US" sz="1600" dirty="0" err="1">
                <a:solidFill>
                  <a:schemeClr val="bg1"/>
                </a:solidFill>
              </a:rPr>
              <a:t>starom</a:t>
            </a:r>
            <a:r>
              <a:rPr lang="en-US" sz="1600" dirty="0">
                <a:solidFill>
                  <a:schemeClr val="bg1"/>
                </a:solidFill>
              </a:rPr>
              <a:t> </a:t>
            </a:r>
            <a:r>
              <a:rPr lang="en-US" sz="1600" dirty="0" err="1">
                <a:solidFill>
                  <a:schemeClr val="bg1"/>
                </a:solidFill>
              </a:rPr>
              <a:t>gradu</a:t>
            </a:r>
            <a:r>
              <a:rPr lang="en-US" sz="1600" dirty="0">
                <a:solidFill>
                  <a:schemeClr val="bg1"/>
                </a:solidFill>
              </a:rPr>
              <a:t> </a:t>
            </a:r>
            <a:r>
              <a:rPr lang="en-US" sz="1600" dirty="0" err="1">
                <a:solidFill>
                  <a:schemeClr val="bg1"/>
                </a:solidFill>
              </a:rPr>
              <a:t>Poreču</a:t>
            </a:r>
            <a:r>
              <a:rPr lang="en-US" sz="1600" dirty="0">
                <a:solidFill>
                  <a:schemeClr val="bg1"/>
                </a:solidFill>
              </a:rPr>
              <a:t> </a:t>
            </a:r>
            <a:r>
              <a:rPr lang="en-US" sz="1600" dirty="0" err="1">
                <a:solidFill>
                  <a:schemeClr val="bg1"/>
                </a:solidFill>
              </a:rPr>
              <a:t>postoje</a:t>
            </a:r>
            <a:r>
              <a:rPr lang="en-US" sz="1600" dirty="0">
                <a:solidFill>
                  <a:schemeClr val="bg1"/>
                </a:solidFill>
              </a:rPr>
              <a:t> 24 </a:t>
            </a:r>
            <a:r>
              <a:rPr lang="en-US" sz="1600" dirty="0" err="1">
                <a:solidFill>
                  <a:schemeClr val="bg1"/>
                </a:solidFill>
              </a:rPr>
              <a:t>akvarija</a:t>
            </a:r>
            <a:r>
              <a:rPr lang="en-US" sz="1600" dirty="0">
                <a:solidFill>
                  <a:schemeClr val="bg1"/>
                </a:solidFill>
              </a:rPr>
              <a:t> </a:t>
            </a:r>
            <a:r>
              <a:rPr lang="en-US" sz="1600" dirty="0" err="1">
                <a:solidFill>
                  <a:schemeClr val="bg1"/>
                </a:solidFill>
              </a:rPr>
              <a:t>koja</a:t>
            </a:r>
            <a:r>
              <a:rPr lang="en-US" sz="1600" dirty="0">
                <a:solidFill>
                  <a:schemeClr val="bg1"/>
                </a:solidFill>
              </a:rPr>
              <a:t> </a:t>
            </a:r>
            <a:r>
              <a:rPr lang="en-US" sz="1600" dirty="0" err="1">
                <a:solidFill>
                  <a:schemeClr val="bg1"/>
                </a:solidFill>
              </a:rPr>
              <a:t>predstavljaju</a:t>
            </a:r>
            <a:r>
              <a:rPr lang="en-US" sz="1600" dirty="0">
                <a:solidFill>
                  <a:schemeClr val="bg1"/>
                </a:solidFill>
              </a:rPr>
              <a:t> </a:t>
            </a:r>
            <a:r>
              <a:rPr lang="en-US" sz="1600" dirty="0" err="1">
                <a:solidFill>
                  <a:schemeClr val="bg1"/>
                </a:solidFill>
              </a:rPr>
              <a:t>podvodni</a:t>
            </a:r>
            <a:r>
              <a:rPr lang="en-US" sz="1600" dirty="0">
                <a:solidFill>
                  <a:schemeClr val="bg1"/>
                </a:solidFill>
              </a:rPr>
              <a:t> </a:t>
            </a:r>
            <a:r>
              <a:rPr lang="en-US" sz="1600" dirty="0" err="1">
                <a:solidFill>
                  <a:schemeClr val="bg1"/>
                </a:solidFill>
              </a:rPr>
              <a:t>svijet</a:t>
            </a:r>
            <a:r>
              <a:rPr lang="en-US" sz="1600" dirty="0">
                <a:solidFill>
                  <a:schemeClr val="bg1"/>
                </a:solidFill>
              </a:rPr>
              <a:t> </a:t>
            </a:r>
            <a:r>
              <a:rPr lang="en-US" sz="1600" dirty="0" err="1">
                <a:solidFill>
                  <a:schemeClr val="bg1"/>
                </a:solidFill>
              </a:rPr>
              <a:t>i</a:t>
            </a:r>
            <a:r>
              <a:rPr lang="en-US" sz="1600" dirty="0">
                <a:solidFill>
                  <a:schemeClr val="bg1"/>
                </a:solidFill>
              </a:rPr>
              <a:t> 70 </a:t>
            </a:r>
            <a:r>
              <a:rPr lang="en-US" sz="1600" dirty="0" err="1">
                <a:solidFill>
                  <a:schemeClr val="bg1"/>
                </a:solidFill>
              </a:rPr>
              <a:t>različitih</a:t>
            </a:r>
            <a:r>
              <a:rPr lang="en-US" sz="1600" dirty="0">
                <a:solidFill>
                  <a:schemeClr val="bg1"/>
                </a:solidFill>
              </a:rPr>
              <a:t> </a:t>
            </a:r>
            <a:r>
              <a:rPr lang="en-US" sz="1600" dirty="0" err="1">
                <a:solidFill>
                  <a:schemeClr val="bg1"/>
                </a:solidFill>
              </a:rPr>
              <a:t>vrsta</a:t>
            </a:r>
            <a:r>
              <a:rPr lang="en-US" sz="1600" dirty="0">
                <a:solidFill>
                  <a:schemeClr val="bg1"/>
                </a:solidFill>
              </a:rPr>
              <a:t> </a:t>
            </a:r>
            <a:r>
              <a:rPr lang="en-US" sz="1600" dirty="0" err="1">
                <a:solidFill>
                  <a:schemeClr val="bg1"/>
                </a:solidFill>
              </a:rPr>
              <a:t>stanovnika</a:t>
            </a:r>
            <a:r>
              <a:rPr lang="en-US" sz="1600" dirty="0">
                <a:solidFill>
                  <a:schemeClr val="bg1"/>
                </a:solidFill>
              </a:rPr>
              <a:t> </a:t>
            </a:r>
            <a:r>
              <a:rPr lang="en-US" sz="1600" dirty="0" err="1">
                <a:solidFill>
                  <a:schemeClr val="bg1"/>
                </a:solidFill>
              </a:rPr>
              <a:t>Jadranskog</a:t>
            </a:r>
            <a:r>
              <a:rPr lang="en-US" sz="1600" dirty="0">
                <a:solidFill>
                  <a:schemeClr val="bg1"/>
                </a:solidFill>
              </a:rPr>
              <a:t> mora.</a:t>
            </a:r>
          </a:p>
          <a:p>
            <a:endParaRPr lang="en-US" sz="1600" dirty="0" err="1">
              <a:solidFill>
                <a:schemeClr val="bg1"/>
              </a:solidFill>
            </a:endParaRPr>
          </a:p>
        </p:txBody>
      </p:sp>
    </p:spTree>
    <p:extLst>
      <p:ext uri="{BB962C8B-B14F-4D97-AF65-F5344CB8AC3E}">
        <p14:creationId xmlns:p14="http://schemas.microsoft.com/office/powerpoint/2010/main" val="203896479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4370</TotalTime>
  <Words>381</Words>
  <Application>Microsoft Macintosh PowerPoint</Application>
  <PresentationFormat>Widescreen</PresentationFormat>
  <Paragraphs>41</Paragraphs>
  <Slides>4</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Calibri</vt:lpstr>
      <vt:lpstr>Calibri Light</vt:lpstr>
      <vt:lpstr>Gotham Medium</vt:lpstr>
      <vt:lpstr>Arial</vt:lpstr>
      <vt:lpstr>Office Theme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15.0028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Sandy McGale</dc:creator>
  <cp:lastModifiedBy>Sandy McGale</cp:lastModifiedBy>
  <cp:revision>41</cp:revision>
  <cp:lastPrinted>2018-05-01T14:05:11Z</cp:lastPrinted>
  <dcterms:created xsi:type="dcterms:W3CDTF">2018-04-16T13:03:26Z</dcterms:created>
  <dcterms:modified xsi:type="dcterms:W3CDTF">2018-05-01T18:05:49Z</dcterms:modified>
</cp:coreProperties>
</file>