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0"/>
  </p:notesMasterIdLst>
  <p:handoutMasterIdLst>
    <p:handoutMasterId r:id="rId21"/>
  </p:handoutMasterIdLst>
  <p:sldIdLst>
    <p:sldId id="256" r:id="rId3"/>
    <p:sldId id="257" r:id="rId4"/>
    <p:sldId id="258" r:id="rId5"/>
    <p:sldId id="265" r:id="rId6"/>
    <p:sldId id="259" r:id="rId7"/>
    <p:sldId id="267" r:id="rId8"/>
    <p:sldId id="268" r:id="rId9"/>
    <p:sldId id="269" r:id="rId10"/>
    <p:sldId id="270" r:id="rId11"/>
    <p:sldId id="271" r:id="rId12"/>
    <p:sldId id="260" r:id="rId13"/>
    <p:sldId id="272" r:id="rId14"/>
    <p:sldId id="261" r:id="rId15"/>
    <p:sldId id="262" r:id="rId16"/>
    <p:sldId id="273" r:id="rId17"/>
    <p:sldId id="263" r:id="rId18"/>
    <p:sldId id="264"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163" autoAdjust="0"/>
  </p:normalViewPr>
  <p:slideViewPr>
    <p:cSldViewPr>
      <p:cViewPr varScale="1">
        <p:scale>
          <a:sx n="90" d="100"/>
          <a:sy n="90" d="100"/>
        </p:scale>
        <p:origin x="576" y="90"/>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c:v>
                </c:pt>
              </c:strCache>
            </c:strRef>
          </c:tx>
          <c:spPr>
            <a:blipFill rotWithShape="1">
              <a:blip xmlns:r="http://schemas.openxmlformats.org/officeDocument/2006/relationships" r:embed="rId3">
                <a:duotone>
                  <a:schemeClr val="accent1">
                    <a:shade val="30000"/>
                    <a:satMod val="115000"/>
                  </a:schemeClr>
                  <a:schemeClr val="accent1">
                    <a:tint val="34000"/>
                  </a:schemeClr>
                </a:duotone>
              </a:blip>
              <a:tile tx="0" ty="0" sx="60000" sy="59000" flip="none" algn="b"/>
            </a:blipFill>
            <a:ln>
              <a:noFill/>
            </a:ln>
            <a:effectLst>
              <a:softEdge rad="12700"/>
            </a:effectLst>
          </c:spPr>
          <c:invertIfNegative val="0"/>
          <c:cat>
            <c:strRef>
              <c:f>Sheet1!$A$2:$A$5</c:f>
              <c:strCache>
                <c:ptCount val="4"/>
                <c:pt idx="0">
                  <c:v>Test 1</c:v>
                </c:pt>
                <c:pt idx="1">
                  <c:v>Test 2</c:v>
                </c:pt>
                <c:pt idx="2">
                  <c:v>Test 3</c:v>
                </c:pt>
                <c:pt idx="3">
                  <c:v>Test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31A-497F-894F-2127B3856A97}"/>
            </c:ext>
          </c:extLst>
        </c:ser>
        <c:ser>
          <c:idx val="1"/>
          <c:order val="1"/>
          <c:tx>
            <c:strRef>
              <c:f>Sheet1!$C$1</c:f>
              <c:strCache>
                <c:ptCount val="1"/>
                <c:pt idx="0">
                  <c:v>Second</c:v>
                </c:pt>
              </c:strCache>
            </c:strRef>
          </c:tx>
          <c:spPr>
            <a:blipFill rotWithShape="1">
              <a:blip xmlns:r="http://schemas.openxmlformats.org/officeDocument/2006/relationships" r:embed="rId3">
                <a:duotone>
                  <a:schemeClr val="accent2">
                    <a:shade val="30000"/>
                    <a:satMod val="115000"/>
                  </a:schemeClr>
                  <a:schemeClr val="accent2">
                    <a:tint val="34000"/>
                  </a:schemeClr>
                </a:duotone>
              </a:blip>
              <a:tile tx="0" ty="0" sx="60000" sy="59000" flip="none" algn="b"/>
            </a:blipFill>
            <a:ln>
              <a:noFill/>
            </a:ln>
            <a:effectLst>
              <a:softEdge rad="12700"/>
            </a:effectLst>
          </c:spPr>
          <c:invertIfNegative val="0"/>
          <c:cat>
            <c:strRef>
              <c:f>Sheet1!$A$2:$A$5</c:f>
              <c:strCache>
                <c:ptCount val="4"/>
                <c:pt idx="0">
                  <c:v>Test 1</c:v>
                </c:pt>
                <c:pt idx="1">
                  <c:v>Test 2</c:v>
                </c:pt>
                <c:pt idx="2">
                  <c:v>Test 3</c:v>
                </c:pt>
                <c:pt idx="3">
                  <c:v>Test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31A-497F-894F-2127B3856A97}"/>
            </c:ext>
          </c:extLst>
        </c:ser>
        <c:ser>
          <c:idx val="2"/>
          <c:order val="2"/>
          <c:tx>
            <c:strRef>
              <c:f>Sheet1!$D$1</c:f>
              <c:strCache>
                <c:ptCount val="1"/>
                <c:pt idx="0">
                  <c:v>Third</c:v>
                </c:pt>
              </c:strCache>
            </c:strRef>
          </c:tx>
          <c:spPr>
            <a:blipFill rotWithShape="1">
              <a:blip xmlns:r="http://schemas.openxmlformats.org/officeDocument/2006/relationships" r:embed="rId3">
                <a:duotone>
                  <a:schemeClr val="accent3">
                    <a:shade val="30000"/>
                    <a:satMod val="115000"/>
                  </a:schemeClr>
                  <a:schemeClr val="accent3">
                    <a:tint val="34000"/>
                  </a:schemeClr>
                </a:duotone>
              </a:blip>
              <a:tile tx="0" ty="0" sx="60000" sy="59000" flip="none" algn="b"/>
            </a:blipFill>
            <a:ln>
              <a:noFill/>
            </a:ln>
            <a:effectLst>
              <a:softEdge rad="12700"/>
            </a:effectLst>
          </c:spPr>
          <c:invertIfNegative val="0"/>
          <c:cat>
            <c:strRef>
              <c:f>Sheet1!$A$2:$A$5</c:f>
              <c:strCache>
                <c:ptCount val="4"/>
                <c:pt idx="0">
                  <c:v>Test 1</c:v>
                </c:pt>
                <c:pt idx="1">
                  <c:v>Test 2</c:v>
                </c:pt>
                <c:pt idx="2">
                  <c:v>Test 3</c:v>
                </c:pt>
                <c:pt idx="3">
                  <c:v>Test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31A-497F-894F-2127B3856A97}"/>
            </c:ext>
          </c:extLst>
        </c:ser>
        <c:dLbls>
          <c:showLegendKey val="0"/>
          <c:showVal val="0"/>
          <c:showCatName val="0"/>
          <c:showSerName val="0"/>
          <c:showPercent val="0"/>
          <c:showBubbleSize val="0"/>
        </c:dLbls>
        <c:gapWidth val="100"/>
        <c:overlap val="-24"/>
        <c:axId val="605017864"/>
        <c:axId val="605018256"/>
      </c:barChart>
      <c:catAx>
        <c:axId val="6050178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5018256"/>
        <c:crosses val="autoZero"/>
        <c:auto val="1"/>
        <c:lblAlgn val="ctr"/>
        <c:lblOffset val="100"/>
        <c:noMultiLvlLbl val="0"/>
      </c:catAx>
      <c:valAx>
        <c:axId val="6050182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50178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blipFill rotWithShape="1">
                <a:blip xmlns:r="http://schemas.openxmlformats.org/officeDocument/2006/relationships" r:embed="rId3">
                  <a:duotone>
                    <a:schemeClr val="accent1">
                      <a:shade val="30000"/>
                      <a:satMod val="115000"/>
                    </a:schemeClr>
                    <a:schemeClr val="accent1">
                      <a:tint val="34000"/>
                    </a:schemeClr>
                  </a:duotone>
                </a:blip>
                <a:tile tx="0" ty="0" sx="60000" sy="59000" flip="none" algn="b"/>
              </a:blipFill>
              <a:ln>
                <a:noFill/>
              </a:ln>
              <a:effectLst>
                <a:softEdge rad="12700"/>
              </a:effectLst>
            </c:spPr>
            <c:extLst>
              <c:ext xmlns:c16="http://schemas.microsoft.com/office/drawing/2014/chart" uri="{C3380CC4-5D6E-409C-BE32-E72D297353CC}">
                <c16:uniqueId val="{00000001-95A6-454E-875A-965972B342B5}"/>
              </c:ext>
            </c:extLst>
          </c:dPt>
          <c:dPt>
            <c:idx val="1"/>
            <c:bubble3D val="0"/>
            <c:spPr>
              <a:blipFill rotWithShape="1">
                <a:blip xmlns:r="http://schemas.openxmlformats.org/officeDocument/2006/relationships" r:embed="rId3">
                  <a:duotone>
                    <a:schemeClr val="accent2">
                      <a:shade val="30000"/>
                      <a:satMod val="115000"/>
                    </a:schemeClr>
                    <a:schemeClr val="accent2">
                      <a:tint val="34000"/>
                    </a:schemeClr>
                  </a:duotone>
                </a:blip>
                <a:tile tx="0" ty="0" sx="60000" sy="59000" flip="none" algn="b"/>
              </a:blipFill>
              <a:ln>
                <a:noFill/>
              </a:ln>
              <a:effectLst>
                <a:softEdge rad="12700"/>
              </a:effectLst>
            </c:spPr>
            <c:extLst>
              <c:ext xmlns:c16="http://schemas.microsoft.com/office/drawing/2014/chart" uri="{C3380CC4-5D6E-409C-BE32-E72D297353CC}">
                <c16:uniqueId val="{00000003-95A6-454E-875A-965972B342B5}"/>
              </c:ext>
            </c:extLst>
          </c:dPt>
          <c:dPt>
            <c:idx val="2"/>
            <c:bubble3D val="0"/>
            <c:spPr>
              <a:blipFill rotWithShape="1">
                <a:blip xmlns:r="http://schemas.openxmlformats.org/officeDocument/2006/relationships" r:embed="rId3">
                  <a:duotone>
                    <a:schemeClr val="accent3">
                      <a:shade val="30000"/>
                      <a:satMod val="115000"/>
                    </a:schemeClr>
                    <a:schemeClr val="accent3">
                      <a:tint val="34000"/>
                    </a:schemeClr>
                  </a:duotone>
                </a:blip>
                <a:tile tx="0" ty="0" sx="60000" sy="59000" flip="none" algn="b"/>
              </a:blipFill>
              <a:ln>
                <a:noFill/>
              </a:ln>
              <a:effectLst>
                <a:softEdge rad="12700"/>
              </a:effectLst>
            </c:spPr>
            <c:extLst>
              <c:ext xmlns:c16="http://schemas.microsoft.com/office/drawing/2014/chart" uri="{C3380CC4-5D6E-409C-BE32-E72D297353CC}">
                <c16:uniqueId val="{00000005-95A6-454E-875A-965972B342B5}"/>
              </c:ext>
            </c:extLst>
          </c:dPt>
          <c:dPt>
            <c:idx val="3"/>
            <c:bubble3D val="0"/>
            <c:spPr>
              <a:blipFill rotWithShape="1">
                <a:blip xmlns:r="http://schemas.openxmlformats.org/officeDocument/2006/relationships" r:embed="rId3">
                  <a:duotone>
                    <a:schemeClr val="accent4">
                      <a:shade val="30000"/>
                      <a:satMod val="115000"/>
                    </a:schemeClr>
                    <a:schemeClr val="accent4">
                      <a:tint val="34000"/>
                    </a:schemeClr>
                  </a:duotone>
                </a:blip>
                <a:tile tx="0" ty="0" sx="60000" sy="59000" flip="none" algn="b"/>
              </a:blipFill>
              <a:ln>
                <a:noFill/>
              </a:ln>
              <a:effectLst>
                <a:softEdge rad="12700"/>
              </a:effectLst>
            </c:spPr>
            <c:extLst>
              <c:ext xmlns:c16="http://schemas.microsoft.com/office/drawing/2014/chart" uri="{C3380CC4-5D6E-409C-BE32-E72D297353CC}">
                <c16:uniqueId val="{00000007-95A6-454E-875A-965972B342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95A6-454E-875A-965972B342B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a:lumMod val="75000"/>
      </a:schemeClr>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a:lumMod val="75000"/>
      </a:schemeClr>
    </cs:fontRef>
    <cs:defRPr sz="1197" b="1" kern="1200"/>
  </cs:axisTitle>
  <cs:categoryAxis>
    <cs:lnRef idx="0"/>
    <cs:fillRef idx="0"/>
    <cs:effectRef idx="0"/>
    <cs:fontRef idx="minor">
      <a:schemeClr val="tx2">
        <a:lumMod val="75000"/>
      </a:schemeClr>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a:lumMod val="75000"/>
      </a:schemeClr>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a:lumMod val="75000"/>
      </a:schemeClr>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a:lumMod val="75000"/>
      </a:schemeClr>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a:lumMod val="75000"/>
      </a:schemeClr>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a:lumMod val="75000"/>
      </a:schemeClr>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8/16/2016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odin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Jean_Guillaume_Auguste_Lugol" TargetMode="External"/><Relationship Id="rId4" Type="http://schemas.openxmlformats.org/officeDocument/2006/relationships/hyperlink" Target="https://en.wikipedia.org/wiki/Potassium_iodi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Lugol's</a:t>
            </a:r>
            <a:r>
              <a:rPr lang="en-US" sz="1200" b="1" i="0" kern="1200" dirty="0">
                <a:solidFill>
                  <a:schemeClr val="tx1"/>
                </a:solidFill>
                <a:effectLst/>
                <a:latin typeface="+mn-lt"/>
                <a:ea typeface="+mn-ea"/>
                <a:cs typeface="+mn-cs"/>
              </a:rPr>
              <a:t> Iodine</a:t>
            </a:r>
            <a:r>
              <a:rPr lang="en-US" sz="1200" b="0" i="0" kern="1200" dirty="0">
                <a:solidFill>
                  <a:schemeClr val="tx1"/>
                </a:solidFill>
                <a:effectLst/>
                <a:latin typeface="+mn-lt"/>
                <a:ea typeface="+mn-ea"/>
                <a:cs typeface="+mn-cs"/>
              </a:rPr>
              <a:t>, also known as </a:t>
            </a:r>
            <a:r>
              <a:rPr lang="en-US" sz="1200" b="1" i="0" kern="1200" dirty="0" err="1">
                <a:solidFill>
                  <a:schemeClr val="tx1"/>
                </a:solidFill>
                <a:effectLst/>
                <a:latin typeface="+mn-lt"/>
                <a:ea typeface="+mn-ea"/>
                <a:cs typeface="+mn-cs"/>
              </a:rPr>
              <a:t>Lugol's</a:t>
            </a:r>
            <a:r>
              <a:rPr lang="en-US" sz="1200" b="1" i="0" kern="1200" dirty="0">
                <a:solidFill>
                  <a:schemeClr val="tx1"/>
                </a:solidFill>
                <a:effectLst/>
                <a:latin typeface="+mn-lt"/>
                <a:ea typeface="+mn-ea"/>
                <a:cs typeface="+mn-cs"/>
              </a:rPr>
              <a:t> Solution</a:t>
            </a:r>
            <a:r>
              <a:rPr lang="en-US" sz="1200" b="0" i="0" kern="1200" dirty="0">
                <a:solidFill>
                  <a:schemeClr val="tx1"/>
                </a:solidFill>
                <a:effectLst/>
                <a:latin typeface="+mn-lt"/>
                <a:ea typeface="+mn-ea"/>
                <a:cs typeface="+mn-cs"/>
              </a:rPr>
              <a:t>, first made in 1829, is a solution of elemental </a:t>
            </a:r>
            <a:r>
              <a:rPr lang="en-US" sz="1200" b="0" i="0" u="none" strike="noStrike" kern="1200" dirty="0">
                <a:solidFill>
                  <a:schemeClr val="tx1"/>
                </a:solidFill>
                <a:effectLst/>
                <a:latin typeface="+mn-lt"/>
                <a:ea typeface="+mn-ea"/>
                <a:cs typeface="+mn-cs"/>
                <a:hlinkClick r:id="rId3" tooltip="Iodine"/>
              </a:rPr>
              <a:t>iodine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Potassium iodide"/>
              </a:rPr>
              <a:t>potassium iodide</a:t>
            </a:r>
            <a:r>
              <a:rPr lang="en-US" sz="1200" b="0" i="0" kern="1200" dirty="0">
                <a:solidFill>
                  <a:schemeClr val="tx1"/>
                </a:solidFill>
                <a:effectLst/>
                <a:latin typeface="+mn-lt"/>
                <a:ea typeface="+mn-ea"/>
                <a:cs typeface="+mn-cs"/>
              </a:rPr>
              <a:t> in water, named after the French physician </a:t>
            </a:r>
            <a:r>
              <a:rPr lang="en-US" sz="1200" b="0" i="0" u="none" strike="noStrike" kern="1200" dirty="0">
                <a:solidFill>
                  <a:schemeClr val="tx1"/>
                </a:solidFill>
                <a:effectLst/>
                <a:latin typeface="+mn-lt"/>
                <a:ea typeface="+mn-ea"/>
                <a:cs typeface="+mn-cs"/>
                <a:hlinkClick r:id="rId5" tooltip="Jean Guillaume Auguste Lugol"/>
              </a:rPr>
              <a:t>J.G.A. </a:t>
            </a:r>
            <a:r>
              <a:rPr lang="en-US" sz="1200" b="0" i="0" u="none" strike="noStrike" kern="1200" dirty="0" err="1">
                <a:solidFill>
                  <a:schemeClr val="tx1"/>
                </a:solidFill>
                <a:effectLst/>
                <a:latin typeface="+mn-lt"/>
                <a:ea typeface="+mn-ea"/>
                <a:cs typeface="+mn-cs"/>
                <a:hlinkClick r:id="rId5" tooltip="Jean Guillaume Auguste Lugol"/>
              </a:rPr>
              <a:t>Lugol</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117022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8/16/2016</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TextBox 5"/>
          <p:cNvSpPr txBox="1"/>
          <p:nvPr/>
        </p:nvSpPr>
        <p:spPr>
          <a:xfrm>
            <a:off x="6094413" y="609600"/>
            <a:ext cx="4571999" cy="424732"/>
          </a:xfrm>
          <a:prstGeom prst="rect">
            <a:avLst/>
          </a:prstGeom>
          <a:noFill/>
        </p:spPr>
        <p:txBody>
          <a:bodyPr wrap="square" rtlCol="0">
            <a:spAutoFit/>
          </a:bodyPr>
          <a:lstStyle/>
          <a:p>
            <a:pPr algn="r">
              <a:lnSpc>
                <a:spcPct val="90000"/>
              </a:lnSpc>
            </a:pPr>
            <a:r>
              <a:rPr lang="en-US" sz="2400" dirty="0">
                <a:solidFill>
                  <a:schemeClr val="bg1"/>
                </a:solidFill>
              </a:rPr>
              <a:t>David H Haffner Sr.</a:t>
            </a:r>
          </a:p>
        </p:txBody>
      </p:sp>
      <p:sp>
        <p:nvSpPr>
          <p:cNvPr id="7" name="TextBox 6"/>
          <p:cNvSpPr txBox="1"/>
          <p:nvPr/>
        </p:nvSpPr>
        <p:spPr>
          <a:xfrm>
            <a:off x="1522413" y="609600"/>
            <a:ext cx="4571999" cy="424732"/>
          </a:xfrm>
          <a:prstGeom prst="rect">
            <a:avLst/>
          </a:prstGeom>
          <a:noFill/>
        </p:spPr>
        <p:txBody>
          <a:bodyPr wrap="square" rtlCol="0">
            <a:spAutoFit/>
          </a:bodyPr>
          <a:lstStyle/>
          <a:p>
            <a:pPr>
              <a:lnSpc>
                <a:spcPct val="90000"/>
              </a:lnSpc>
            </a:pPr>
            <a:r>
              <a:rPr lang="en-US" sz="2400" dirty="0">
                <a:solidFill>
                  <a:schemeClr val="bg1"/>
                </a:solidFill>
              </a:rPr>
              <a:t>August 14, 2016</a:t>
            </a:r>
          </a:p>
        </p:txBody>
      </p:sp>
      <p:sp>
        <p:nvSpPr>
          <p:cNvPr id="5" name="Subtitle 4"/>
          <p:cNvSpPr>
            <a:spLocks noGrp="1"/>
          </p:cNvSpPr>
          <p:nvPr>
            <p:ph type="subTitle" idx="1"/>
          </p:nvPr>
        </p:nvSpPr>
        <p:spPr/>
        <p:txBody>
          <a:bodyPr/>
          <a:lstStyle/>
          <a:p>
            <a:r>
              <a:rPr lang="en-US" dirty="0"/>
              <a:t>Determination of 2 compounds contained in 1 mixture using the DH 4.0 v4 Spectrometer</a:t>
            </a:r>
          </a:p>
        </p:txBody>
      </p:sp>
      <p:sp>
        <p:nvSpPr>
          <p:cNvPr id="4" name="Title 3"/>
          <p:cNvSpPr>
            <a:spLocks noGrp="1"/>
          </p:cNvSpPr>
          <p:nvPr>
            <p:ph type="ctrTitle"/>
          </p:nvPr>
        </p:nvSpPr>
        <p:spPr/>
        <p:txBody>
          <a:bodyPr/>
          <a:lstStyle/>
          <a:p>
            <a:pPr algn="ctr">
              <a:defRPr sz="1800" b="0"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2800" spc="100" dirty="0" err="1">
                <a:solidFill>
                  <a:sysClr val="window" lastClr="FFFFFF">
                    <a:lumMod val="95000"/>
                  </a:sysClr>
                </a:solidFill>
                <a:effectLst>
                  <a:outerShdw blurRad="50800" dist="38100" dir="5400000" algn="t" rotWithShape="0">
                    <a:prstClr val="black">
                      <a:alpha val="40000"/>
                    </a:prstClr>
                  </a:outerShdw>
                </a:effectLst>
              </a:rPr>
              <a:t>Carbol</a:t>
            </a:r>
            <a:r>
              <a:rPr lang="en-US" sz="2800" spc="100" dirty="0">
                <a:solidFill>
                  <a:sysClr val="window" lastClr="FFFFFF">
                    <a:lumMod val="95000"/>
                  </a:sysClr>
                </a:solidFill>
                <a:effectLst>
                  <a:outerShdw blurRad="50800" dist="38100" dir="5400000" algn="t" rotWithShape="0">
                    <a:prstClr val="black">
                      <a:alpha val="40000"/>
                    </a:prstClr>
                  </a:outerShdw>
                </a:effectLst>
              </a:rPr>
              <a:t> </a:t>
            </a:r>
            <a:r>
              <a:rPr lang="en-US" sz="2800" spc="100" dirty="0" err="1">
                <a:solidFill>
                  <a:sysClr val="window" lastClr="FFFFFF">
                    <a:lumMod val="95000"/>
                  </a:sysClr>
                </a:solidFill>
                <a:effectLst>
                  <a:outerShdw blurRad="50800" dist="38100" dir="5400000" algn="t" rotWithShape="0">
                    <a:prstClr val="black">
                      <a:alpha val="40000"/>
                    </a:prstClr>
                  </a:outerShdw>
                </a:effectLst>
              </a:rPr>
              <a:t>Fuchsin</a:t>
            </a:r>
            <a:r>
              <a:rPr lang="en-US" sz="2800" spc="100" dirty="0">
                <a:solidFill>
                  <a:sysClr val="window" lastClr="FFFFFF">
                    <a:lumMod val="95000"/>
                  </a:sysClr>
                </a:solidFill>
                <a:effectLst>
                  <a:outerShdw blurRad="50800" dist="38100" dir="5400000" algn="t" rotWithShape="0">
                    <a:prstClr val="black">
                      <a:alpha val="40000"/>
                    </a:prstClr>
                  </a:outerShdw>
                </a:effectLst>
              </a:rPr>
              <a:t> (Basic </a:t>
            </a:r>
            <a:r>
              <a:rPr lang="en-US" sz="2800" spc="100" dirty="0" err="1">
                <a:solidFill>
                  <a:sysClr val="window" lastClr="FFFFFF">
                    <a:lumMod val="95000"/>
                  </a:sysClr>
                </a:solidFill>
                <a:effectLst>
                  <a:outerShdw blurRad="50800" dist="38100" dir="5400000" algn="t" rotWithShape="0">
                    <a:prstClr val="black">
                      <a:alpha val="40000"/>
                    </a:prstClr>
                  </a:outerShdw>
                </a:effectLst>
              </a:rPr>
              <a:t>Fuchsin</a:t>
            </a:r>
            <a:r>
              <a:rPr lang="en-US" sz="2800" spc="100" dirty="0">
                <a:solidFill>
                  <a:sysClr val="window" lastClr="FFFFFF">
                    <a:lumMod val="95000"/>
                  </a:sysClr>
                </a:solidFill>
                <a:effectLst>
                  <a:outerShdw blurRad="50800" dist="38100" dir="5400000" algn="t" rotWithShape="0">
                    <a:prstClr val="black">
                      <a:alpha val="40000"/>
                    </a:prstClr>
                  </a:outerShdw>
                </a:effectLst>
              </a:rPr>
              <a:t>/Phenol)</a:t>
            </a:r>
            <a:br>
              <a:rPr lang="en-US" sz="2800" spc="100" dirty="0">
                <a:solidFill>
                  <a:sysClr val="window" lastClr="FFFFFF">
                    <a:lumMod val="95000"/>
                  </a:sysClr>
                </a:solidFill>
                <a:effectLst>
                  <a:outerShdw blurRad="50800" dist="38100" dir="5400000" algn="t" rotWithShape="0">
                    <a:prstClr val="black">
                      <a:alpha val="40000"/>
                    </a:prstClr>
                  </a:outerShdw>
                </a:effectLst>
              </a:rPr>
            </a:br>
            <a:r>
              <a:rPr lang="en-US" sz="2800" spc="100" dirty="0">
                <a:solidFill>
                  <a:sysClr val="window" lastClr="FFFFFF">
                    <a:lumMod val="95000"/>
                  </a:sysClr>
                </a:solidFill>
                <a:effectLst>
                  <a:outerShdw blurRad="50800" dist="38100" dir="5400000" algn="t" rotWithShape="0">
                    <a:prstClr val="black">
                      <a:alpha val="40000"/>
                    </a:prstClr>
                  </a:outerShdw>
                </a:effectLst>
              </a:rPr>
              <a:t>Doped with </a:t>
            </a:r>
            <a:r>
              <a:rPr lang="en-US" sz="2800" spc="100" dirty="0" err="1">
                <a:solidFill>
                  <a:sysClr val="window" lastClr="FFFFFF">
                    <a:lumMod val="95000"/>
                  </a:sysClr>
                </a:solidFill>
                <a:effectLst>
                  <a:outerShdw blurRad="50800" dist="38100" dir="5400000" algn="t" rotWithShape="0">
                    <a:prstClr val="black">
                      <a:alpha val="40000"/>
                    </a:prstClr>
                  </a:outerShdw>
                </a:effectLst>
              </a:rPr>
              <a:t>Lugol's</a:t>
            </a:r>
            <a:r>
              <a:rPr lang="en-US" sz="2800" spc="100" dirty="0">
                <a:solidFill>
                  <a:sysClr val="window" lastClr="FFFFFF">
                    <a:lumMod val="95000"/>
                  </a:sysClr>
                </a:solidFill>
                <a:effectLst>
                  <a:outerShdw blurRad="50800" dist="38100" dir="5400000" algn="t" rotWithShape="0">
                    <a:prstClr val="black">
                      <a:alpha val="40000"/>
                    </a:prstClr>
                  </a:outerShdw>
                </a:effectLst>
              </a:rPr>
              <a:t> Iodine</a:t>
            </a:r>
            <a:br>
              <a:rPr lang="en-US" sz="2800" spc="100" dirty="0">
                <a:solidFill>
                  <a:sysClr val="window" lastClr="FFFFFF">
                    <a:lumMod val="95000"/>
                  </a:sysClr>
                </a:solidFill>
                <a:effectLst>
                  <a:outerShdw blurRad="50800" dist="38100" dir="5400000" algn="t" rotWithShape="0">
                    <a:prstClr val="black">
                      <a:alpha val="40000"/>
                    </a:prstClr>
                  </a:outerShdw>
                </a:effectLst>
              </a:rPr>
            </a:b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3" y="1034332"/>
            <a:ext cx="9601200" cy="2242268"/>
          </a:xfrm>
          <a:prstGeom prst="rect">
            <a:avLst/>
          </a:prstGeom>
        </p:spPr>
      </p:pic>
    </p:spTree>
    <p:extLst>
      <p:ext uri="{BB962C8B-B14F-4D97-AF65-F5344CB8AC3E}">
        <p14:creationId xmlns:p14="http://schemas.microsoft.com/office/powerpoint/2010/main" val="575311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acquisition for all 5 samples: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1685267"/>
            <a:ext cx="7611537" cy="4715533"/>
          </a:xfrm>
          <a:prstGeom prst="rect">
            <a:avLst/>
          </a:prstGeom>
        </p:spPr>
      </p:pic>
      <p:sp>
        <p:nvSpPr>
          <p:cNvPr id="4" name="TextBox 3"/>
          <p:cNvSpPr txBox="1"/>
          <p:nvPr/>
        </p:nvSpPr>
        <p:spPr>
          <a:xfrm>
            <a:off x="9523412" y="3048000"/>
            <a:ext cx="2133600" cy="1837426"/>
          </a:xfrm>
          <a:prstGeom prst="rect">
            <a:avLst/>
          </a:prstGeom>
          <a:noFill/>
        </p:spPr>
        <p:txBody>
          <a:bodyPr wrap="square" rtlCol="0">
            <a:spAutoFit/>
          </a:bodyPr>
          <a:lstStyle/>
          <a:p>
            <a:pPr>
              <a:lnSpc>
                <a:spcPct val="90000"/>
              </a:lnSpc>
            </a:pPr>
            <a:r>
              <a:rPr lang="en-US" sz="1400" dirty="0">
                <a:solidFill>
                  <a:schemeClr val="bg1"/>
                </a:solidFill>
              </a:rPr>
              <a:t>Now my data is organized in a useful manner.</a:t>
            </a:r>
          </a:p>
          <a:p>
            <a:pPr>
              <a:lnSpc>
                <a:spcPct val="90000"/>
              </a:lnSpc>
            </a:pPr>
            <a:endParaRPr lang="en-US" sz="1400" dirty="0">
              <a:solidFill>
                <a:schemeClr val="bg1"/>
              </a:solidFill>
            </a:endParaRPr>
          </a:p>
          <a:p>
            <a:pPr>
              <a:lnSpc>
                <a:spcPct val="90000"/>
              </a:lnSpc>
            </a:pPr>
            <a:r>
              <a:rPr lang="en-US" sz="1400" dirty="0">
                <a:solidFill>
                  <a:schemeClr val="bg1"/>
                </a:solidFill>
              </a:rPr>
              <a:t>Here I can compare my results to those of my control samples and that of the results from the literature.</a:t>
            </a:r>
          </a:p>
        </p:txBody>
      </p:sp>
    </p:spTree>
    <p:extLst>
      <p:ext uri="{BB962C8B-B14F-4D97-AF65-F5344CB8AC3E}">
        <p14:creationId xmlns:p14="http://schemas.microsoft.com/office/powerpoint/2010/main" val="2579853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8" name="Content Placeholder 7" title="Key findings results 1 chart"/>
          <p:cNvGraphicFramePr>
            <a:graphicFrameLocks noGrp="1"/>
          </p:cNvGraphicFramePr>
          <p:nvPr>
            <p:ph idx="1"/>
            <p:extLst>
              <p:ext uri="{D42A27DB-BD31-4B8C-83A1-F6EECF244321}">
                <p14:modId xmlns:p14="http://schemas.microsoft.com/office/powerpoint/2010/main" val="2275085036"/>
              </p:ext>
            </p:extLst>
          </p:nvPr>
        </p:nvGraphicFramePr>
        <p:xfrm>
          <a:off x="1522413" y="1905000"/>
          <a:ext cx="274319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t>Key Findings / Results 1</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12" y="1685256"/>
            <a:ext cx="7363853" cy="4791744"/>
          </a:xfrm>
          <a:prstGeom prst="rect">
            <a:avLst/>
          </a:prstGeom>
        </p:spPr>
      </p:pic>
      <p:sp>
        <p:nvSpPr>
          <p:cNvPr id="4" name="TextBox 3"/>
          <p:cNvSpPr txBox="1"/>
          <p:nvPr/>
        </p:nvSpPr>
        <p:spPr>
          <a:xfrm>
            <a:off x="7923212" y="1676400"/>
            <a:ext cx="3962400" cy="4524315"/>
          </a:xfrm>
          <a:prstGeom prst="rect">
            <a:avLst/>
          </a:prstGeom>
          <a:noFill/>
        </p:spPr>
        <p:txBody>
          <a:bodyPr wrap="square" rtlCol="0">
            <a:spAutoFit/>
          </a:bodyPr>
          <a:lstStyle/>
          <a:p>
            <a:pPr>
              <a:lnSpc>
                <a:spcPct val="90000"/>
              </a:lnSpc>
            </a:pPr>
            <a:r>
              <a:rPr lang="en-US" sz="1600" dirty="0">
                <a:solidFill>
                  <a:schemeClr val="bg1"/>
                </a:solidFill>
              </a:rPr>
              <a:t>This is my calibration curve for my reference, which is basic </a:t>
            </a:r>
            <a:r>
              <a:rPr lang="en-US" sz="1600" dirty="0" err="1">
                <a:solidFill>
                  <a:schemeClr val="bg1"/>
                </a:solidFill>
              </a:rPr>
              <a:t>fuchsin</a:t>
            </a:r>
            <a:r>
              <a:rPr lang="en-US" sz="1600" dirty="0">
                <a:solidFill>
                  <a:schemeClr val="bg1"/>
                </a:solidFill>
              </a:rPr>
              <a:t> from the literature spectrum at 541nm maximum absorption.</a:t>
            </a:r>
          </a:p>
          <a:p>
            <a:pPr>
              <a:lnSpc>
                <a:spcPct val="90000"/>
              </a:lnSpc>
            </a:pPr>
            <a:endParaRPr lang="en-US" sz="1600" dirty="0">
              <a:solidFill>
                <a:schemeClr val="bg1"/>
              </a:solidFill>
            </a:endParaRPr>
          </a:p>
          <a:p>
            <a:pPr>
              <a:lnSpc>
                <a:spcPct val="90000"/>
              </a:lnSpc>
            </a:pPr>
            <a:r>
              <a:rPr lang="en-US" sz="1600" dirty="0">
                <a:solidFill>
                  <a:schemeClr val="bg1"/>
                </a:solidFill>
              </a:rPr>
              <a:t>I chose sample # 2 because both the spectra for the </a:t>
            </a:r>
            <a:r>
              <a:rPr lang="en-US" sz="1600" dirty="0" err="1">
                <a:solidFill>
                  <a:schemeClr val="bg1"/>
                </a:solidFill>
              </a:rPr>
              <a:t>fuchsin</a:t>
            </a:r>
            <a:r>
              <a:rPr lang="en-US" sz="1600" dirty="0">
                <a:solidFill>
                  <a:schemeClr val="bg1"/>
                </a:solidFill>
              </a:rPr>
              <a:t> and iodine were  the closest match. The </a:t>
            </a:r>
            <a:r>
              <a:rPr lang="en-US" sz="1600" dirty="0" err="1">
                <a:solidFill>
                  <a:schemeClr val="bg1"/>
                </a:solidFill>
              </a:rPr>
              <a:t>trendline</a:t>
            </a:r>
            <a:r>
              <a:rPr lang="en-US" sz="1600" dirty="0">
                <a:solidFill>
                  <a:schemeClr val="bg1"/>
                </a:solidFill>
              </a:rPr>
              <a:t> in RED is the reference spectrum and the blue is sample # 2.</a:t>
            </a:r>
          </a:p>
          <a:p>
            <a:pPr>
              <a:lnSpc>
                <a:spcPct val="90000"/>
              </a:lnSpc>
            </a:pPr>
            <a:endParaRPr lang="en-US" sz="1600" dirty="0">
              <a:solidFill>
                <a:schemeClr val="bg1"/>
              </a:solidFill>
            </a:endParaRPr>
          </a:p>
          <a:p>
            <a:pPr>
              <a:lnSpc>
                <a:spcPct val="90000"/>
              </a:lnSpc>
            </a:pPr>
            <a:r>
              <a:rPr lang="en-US" sz="1600" dirty="0">
                <a:solidFill>
                  <a:schemeClr val="bg1"/>
                </a:solidFill>
              </a:rPr>
              <a:t>Sample # 2’s maximum absorption is at 541.81 nm. I did not acquire a reference spectrum for iodine as it’s maximum absorption varies too widely and I did not have a high confidence level when the values range from 460 – 464nm for potassium iodine and 536, 538 and 541 nm for elemental iodine.</a:t>
            </a:r>
          </a:p>
        </p:txBody>
      </p:sp>
    </p:spTree>
    <p:extLst>
      <p:ext uri="{BB962C8B-B14F-4D97-AF65-F5344CB8AC3E}">
        <p14:creationId xmlns:p14="http://schemas.microsoft.com/office/powerpoint/2010/main" val="3041211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557" r="4557"/>
          <a:stretch>
            <a:fillRect/>
          </a:stretch>
        </p:blipFill>
        <p:spPr/>
      </p:pic>
      <p:sp>
        <p:nvSpPr>
          <p:cNvPr id="3" name="Text Placeholder 2"/>
          <p:cNvSpPr>
            <a:spLocks noGrp="1"/>
          </p:cNvSpPr>
          <p:nvPr>
            <p:ph type="body" sz="half" idx="2"/>
          </p:nvPr>
        </p:nvSpPr>
        <p:spPr/>
        <p:txBody>
          <a:bodyPr/>
          <a:lstStyle/>
          <a:p>
            <a:r>
              <a:rPr lang="en-US" dirty="0"/>
              <a:t>Sample #2 is at a pH of 5.5 (human skin) and has the closest “fit” to the reference curve of 541nm.</a:t>
            </a:r>
          </a:p>
          <a:p>
            <a:r>
              <a:rPr lang="en-US" dirty="0"/>
              <a:t>Y axis is scaled at </a:t>
            </a:r>
            <a:r>
              <a:rPr lang="en-US" dirty="0" err="1"/>
              <a:t>mol</a:t>
            </a:r>
            <a:r>
              <a:rPr lang="en-US" dirty="0"/>
              <a:t>/l for concentration level and the X axis is scaled at The Molar Absorption Coefficient [l/{</a:t>
            </a:r>
            <a:r>
              <a:rPr lang="en-US" dirty="0" err="1"/>
              <a:t>mol</a:t>
            </a:r>
            <a:r>
              <a:rPr lang="en-US" dirty="0"/>
              <a:t>*cm}]</a:t>
            </a:r>
          </a:p>
          <a:p>
            <a:endParaRPr lang="en-US" dirty="0"/>
          </a:p>
        </p:txBody>
      </p:sp>
      <p:sp>
        <p:nvSpPr>
          <p:cNvPr id="4" name="Title 3"/>
          <p:cNvSpPr>
            <a:spLocks noGrp="1"/>
          </p:cNvSpPr>
          <p:nvPr>
            <p:ph type="title"/>
          </p:nvPr>
        </p:nvSpPr>
        <p:spPr/>
        <p:txBody>
          <a:bodyPr/>
          <a:lstStyle/>
          <a:p>
            <a:r>
              <a:rPr lang="en-US" dirty="0"/>
              <a:t>Sample [2] Calibration Curve</a:t>
            </a:r>
          </a:p>
        </p:txBody>
      </p:sp>
    </p:spTree>
    <p:extLst>
      <p:ext uri="{BB962C8B-B14F-4D97-AF65-F5344CB8AC3E}">
        <p14:creationId xmlns:p14="http://schemas.microsoft.com/office/powerpoint/2010/main" val="3808409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11" name="Content Placeholder 10" title="Key findings results 2 chart"/>
          <p:cNvGraphicFramePr>
            <a:graphicFrameLocks noGrp="1"/>
          </p:cNvGraphicFramePr>
          <p:nvPr>
            <p:ph idx="1"/>
            <p:extLst>
              <p:ext uri="{D42A27DB-BD31-4B8C-83A1-F6EECF244321}">
                <p14:modId xmlns:p14="http://schemas.microsoft.com/office/powerpoint/2010/main" val="4219049337"/>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t>Key Findings / Results 2</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032" y="2028257"/>
            <a:ext cx="7916380" cy="4067743"/>
          </a:xfrm>
          <a:prstGeom prst="rect">
            <a:avLst/>
          </a:prstGeom>
        </p:spPr>
      </p:pic>
      <p:sp>
        <p:nvSpPr>
          <p:cNvPr id="5" name="TextBox 4"/>
          <p:cNvSpPr txBox="1"/>
          <p:nvPr/>
        </p:nvSpPr>
        <p:spPr>
          <a:xfrm>
            <a:off x="9675812" y="2667000"/>
            <a:ext cx="2277581" cy="1865126"/>
          </a:xfrm>
          <a:prstGeom prst="rect">
            <a:avLst/>
          </a:prstGeom>
          <a:noFill/>
        </p:spPr>
        <p:txBody>
          <a:bodyPr wrap="square" rtlCol="0">
            <a:spAutoFit/>
          </a:bodyPr>
          <a:lstStyle/>
          <a:p>
            <a:pPr>
              <a:lnSpc>
                <a:spcPct val="90000"/>
              </a:lnSpc>
            </a:pPr>
            <a:r>
              <a:rPr lang="en-US" sz="1600" dirty="0">
                <a:solidFill>
                  <a:schemeClr val="bg1"/>
                </a:solidFill>
              </a:rPr>
              <a:t>Here is the individual  molar concentration break down of </a:t>
            </a:r>
            <a:r>
              <a:rPr lang="en-US" sz="1600" b="1" i="1" dirty="0" err="1">
                <a:solidFill>
                  <a:schemeClr val="bg1"/>
                </a:solidFill>
              </a:rPr>
              <a:t>carbol</a:t>
            </a:r>
            <a:r>
              <a:rPr lang="en-US" sz="1600" b="1" i="1" dirty="0">
                <a:solidFill>
                  <a:schemeClr val="bg1"/>
                </a:solidFill>
              </a:rPr>
              <a:t> </a:t>
            </a:r>
            <a:r>
              <a:rPr lang="en-US" sz="1600" b="1" i="1" dirty="0" err="1">
                <a:solidFill>
                  <a:schemeClr val="bg1"/>
                </a:solidFill>
              </a:rPr>
              <a:t>fuchsin</a:t>
            </a:r>
            <a:r>
              <a:rPr lang="en-US" sz="1600" b="1" i="1" dirty="0">
                <a:solidFill>
                  <a:schemeClr val="bg1"/>
                </a:solidFill>
              </a:rPr>
              <a:t> </a:t>
            </a:r>
            <a:r>
              <a:rPr lang="en-US" sz="1600" dirty="0">
                <a:solidFill>
                  <a:schemeClr val="bg1"/>
                </a:solidFill>
              </a:rPr>
              <a:t>samples 1 thru 5 </a:t>
            </a:r>
          </a:p>
          <a:p>
            <a:pPr>
              <a:lnSpc>
                <a:spcPct val="90000"/>
              </a:lnSpc>
            </a:pPr>
            <a:r>
              <a:rPr lang="en-US" sz="1600" dirty="0">
                <a:solidFill>
                  <a:schemeClr val="bg1"/>
                </a:solidFill>
              </a:rPr>
              <a:t>And their respective wavelengths per mg.</a:t>
            </a:r>
          </a:p>
          <a:p>
            <a:pPr>
              <a:lnSpc>
                <a:spcPct val="90000"/>
              </a:lnSpc>
            </a:pPr>
            <a:r>
              <a:rPr lang="en-US" sz="1600" dirty="0">
                <a:solidFill>
                  <a:schemeClr val="bg1"/>
                </a:solidFill>
              </a:rPr>
              <a:t> </a:t>
            </a:r>
          </a:p>
        </p:txBody>
      </p:sp>
    </p:spTree>
    <p:extLst>
      <p:ext uri="{BB962C8B-B14F-4D97-AF65-F5344CB8AC3E}">
        <p14:creationId xmlns:p14="http://schemas.microsoft.com/office/powerpoint/2010/main" val="2365755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6" name="Content Placeholder 5" title="Key findings results 3 chart"/>
          <p:cNvGraphicFramePr>
            <a:graphicFrameLocks noGrp="1"/>
          </p:cNvGraphicFramePr>
          <p:nvPr>
            <p:ph idx="1"/>
            <p:extLst>
              <p:ext uri="{D42A27DB-BD31-4B8C-83A1-F6EECF244321}">
                <p14:modId xmlns:p14="http://schemas.microsoft.com/office/powerpoint/2010/main" val="2618721962"/>
              </p:ext>
            </p:extLst>
          </p:nvPr>
        </p:nvGraphicFramePr>
        <p:xfrm>
          <a:off x="1522413" y="1905000"/>
          <a:ext cx="8229600" cy="1584960"/>
        </p:xfrm>
        <a:graphic>
          <a:graphicData uri="http://schemas.openxmlformats.org/drawingml/2006/table">
            <a:tbl>
              <a:tblPr firstRow="1" bandRow="1">
                <a:tableStyleId>{6E25E649-3F16-4E02-A733-19D2CDBF48F0}</a:tableStyleId>
              </a:tblPr>
              <a:tblGrid>
                <a:gridCol w="1676399">
                  <a:extLst>
                    <a:ext uri="{9D8B030D-6E8A-4147-A177-3AD203B41FA5}">
                      <a16:colId xmlns:a16="http://schemas.microsoft.com/office/drawing/2014/main" val="20000"/>
                    </a:ext>
                  </a:extLst>
                </a:gridCol>
                <a:gridCol w="4166617">
                  <a:extLst>
                    <a:ext uri="{9D8B030D-6E8A-4147-A177-3AD203B41FA5}">
                      <a16:colId xmlns:a16="http://schemas.microsoft.com/office/drawing/2014/main" val="20001"/>
                    </a:ext>
                  </a:extLst>
                </a:gridCol>
                <a:gridCol w="1193292">
                  <a:extLst>
                    <a:ext uri="{9D8B030D-6E8A-4147-A177-3AD203B41FA5}">
                      <a16:colId xmlns:a16="http://schemas.microsoft.com/office/drawing/2014/main" val="20002"/>
                    </a:ext>
                  </a:extLst>
                </a:gridCol>
                <a:gridCol w="1193292">
                  <a:extLst>
                    <a:ext uri="{9D8B030D-6E8A-4147-A177-3AD203B41FA5}">
                      <a16:colId xmlns:a16="http://schemas.microsoft.com/office/drawing/2014/main" val="20003"/>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Run number</a:t>
                      </a:r>
                      <a:endParaRPr kumimoji="0" lang="en-US" sz="2000" b="1" i="0" u="none" strike="noStrike" cap="none" normalizeH="0" baseline="0" dirty="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Description</a:t>
                      </a:r>
                      <a:endParaRPr kumimoji="0" lang="en-US" sz="2000" b="1" i="0" u="none" strike="noStrike" cap="none" normalizeH="0" baseline="0" dirty="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Result A</a:t>
                      </a:r>
                      <a:endParaRPr kumimoji="0" lang="en-US" sz="2000" b="1" i="0" u="none" strike="noStrike" cap="none" normalizeH="0" baseline="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Result B</a:t>
                      </a:r>
                      <a:endParaRPr kumimoji="0" lang="en-US" sz="2000" b="1" i="0" u="none" strike="noStrike" cap="none" normalizeH="0" baseline="0">
                        <a:ln>
                          <a:noFill/>
                        </a:ln>
                        <a:solidFill>
                          <a:schemeClr val="tx1"/>
                        </a:solidFill>
                        <a:effectLst/>
                        <a:latin typeface="Arial" charset="0"/>
                      </a:endParaRPr>
                    </a:p>
                  </a:txBody>
                  <a:tcPr anchor="b"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1</a:t>
                      </a:r>
                      <a:endParaRPr kumimoji="0" lang="en-US" sz="20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Condition A</a:t>
                      </a:r>
                      <a:endParaRPr kumimoji="0" lang="en-US" sz="20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True</a:t>
                      </a:r>
                      <a:endParaRPr kumimoji="0" lang="en-US" sz="20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True</a:t>
                      </a:r>
                      <a:endParaRPr kumimoji="0" lang="en-US" sz="20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Condition B</a:t>
                      </a:r>
                      <a:endParaRPr kumimoji="0" lang="en-US" sz="2000" b="0" i="0" u="none" strike="noStrike" cap="none" normalizeH="0" baseline="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True</a:t>
                      </a:r>
                      <a:endParaRPr kumimoji="0" lang="en-US" sz="20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False</a:t>
                      </a:r>
                      <a:endParaRPr kumimoji="0" lang="en-US" sz="20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3</a:t>
                      </a:r>
                      <a:endParaRPr kumimoji="0" lang="en-US" sz="2000" b="0" i="0" u="none" strike="noStrike" cap="none" normalizeH="0" baseline="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Condition C</a:t>
                      </a:r>
                      <a:endParaRPr kumimoji="0" lang="en-US" sz="2000" b="0" i="0" u="none" strike="noStrike" cap="none" normalizeH="0" baseline="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False</a:t>
                      </a:r>
                      <a:endParaRPr kumimoji="0" lang="en-US" sz="20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False</a:t>
                      </a:r>
                      <a:endParaRPr kumimoji="0" lang="en-US" sz="20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a:t>Key Findings / Results 3</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1" y="1713942"/>
            <a:ext cx="8305801" cy="4001058"/>
          </a:xfrm>
          <a:prstGeom prst="rect">
            <a:avLst/>
          </a:prstGeom>
        </p:spPr>
      </p:pic>
      <p:sp>
        <p:nvSpPr>
          <p:cNvPr id="4" name="TextBox 3"/>
          <p:cNvSpPr txBox="1"/>
          <p:nvPr/>
        </p:nvSpPr>
        <p:spPr>
          <a:xfrm>
            <a:off x="9980612" y="2097912"/>
            <a:ext cx="2057400" cy="3083921"/>
          </a:xfrm>
          <a:prstGeom prst="rect">
            <a:avLst/>
          </a:prstGeom>
          <a:noFill/>
        </p:spPr>
        <p:txBody>
          <a:bodyPr wrap="square" rtlCol="0">
            <a:spAutoFit/>
          </a:bodyPr>
          <a:lstStyle/>
          <a:p>
            <a:pPr>
              <a:lnSpc>
                <a:spcPct val="90000"/>
              </a:lnSpc>
            </a:pPr>
            <a:r>
              <a:rPr lang="en-US" dirty="0">
                <a:solidFill>
                  <a:schemeClr val="bg1"/>
                </a:solidFill>
              </a:rPr>
              <a:t>Here is the individual  molar concentration break down of </a:t>
            </a:r>
            <a:r>
              <a:rPr lang="en-US" b="1" i="1" dirty="0">
                <a:solidFill>
                  <a:schemeClr val="bg1"/>
                </a:solidFill>
              </a:rPr>
              <a:t>potassium iodine and elemental iodine </a:t>
            </a:r>
            <a:r>
              <a:rPr lang="en-US" dirty="0">
                <a:solidFill>
                  <a:schemeClr val="bg1"/>
                </a:solidFill>
              </a:rPr>
              <a:t>samples 1 thru 5 </a:t>
            </a:r>
          </a:p>
          <a:p>
            <a:pPr>
              <a:lnSpc>
                <a:spcPct val="90000"/>
              </a:lnSpc>
            </a:pPr>
            <a:r>
              <a:rPr lang="en-US" dirty="0">
                <a:solidFill>
                  <a:schemeClr val="bg1"/>
                </a:solidFill>
              </a:rPr>
              <a:t>And their respective wavelengths per mg.</a:t>
            </a:r>
          </a:p>
        </p:txBody>
      </p:sp>
    </p:spTree>
    <p:extLst>
      <p:ext uri="{BB962C8B-B14F-4D97-AF65-F5344CB8AC3E}">
        <p14:creationId xmlns:p14="http://schemas.microsoft.com/office/powerpoint/2010/main" val="2567060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61442"/>
            <a:ext cx="7916380" cy="6735115"/>
          </a:xfrm>
          <a:prstGeom prst="rect">
            <a:avLst/>
          </a:prstGeom>
        </p:spPr>
      </p:pic>
      <p:sp>
        <p:nvSpPr>
          <p:cNvPr id="3" name="TextBox 2"/>
          <p:cNvSpPr txBox="1"/>
          <p:nvPr/>
        </p:nvSpPr>
        <p:spPr>
          <a:xfrm>
            <a:off x="8151812" y="477691"/>
            <a:ext cx="3810000" cy="6075509"/>
          </a:xfrm>
          <a:prstGeom prst="rect">
            <a:avLst/>
          </a:prstGeom>
          <a:noFill/>
        </p:spPr>
        <p:txBody>
          <a:bodyPr wrap="square" rtlCol="0">
            <a:spAutoFit/>
          </a:bodyPr>
          <a:lstStyle/>
          <a:p>
            <a:pPr>
              <a:lnSpc>
                <a:spcPct val="90000"/>
              </a:lnSpc>
            </a:pPr>
            <a:r>
              <a:rPr lang="en-US" sz="1600" dirty="0">
                <a:solidFill>
                  <a:schemeClr val="bg1"/>
                </a:solidFill>
                <a:latin typeface="Arial" panose="020B0604020202020204" pitchFamily="34" charset="0"/>
                <a:cs typeface="Arial" panose="020B0604020202020204" pitchFamily="34" charset="0"/>
              </a:rPr>
              <a:t>This is the main illustration representing the absorption and transmission properties of both substances, what I observed that was quite interesting were several things, starting with sample 3, notice its concentration at 138mg but its absorption factor was only 25% with a transmission of 17%, what would be going on here since our molar concentration value is in line with slide #14?</a:t>
            </a:r>
          </a:p>
          <a:p>
            <a:pPr>
              <a:lnSpc>
                <a:spcPct val="90000"/>
              </a:lnSpc>
            </a:pPr>
            <a:endParaRPr lang="en-US" sz="1600" dirty="0">
              <a:solidFill>
                <a:schemeClr val="bg1"/>
              </a:solidFill>
              <a:latin typeface="Arial" panose="020B0604020202020204" pitchFamily="34" charset="0"/>
              <a:cs typeface="Arial" panose="020B0604020202020204" pitchFamily="34" charset="0"/>
            </a:endParaRPr>
          </a:p>
          <a:p>
            <a:pPr>
              <a:lnSpc>
                <a:spcPct val="90000"/>
              </a:lnSpc>
            </a:pPr>
            <a:r>
              <a:rPr lang="en-US" sz="1600" dirty="0">
                <a:solidFill>
                  <a:schemeClr val="bg1"/>
                </a:solidFill>
                <a:latin typeface="Arial" panose="020B0604020202020204" pitchFamily="34" charset="0"/>
                <a:cs typeface="Arial" panose="020B0604020202020204" pitchFamily="34" charset="0"/>
              </a:rPr>
              <a:t>Also, notice in the picture that sample #3 has the darker red color, because of the neutral pH level. You would conclude that the color alone would constitute a higher absorption, not so, take note that there is 64mg of </a:t>
            </a:r>
            <a:r>
              <a:rPr lang="en-US" sz="1600" dirty="0" err="1">
                <a:solidFill>
                  <a:schemeClr val="bg1"/>
                </a:solidFill>
                <a:latin typeface="Arial" panose="020B0604020202020204" pitchFamily="34" charset="0"/>
                <a:cs typeface="Arial" panose="020B0604020202020204" pitchFamily="34" charset="0"/>
              </a:rPr>
              <a:t>lugol’s</a:t>
            </a:r>
            <a:r>
              <a:rPr lang="en-US" sz="1600" dirty="0">
                <a:solidFill>
                  <a:schemeClr val="bg1"/>
                </a:solidFill>
                <a:latin typeface="Arial" panose="020B0604020202020204" pitchFamily="34" charset="0"/>
                <a:cs typeface="Arial" panose="020B0604020202020204" pitchFamily="34" charset="0"/>
              </a:rPr>
              <a:t> iodine mixed in, which absorbed at an additional rate of 31% (only the potassium iodine absorption was recorded.)</a:t>
            </a:r>
          </a:p>
          <a:p>
            <a:pPr>
              <a:lnSpc>
                <a:spcPct val="90000"/>
              </a:lnSpc>
            </a:pPr>
            <a:endParaRPr lang="en-US" sz="1600" dirty="0">
              <a:solidFill>
                <a:schemeClr val="bg1"/>
              </a:solidFill>
              <a:latin typeface="Arial" panose="020B0604020202020204" pitchFamily="34" charset="0"/>
              <a:cs typeface="Arial" panose="020B0604020202020204" pitchFamily="34" charset="0"/>
            </a:endParaRPr>
          </a:p>
          <a:p>
            <a:pPr>
              <a:lnSpc>
                <a:spcPct val="90000"/>
              </a:lnSpc>
            </a:pPr>
            <a:r>
              <a:rPr lang="en-US" sz="1600" dirty="0">
                <a:solidFill>
                  <a:schemeClr val="bg1"/>
                </a:solidFill>
                <a:latin typeface="Arial" panose="020B0604020202020204" pitchFamily="34" charset="0"/>
                <a:cs typeface="Arial" panose="020B0604020202020204" pitchFamily="34" charset="0"/>
              </a:rPr>
              <a:t>Samples 4 and 5 will be discussed later</a:t>
            </a:r>
          </a:p>
          <a:p>
            <a:pPr>
              <a:lnSpc>
                <a:spcPct val="90000"/>
              </a:lnSpc>
            </a:pPr>
            <a:endParaRPr lang="en-US" sz="1600" dirty="0">
              <a:solidFill>
                <a:schemeClr val="bg1"/>
              </a:solidFill>
              <a:latin typeface="Arial" panose="020B0604020202020204" pitchFamily="34" charset="0"/>
              <a:cs typeface="Arial" panose="020B0604020202020204" pitchFamily="34" charset="0"/>
            </a:endParaRPr>
          </a:p>
          <a:p>
            <a:pPr>
              <a:lnSpc>
                <a:spcPct val="90000"/>
              </a:lnSpc>
            </a:pPr>
            <a:endParaRPr lang="en-US" sz="1600" dirty="0">
              <a:solidFill>
                <a:schemeClr val="bg1"/>
              </a:solidFill>
              <a:latin typeface="Arial" panose="020B0604020202020204" pitchFamily="34" charset="0"/>
              <a:cs typeface="Arial" panose="020B0604020202020204" pitchFamily="34" charset="0"/>
            </a:endParaRPr>
          </a:p>
          <a:p>
            <a:pPr>
              <a:lnSpc>
                <a:spcPct val="90000"/>
              </a:lnSpc>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270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4" y="1905000"/>
            <a:ext cx="9144000" cy="4876800"/>
          </a:xfrm>
        </p:spPr>
        <p:txBody>
          <a:bodyPr>
            <a:normAutofit fontScale="92500" lnSpcReduction="20000"/>
          </a:bodyPr>
          <a:lstStyle/>
          <a:p>
            <a:r>
              <a:rPr lang="en-US" sz="1600" dirty="0">
                <a:latin typeface="Arial" panose="020B0604020202020204" pitchFamily="34" charset="0"/>
                <a:cs typeface="Arial" panose="020B0604020202020204" pitchFamily="34" charset="0"/>
              </a:rPr>
              <a:t>Samples 4 and 5, are the most interesting because they appear to ignore the Beer-Lambert Law, but in fact directly support it. In order for absorption spectroscopy to work, light must be absorbed by molecules and then that excitement is transmitted in a form of percentage per photon absorbed.</a:t>
            </a:r>
          </a:p>
          <a:p>
            <a:r>
              <a:rPr lang="en-US" sz="1600" dirty="0">
                <a:latin typeface="Arial" panose="020B0604020202020204" pitchFamily="34" charset="0"/>
                <a:cs typeface="Arial" panose="020B0604020202020204" pitchFamily="34" charset="0"/>
              </a:rPr>
              <a:t>Sample 5 is almost clear, the high pH of 12 renders the molecules of </a:t>
            </a:r>
            <a:r>
              <a:rPr lang="en-US" sz="1600" dirty="0" err="1">
                <a:latin typeface="Arial" panose="020B0604020202020204" pitchFamily="34" charset="0"/>
                <a:cs typeface="Arial" panose="020B0604020202020204" pitchFamily="34" charset="0"/>
              </a:rPr>
              <a:t>fuchsin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invisable</a:t>
            </a:r>
            <a:r>
              <a:rPr lang="en-US" sz="1600" dirty="0">
                <a:latin typeface="Arial" panose="020B0604020202020204" pitchFamily="34" charset="0"/>
                <a:cs typeface="Arial" panose="020B0604020202020204" pitchFamily="34" charset="0"/>
              </a:rPr>
              <a:t> at the visible light spectrum but the </a:t>
            </a:r>
            <a:r>
              <a:rPr lang="en-US" sz="1600" dirty="0" err="1">
                <a:latin typeface="Arial" panose="020B0604020202020204" pitchFamily="34" charset="0"/>
                <a:cs typeface="Arial" panose="020B0604020202020204" pitchFamily="34" charset="0"/>
              </a:rPr>
              <a:t>fuchsin</a:t>
            </a:r>
            <a:r>
              <a:rPr lang="en-US" sz="1600" dirty="0">
                <a:latin typeface="Arial" panose="020B0604020202020204" pitchFamily="34" charset="0"/>
                <a:cs typeface="Arial" panose="020B0604020202020204" pitchFamily="34" charset="0"/>
              </a:rPr>
              <a:t> molecule is still there at the concentration level of 123mg and the iodine at 93mg. Which is supported by the data (0.1141 </a:t>
            </a:r>
            <a:r>
              <a:rPr lang="en-US" sz="1600" dirty="0" err="1">
                <a:latin typeface="Arial" panose="020B0604020202020204" pitchFamily="34" charset="0"/>
                <a:cs typeface="Arial" panose="020B0604020202020204" pitchFamily="34" charset="0"/>
              </a:rPr>
              <a:t>mol</a:t>
            </a:r>
            <a:r>
              <a:rPr lang="en-US" sz="1600" dirty="0">
                <a:latin typeface="Arial" panose="020B0604020202020204" pitchFamily="34" charset="0"/>
                <a:cs typeface="Arial" panose="020B0604020202020204" pitchFamily="34" charset="0"/>
              </a:rPr>
              <a:t>/l for </a:t>
            </a:r>
            <a:r>
              <a:rPr lang="en-US" sz="1600" dirty="0" err="1">
                <a:latin typeface="Arial" panose="020B0604020202020204" pitchFamily="34" charset="0"/>
                <a:cs typeface="Arial" panose="020B0604020202020204" pitchFamily="34" charset="0"/>
              </a:rPr>
              <a:t>fuchsin</a:t>
            </a:r>
            <a:r>
              <a:rPr lang="en-US" sz="1600" dirty="0">
                <a:latin typeface="Arial" panose="020B0604020202020204" pitchFamily="34" charset="0"/>
                <a:cs typeface="Arial" panose="020B0604020202020204" pitchFamily="34" charset="0"/>
              </a:rPr>
              <a:t> and 0.08864 </a:t>
            </a:r>
            <a:r>
              <a:rPr lang="en-US" sz="1600" dirty="0" err="1">
                <a:latin typeface="Arial" panose="020B0604020202020204" pitchFamily="34" charset="0"/>
                <a:cs typeface="Arial" panose="020B0604020202020204" pitchFamily="34" charset="0"/>
              </a:rPr>
              <a:t>mol</a:t>
            </a:r>
            <a:r>
              <a:rPr lang="en-US" sz="1600" dirty="0">
                <a:latin typeface="Arial" panose="020B0604020202020204" pitchFamily="34" charset="0"/>
                <a:cs typeface="Arial" panose="020B0604020202020204" pitchFamily="34" charset="0"/>
              </a:rPr>
              <a:t>/l for </a:t>
            </a:r>
            <a:r>
              <a:rPr lang="en-US" sz="1600" dirty="0" err="1">
                <a:latin typeface="Arial" panose="020B0604020202020204" pitchFamily="34" charset="0"/>
                <a:cs typeface="Arial" panose="020B0604020202020204" pitchFamily="34" charset="0"/>
              </a:rPr>
              <a:t>lugols</a:t>
            </a:r>
            <a:r>
              <a:rPr lang="en-US" sz="1600" dirty="0">
                <a:latin typeface="Arial" panose="020B0604020202020204" pitchFamily="34" charset="0"/>
                <a:cs typeface="Arial" panose="020B0604020202020204" pitchFamily="34" charset="0"/>
              </a:rPr>
              <a:t> iodine [sample 5 ]. </a:t>
            </a:r>
          </a:p>
          <a:p>
            <a:r>
              <a:rPr lang="en-US" sz="1600" dirty="0">
                <a:latin typeface="Arial" panose="020B0604020202020204" pitchFamily="34" charset="0"/>
                <a:cs typeface="Arial" panose="020B0604020202020204" pitchFamily="34" charset="0"/>
              </a:rPr>
              <a:t>So, the Molar Absorptivity Constant is specific for every single solution, and at every wavelength. When you are taking an absorbance spectrum, and measuring the absorbance at different wavelengths, this is the only factor that is changing, as the concentration of the solution remains the same, and so does the path length. The path length of each vial is the same, and the concentration of each of these solutions is the same, yet the solutions are all different colors and will therefore absorb very differently. The only difference to change the absorbance, is the Molar Absorptivity Constant.</a:t>
            </a:r>
          </a:p>
          <a:p>
            <a:r>
              <a:rPr lang="en-US" sz="1600" dirty="0">
                <a:latin typeface="Arial" panose="020B0604020202020204" pitchFamily="34" charset="0"/>
                <a:cs typeface="Arial" panose="020B0604020202020204" pitchFamily="34" charset="0"/>
              </a:rPr>
              <a:t>Conclusion # 2, using these strict guidelines throughout this study, for identifying multiple substances within a single compound, I have successfully identified both substances (</a:t>
            </a:r>
            <a:r>
              <a:rPr lang="en-US" sz="1600" dirty="0" err="1">
                <a:latin typeface="Arial" panose="020B0604020202020204" pitchFamily="34" charset="0"/>
                <a:cs typeface="Arial" panose="020B0604020202020204" pitchFamily="34" charset="0"/>
              </a:rPr>
              <a:t>carbol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fuchsin</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Lugol’s</a:t>
            </a:r>
            <a:r>
              <a:rPr lang="en-US" sz="1600" dirty="0">
                <a:latin typeface="Arial" panose="020B0604020202020204" pitchFamily="34" charset="0"/>
                <a:cs typeface="Arial" panose="020B0604020202020204" pitchFamily="34" charset="0"/>
              </a:rPr>
              <a:t> Iodine,) within acceptable values of the references, both the control samples and that of the literature absorption spectra’s.</a:t>
            </a:r>
          </a:p>
          <a:p>
            <a:pPr marL="0" indent="0">
              <a:buNone/>
            </a:pP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pPr marL="0" indent="0">
              <a:buNone/>
            </a:pPr>
            <a:r>
              <a:rPr lang="en-US" dirty="0"/>
              <a:t> </a:t>
            </a:r>
          </a:p>
        </p:txBody>
      </p:sp>
      <p:sp>
        <p:nvSpPr>
          <p:cNvPr id="2" name="Title 1"/>
          <p:cNvSpPr>
            <a:spLocks noGrp="1"/>
          </p:cNvSpPr>
          <p:nvPr>
            <p:ph type="title"/>
          </p:nvPr>
        </p:nvSpPr>
        <p:spPr/>
        <p:txBody>
          <a:bodyPr/>
          <a:lstStyle/>
          <a:p>
            <a:r>
              <a:rPr lang="en-US"/>
              <a:t>Conclusion</a:t>
            </a:r>
            <a:endParaRPr lang="en-US" dirty="0"/>
          </a:p>
        </p:txBody>
      </p:sp>
    </p:spTree>
    <p:extLst>
      <p:ext uri="{BB962C8B-B14F-4D97-AF65-F5344CB8AC3E}">
        <p14:creationId xmlns:p14="http://schemas.microsoft.com/office/powerpoint/2010/main" val="2724557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2413" y="4800601"/>
            <a:ext cx="9143999" cy="1981200"/>
          </a:xfrm>
        </p:spPr>
        <p:txBody>
          <a:bodyPr>
            <a:normAutofit/>
          </a:bodyPr>
          <a:lstStyle/>
          <a:p>
            <a:r>
              <a:rPr lang="en-US" sz="1600" dirty="0">
                <a:latin typeface="Arial" panose="020B0604020202020204" pitchFamily="34" charset="0"/>
                <a:cs typeface="Arial" panose="020B0604020202020204" pitchFamily="34" charset="0"/>
              </a:rPr>
              <a:t>One question is how the carbolic acid in the </a:t>
            </a:r>
            <a:r>
              <a:rPr lang="en-US" sz="1600" dirty="0" err="1">
                <a:latin typeface="Arial" panose="020B0604020202020204" pitchFamily="34" charset="0"/>
                <a:cs typeface="Arial" panose="020B0604020202020204" pitchFamily="34" charset="0"/>
              </a:rPr>
              <a:t>fuchsin</a:t>
            </a:r>
            <a:r>
              <a:rPr lang="en-US" sz="1600" dirty="0">
                <a:latin typeface="Arial" panose="020B0604020202020204" pitchFamily="34" charset="0"/>
                <a:cs typeface="Arial" panose="020B0604020202020204" pitchFamily="34" charset="0"/>
              </a:rPr>
              <a:t> might have played a part in some of the chemical reactions at the higher pH levels, since the literature states that carbolic acid (Phenol,)and how it accentuates staining is still not completely clear. The explanations tend to be speculative, and are not particularly convincing.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Future studies will be done to answer some of these questions about the interaction of carbolic acid</a:t>
            </a:r>
          </a:p>
          <a:p>
            <a:r>
              <a:rPr lang="en-US" sz="1600" dirty="0">
                <a:latin typeface="Arial" panose="020B0604020202020204" pitchFamily="34" charset="0"/>
                <a:cs typeface="Arial" panose="020B0604020202020204" pitchFamily="34" charset="0"/>
              </a:rPr>
              <a:t>with and without the presence of high pH levels or iodine doping.</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Questions &amp; Discussion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552038"/>
            <a:ext cx="8078327" cy="2953162"/>
          </a:xfrm>
          <a:prstGeom prst="rect">
            <a:avLst/>
          </a:prstGeom>
        </p:spPr>
      </p:pic>
    </p:spTree>
    <p:extLst>
      <p:ext uri="{BB962C8B-B14F-4D97-AF65-F5344CB8AC3E}">
        <p14:creationId xmlns:p14="http://schemas.microsoft.com/office/powerpoint/2010/main" val="3752818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a:t>Key findings / results</a:t>
            </a:r>
          </a:p>
          <a:p>
            <a:pPr lvl="1"/>
            <a:r>
              <a:rPr lang="en-US" dirty="0"/>
              <a:t>Results / </a:t>
            </a:r>
            <a:r>
              <a:rPr lang="en-US" dirty="0" err="1"/>
              <a:t>Carbol</a:t>
            </a:r>
            <a:r>
              <a:rPr lang="en-US" dirty="0"/>
              <a:t> </a:t>
            </a:r>
            <a:r>
              <a:rPr lang="en-US" dirty="0" err="1"/>
              <a:t>Fuchsin</a:t>
            </a:r>
            <a:endParaRPr lang="en-US" dirty="0"/>
          </a:p>
          <a:p>
            <a:pPr lvl="1"/>
            <a:r>
              <a:rPr lang="en-US" dirty="0"/>
              <a:t>Results / </a:t>
            </a:r>
            <a:r>
              <a:rPr lang="en-US" dirty="0" err="1"/>
              <a:t>Lugol’s</a:t>
            </a:r>
            <a:r>
              <a:rPr lang="en-US" dirty="0"/>
              <a:t> Iodine</a:t>
            </a:r>
          </a:p>
          <a:p>
            <a:r>
              <a:rPr lang="en-US" dirty="0"/>
              <a:t>Conclusion</a:t>
            </a:r>
          </a:p>
        </p:txBody>
      </p:sp>
      <p:sp>
        <p:nvSpPr>
          <p:cNvPr id="3" name="Content Placeholder 2"/>
          <p:cNvSpPr>
            <a:spLocks noGrp="1"/>
          </p:cNvSpPr>
          <p:nvPr>
            <p:ph sz="half" idx="1"/>
          </p:nvPr>
        </p:nvSpPr>
        <p:spPr/>
        <p:txBody>
          <a:bodyPr/>
          <a:lstStyle/>
          <a:p>
            <a:r>
              <a:rPr lang="en-US" dirty="0"/>
              <a:t>Project description</a:t>
            </a:r>
          </a:p>
          <a:p>
            <a:pPr lvl="1"/>
            <a:r>
              <a:rPr lang="en-US" dirty="0"/>
              <a:t>Objective</a:t>
            </a:r>
          </a:p>
          <a:p>
            <a:pPr lvl="1"/>
            <a:r>
              <a:rPr lang="en-US" dirty="0"/>
              <a:t>Results</a:t>
            </a:r>
          </a:p>
          <a:p>
            <a:r>
              <a:rPr lang="en-US" dirty="0"/>
              <a:t>Project methodology</a:t>
            </a:r>
          </a:p>
        </p:txBody>
      </p:sp>
      <p:sp>
        <p:nvSpPr>
          <p:cNvPr id="2" name="Title 1"/>
          <p:cNvSpPr>
            <a:spLocks noGrp="1"/>
          </p:cNvSpPr>
          <p:nvPr>
            <p:ph type="title"/>
          </p:nvPr>
        </p:nvSpPr>
        <p:spPr/>
        <p:txBody>
          <a:bodyPr/>
          <a:lstStyle/>
          <a:p>
            <a:r>
              <a:rPr lang="en-US"/>
              <a:t>Overview</a:t>
            </a:r>
            <a:endParaRPr lang="en-US" dirty="0"/>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4"/>
          </p:nvPr>
        </p:nvSpPr>
        <p:spPr/>
        <p:txBody>
          <a:bodyPr/>
          <a:lstStyle/>
          <a:p>
            <a:r>
              <a:rPr lang="en-US" dirty="0"/>
              <a:t>Preliminary findings are positive for the identification of </a:t>
            </a:r>
            <a:r>
              <a:rPr lang="en-US" dirty="0" err="1"/>
              <a:t>carbol</a:t>
            </a:r>
            <a:r>
              <a:rPr lang="en-US" dirty="0"/>
              <a:t> </a:t>
            </a:r>
            <a:r>
              <a:rPr lang="en-US" dirty="0" err="1"/>
              <a:t>fuchsin</a:t>
            </a:r>
            <a:r>
              <a:rPr lang="en-US" dirty="0"/>
              <a:t> and </a:t>
            </a:r>
            <a:r>
              <a:rPr lang="en-US" dirty="0" err="1"/>
              <a:t>Lugol’s</a:t>
            </a:r>
            <a:r>
              <a:rPr lang="en-US" dirty="0"/>
              <a:t> iodine solution (potassium iodine/Iodine) in distilled water at varying pH levels.</a:t>
            </a:r>
          </a:p>
          <a:p>
            <a:pPr marL="0" indent="0">
              <a:buNone/>
            </a:pPr>
            <a:endParaRPr lang="en-US" dirty="0"/>
          </a:p>
          <a:p>
            <a:endParaRPr lang="en-US" dirty="0"/>
          </a:p>
          <a:p>
            <a:endParaRPr lang="en-US" dirty="0"/>
          </a:p>
        </p:txBody>
      </p:sp>
      <p:sp>
        <p:nvSpPr>
          <p:cNvPr id="7" name="Text Placeholder 6"/>
          <p:cNvSpPr>
            <a:spLocks noGrp="1"/>
          </p:cNvSpPr>
          <p:nvPr>
            <p:ph type="body" sz="quarter" idx="3"/>
          </p:nvPr>
        </p:nvSpPr>
        <p:spPr/>
        <p:txBody>
          <a:bodyPr/>
          <a:lstStyle/>
          <a:p>
            <a:r>
              <a:rPr lang="en-US"/>
              <a:t>Results</a:t>
            </a:r>
            <a:endParaRPr lang="en-US" dirty="0"/>
          </a:p>
        </p:txBody>
      </p:sp>
      <p:sp>
        <p:nvSpPr>
          <p:cNvPr id="3" name="Content Placeholder 2"/>
          <p:cNvSpPr>
            <a:spLocks noGrp="1"/>
          </p:cNvSpPr>
          <p:nvPr>
            <p:ph sz="half" idx="2"/>
          </p:nvPr>
        </p:nvSpPr>
        <p:spPr/>
        <p:txBody>
          <a:bodyPr/>
          <a:lstStyle/>
          <a:p>
            <a:r>
              <a:rPr lang="en-US" dirty="0"/>
              <a:t>The determination of 2 separate chemical compounds using absorption spectroscopy and the DH 4.0 v4 spectrometer.</a:t>
            </a:r>
          </a:p>
          <a:p>
            <a:r>
              <a:rPr lang="en-US" dirty="0"/>
              <a:t>Using pH adjustments for color changes in relation to absorption.</a:t>
            </a:r>
          </a:p>
          <a:p>
            <a:pPr marL="0" indent="0">
              <a:buNone/>
            </a:pPr>
            <a:endParaRPr lang="en-US" dirty="0"/>
          </a:p>
          <a:p>
            <a:pPr marL="0" indent="0">
              <a:buNone/>
            </a:pPr>
            <a:endParaRPr lang="en-US" dirty="0"/>
          </a:p>
        </p:txBody>
      </p:sp>
      <p:sp>
        <p:nvSpPr>
          <p:cNvPr id="6" name="Text Placeholder 5"/>
          <p:cNvSpPr>
            <a:spLocks noGrp="1"/>
          </p:cNvSpPr>
          <p:nvPr>
            <p:ph type="body" idx="1"/>
          </p:nvPr>
        </p:nvSpPr>
        <p:spPr/>
        <p:txBody>
          <a:bodyPr/>
          <a:lstStyle/>
          <a:p>
            <a:r>
              <a:rPr lang="en-US" dirty="0"/>
              <a:t>Objective</a:t>
            </a:r>
          </a:p>
        </p:txBody>
      </p:sp>
      <p:sp>
        <p:nvSpPr>
          <p:cNvPr id="2" name="Title 1"/>
          <p:cNvSpPr>
            <a:spLocks noGrp="1"/>
          </p:cNvSpPr>
          <p:nvPr>
            <p:ph type="title"/>
          </p:nvPr>
        </p:nvSpPr>
        <p:spPr/>
        <p:txBody>
          <a:bodyPr/>
          <a:lstStyle/>
          <a:p>
            <a:r>
              <a:rPr lang="en-US"/>
              <a:t>Project Description</a:t>
            </a:r>
            <a:endParaRPr lang="en-US" dirty="0"/>
          </a:p>
        </p:txBody>
      </p:sp>
    </p:spTree>
    <p:extLst>
      <p:ext uri="{BB962C8B-B14F-4D97-AF65-F5344CB8AC3E}">
        <p14:creationId xmlns:p14="http://schemas.microsoft.com/office/powerpoint/2010/main" val="223966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381000"/>
            <a:ext cx="10439400" cy="6095999"/>
          </a:xfrm>
          <a:prstGeom prst="rect">
            <a:avLst/>
          </a:prstGeom>
        </p:spPr>
      </p:pic>
    </p:spTree>
    <p:extLst>
      <p:ext uri="{BB962C8B-B14F-4D97-AF65-F5344CB8AC3E}">
        <p14:creationId xmlns:p14="http://schemas.microsoft.com/office/powerpoint/2010/main" val="232332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Key assumptions</a:t>
            </a:r>
          </a:p>
          <a:p>
            <a:pPr lvl="1"/>
            <a:r>
              <a:rPr lang="en-US" dirty="0"/>
              <a:t>1) Since adjusting pH of a solution determines the extent to which any chemical group is protonated or deprotonated, (positively or negatively charged,) this effect should in fact, alter the color of each sample. </a:t>
            </a:r>
          </a:p>
          <a:p>
            <a:pPr lvl="1"/>
            <a:r>
              <a:rPr lang="en-US" dirty="0"/>
              <a:t>Using 2 separate controls (basic </a:t>
            </a:r>
            <a:r>
              <a:rPr lang="en-US" dirty="0" err="1"/>
              <a:t>fuchsin</a:t>
            </a:r>
            <a:r>
              <a:rPr lang="en-US" dirty="0"/>
              <a:t> and </a:t>
            </a:r>
            <a:r>
              <a:rPr lang="en-US" dirty="0" err="1"/>
              <a:t>Lugol’s</a:t>
            </a:r>
            <a:r>
              <a:rPr lang="en-US" dirty="0"/>
              <a:t> iodine) I should be able to utilize these as my references for comparison against my other 5 samples.  </a:t>
            </a:r>
          </a:p>
        </p:txBody>
      </p:sp>
      <p:sp>
        <p:nvSpPr>
          <p:cNvPr id="6" name="Text Placeholder 5"/>
          <p:cNvSpPr>
            <a:spLocks noGrp="1"/>
          </p:cNvSpPr>
          <p:nvPr>
            <p:ph type="body" sz="half" idx="2"/>
          </p:nvPr>
        </p:nvSpPr>
        <p:spPr>
          <a:xfrm>
            <a:off x="836612" y="1676400"/>
            <a:ext cx="3429001" cy="4267200"/>
          </a:xfrm>
        </p:spPr>
        <p:txBody>
          <a:bodyPr>
            <a:normAutofit lnSpcReduction="10000"/>
          </a:bodyPr>
          <a:lstStyle/>
          <a:p>
            <a:r>
              <a:rPr lang="en-US" dirty="0"/>
              <a:t>Using 7 13X100mm glass test tubes with screw tops, from Karter scientific (402D2,) each test tube was labeled as AB01- FI [1] thru [5] Batch#02. Using a 1000micro liter pipette tip, inserted into a glass eye dropper, each drop of </a:t>
            </a:r>
            <a:r>
              <a:rPr lang="en-US" dirty="0" err="1"/>
              <a:t>Carbol</a:t>
            </a:r>
            <a:r>
              <a:rPr lang="en-US" dirty="0"/>
              <a:t> </a:t>
            </a:r>
            <a:r>
              <a:rPr lang="en-US" dirty="0" err="1"/>
              <a:t>Fuchsin</a:t>
            </a:r>
            <a:r>
              <a:rPr lang="en-US" dirty="0"/>
              <a:t> and </a:t>
            </a:r>
            <a:r>
              <a:rPr lang="en-US" dirty="0" err="1"/>
              <a:t>Lugol’s</a:t>
            </a:r>
            <a:r>
              <a:rPr lang="en-US" dirty="0"/>
              <a:t> Iodine were weighed on a lab quality digital scale from 1 to 5 drops for volume weight per drop, then the appropriate sample quantity was transferred to each test tube.</a:t>
            </a:r>
          </a:p>
          <a:p>
            <a:r>
              <a:rPr lang="en-US" dirty="0"/>
              <a:t>2 Control sample test tubes were also prepared, using the above procedures. 1 for </a:t>
            </a:r>
            <a:r>
              <a:rPr lang="en-US" dirty="0" err="1"/>
              <a:t>carbol</a:t>
            </a:r>
            <a:r>
              <a:rPr lang="en-US" dirty="0"/>
              <a:t> </a:t>
            </a:r>
            <a:r>
              <a:rPr lang="en-US" dirty="0" err="1"/>
              <a:t>fuchsin</a:t>
            </a:r>
            <a:r>
              <a:rPr lang="en-US" dirty="0"/>
              <a:t> and 1 for </a:t>
            </a:r>
            <a:r>
              <a:rPr lang="en-US" dirty="0" err="1"/>
              <a:t>Lugol’s</a:t>
            </a:r>
            <a:r>
              <a:rPr lang="en-US" dirty="0"/>
              <a:t> Iodine solution.</a:t>
            </a:r>
          </a:p>
        </p:txBody>
      </p:sp>
      <p:sp>
        <p:nvSpPr>
          <p:cNvPr id="2" name="Title 1"/>
          <p:cNvSpPr>
            <a:spLocks noGrp="1"/>
          </p:cNvSpPr>
          <p:nvPr>
            <p:ph type="title"/>
          </p:nvPr>
        </p:nvSpPr>
        <p:spPr/>
        <p:txBody>
          <a:bodyPr/>
          <a:lstStyle/>
          <a:p>
            <a:r>
              <a:rPr lang="en-US"/>
              <a:t>Procedure / Methodology</a:t>
            </a:r>
            <a:endParaRPr lang="en-US" dirty="0"/>
          </a:p>
        </p:txBody>
      </p:sp>
    </p:spTree>
    <p:extLst>
      <p:ext uri="{BB962C8B-B14F-4D97-AF65-F5344CB8AC3E}">
        <p14:creationId xmlns:p14="http://schemas.microsoft.com/office/powerpoint/2010/main" val="2315534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Drop Volume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1590418"/>
            <a:ext cx="6468378" cy="3677163"/>
          </a:xfrm>
          <a:prstGeom prst="rect">
            <a:avLst/>
          </a:prstGeom>
        </p:spPr>
      </p:pic>
      <p:sp>
        <p:nvSpPr>
          <p:cNvPr id="4" name="TextBox 3"/>
          <p:cNvSpPr txBox="1"/>
          <p:nvPr/>
        </p:nvSpPr>
        <p:spPr>
          <a:xfrm>
            <a:off x="8304212" y="2286000"/>
            <a:ext cx="2133600" cy="1865126"/>
          </a:xfrm>
          <a:prstGeom prst="rect">
            <a:avLst/>
          </a:prstGeom>
          <a:noFill/>
        </p:spPr>
        <p:txBody>
          <a:bodyPr wrap="square" rtlCol="0">
            <a:spAutoFit/>
          </a:bodyPr>
          <a:lstStyle/>
          <a:p>
            <a:pPr>
              <a:lnSpc>
                <a:spcPct val="90000"/>
              </a:lnSpc>
            </a:pPr>
            <a:r>
              <a:rPr lang="en-US" sz="1600" b="1" dirty="0">
                <a:solidFill>
                  <a:schemeClr val="bg1"/>
                </a:solidFill>
              </a:rPr>
              <a:t>Using a high precision GEM50 smart scale, each individual drop was weighed using a 1000UL pipette tip attached to a glass eye dropper</a:t>
            </a:r>
          </a:p>
        </p:txBody>
      </p:sp>
    </p:spTree>
    <p:extLst>
      <p:ext uri="{BB962C8B-B14F-4D97-AF65-F5344CB8AC3E}">
        <p14:creationId xmlns:p14="http://schemas.microsoft.com/office/powerpoint/2010/main" val="1732099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669" y="737812"/>
            <a:ext cx="9583487" cy="5382376"/>
          </a:xfrm>
          <a:prstGeom prst="rect">
            <a:avLst/>
          </a:prstGeom>
        </p:spPr>
      </p:pic>
    </p:spTree>
    <p:extLst>
      <p:ext uri="{BB962C8B-B14F-4D97-AF65-F5344CB8AC3E}">
        <p14:creationId xmlns:p14="http://schemas.microsoft.com/office/powerpoint/2010/main" val="673347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152400"/>
            <a:ext cx="9143998" cy="1219200"/>
          </a:xfrm>
        </p:spPr>
        <p:txBody>
          <a:bodyPr/>
          <a:lstStyle/>
          <a:p>
            <a:r>
              <a:rPr lang="en-US" dirty="0"/>
              <a:t>pH CHART for Living Organisms</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685800"/>
            <a:ext cx="6477000" cy="6096000"/>
          </a:xfrm>
          <a:prstGeom prst="rect">
            <a:avLst/>
          </a:prstGeom>
        </p:spPr>
      </p:pic>
      <p:sp>
        <p:nvSpPr>
          <p:cNvPr id="5" name="TextBox 4"/>
          <p:cNvSpPr txBox="1"/>
          <p:nvPr/>
        </p:nvSpPr>
        <p:spPr>
          <a:xfrm>
            <a:off x="8837612" y="2173879"/>
            <a:ext cx="2438400" cy="3083921"/>
          </a:xfrm>
          <a:prstGeom prst="rect">
            <a:avLst/>
          </a:prstGeom>
          <a:noFill/>
        </p:spPr>
        <p:txBody>
          <a:bodyPr wrap="square" rtlCol="0">
            <a:spAutoFit/>
          </a:bodyPr>
          <a:lstStyle/>
          <a:p>
            <a:pPr>
              <a:lnSpc>
                <a:spcPct val="90000"/>
              </a:lnSpc>
            </a:pPr>
            <a:r>
              <a:rPr lang="en-US" sz="2400" dirty="0">
                <a:solidFill>
                  <a:schemeClr val="bg1"/>
                </a:solidFill>
              </a:rPr>
              <a:t>I included this chart because I am using a biological staining dye and a few of the pH levels I used are on this chart.</a:t>
            </a:r>
          </a:p>
        </p:txBody>
      </p:sp>
    </p:spTree>
    <p:extLst>
      <p:ext uri="{BB962C8B-B14F-4D97-AF65-F5344CB8AC3E}">
        <p14:creationId xmlns:p14="http://schemas.microsoft.com/office/powerpoint/2010/main" val="4147721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812" y="0"/>
            <a:ext cx="9143998" cy="685800"/>
          </a:xfrm>
        </p:spPr>
        <p:txBody>
          <a:bodyPr/>
          <a:lstStyle/>
          <a:p>
            <a:r>
              <a:rPr lang="en-US" dirty="0"/>
              <a:t>Methodology: Control Samples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685800"/>
            <a:ext cx="7610921" cy="5991678"/>
          </a:xfrm>
          <a:prstGeom prst="rect">
            <a:avLst/>
          </a:prstGeom>
        </p:spPr>
      </p:pic>
      <p:sp>
        <p:nvSpPr>
          <p:cNvPr id="4" name="TextBox 3"/>
          <p:cNvSpPr txBox="1"/>
          <p:nvPr/>
        </p:nvSpPr>
        <p:spPr>
          <a:xfrm>
            <a:off x="8609012" y="1752600"/>
            <a:ext cx="3124200" cy="4524315"/>
          </a:xfrm>
          <a:prstGeom prst="rect">
            <a:avLst/>
          </a:prstGeom>
          <a:noFill/>
        </p:spPr>
        <p:txBody>
          <a:bodyPr wrap="square" rtlCol="0">
            <a:spAutoFit/>
          </a:bodyPr>
          <a:lstStyle/>
          <a:p>
            <a:pPr>
              <a:lnSpc>
                <a:spcPct val="90000"/>
              </a:lnSpc>
            </a:pPr>
            <a:r>
              <a:rPr lang="en-US" sz="1600" dirty="0">
                <a:solidFill>
                  <a:schemeClr val="bg1"/>
                </a:solidFill>
              </a:rPr>
              <a:t>These are my 2 controls that I used as my reference samples, one for basic </a:t>
            </a:r>
            <a:r>
              <a:rPr lang="en-US" sz="1600" dirty="0" err="1">
                <a:solidFill>
                  <a:schemeClr val="bg1"/>
                </a:solidFill>
              </a:rPr>
              <a:t>fuchsin</a:t>
            </a:r>
            <a:r>
              <a:rPr lang="en-US" sz="1600" dirty="0">
                <a:solidFill>
                  <a:schemeClr val="bg1"/>
                </a:solidFill>
              </a:rPr>
              <a:t> and the other for </a:t>
            </a:r>
            <a:r>
              <a:rPr lang="en-US" sz="1600" dirty="0" err="1">
                <a:solidFill>
                  <a:schemeClr val="bg1"/>
                </a:solidFill>
              </a:rPr>
              <a:t>lugol’s</a:t>
            </a:r>
            <a:r>
              <a:rPr lang="en-US" sz="1600" dirty="0">
                <a:solidFill>
                  <a:schemeClr val="bg1"/>
                </a:solidFill>
              </a:rPr>
              <a:t> iodine.</a:t>
            </a:r>
          </a:p>
          <a:p>
            <a:pPr>
              <a:lnSpc>
                <a:spcPct val="90000"/>
              </a:lnSpc>
            </a:pPr>
            <a:endParaRPr lang="en-US" sz="1600" dirty="0">
              <a:solidFill>
                <a:schemeClr val="bg1"/>
              </a:solidFill>
            </a:endParaRPr>
          </a:p>
          <a:p>
            <a:pPr>
              <a:lnSpc>
                <a:spcPct val="90000"/>
              </a:lnSpc>
            </a:pPr>
            <a:r>
              <a:rPr lang="en-US" sz="1600" dirty="0">
                <a:solidFill>
                  <a:schemeClr val="bg1"/>
                </a:solidFill>
              </a:rPr>
              <a:t>I used the 22mg </a:t>
            </a:r>
            <a:r>
              <a:rPr lang="en-US" sz="1600" dirty="0" err="1">
                <a:solidFill>
                  <a:schemeClr val="bg1"/>
                </a:solidFill>
              </a:rPr>
              <a:t>fuchsin</a:t>
            </a:r>
            <a:r>
              <a:rPr lang="en-US" sz="1600" dirty="0">
                <a:solidFill>
                  <a:schemeClr val="bg1"/>
                </a:solidFill>
              </a:rPr>
              <a:t> sample as my least concentrated sample so as to reduce any inner filter effect that might interfere with the </a:t>
            </a:r>
            <a:r>
              <a:rPr lang="en-US" sz="1600" dirty="0" err="1">
                <a:solidFill>
                  <a:schemeClr val="bg1"/>
                </a:solidFill>
              </a:rPr>
              <a:t>Beer+Lambert</a:t>
            </a:r>
            <a:r>
              <a:rPr lang="en-US" sz="1600" dirty="0">
                <a:solidFill>
                  <a:schemeClr val="bg1"/>
                </a:solidFill>
              </a:rPr>
              <a:t> Law.</a:t>
            </a:r>
          </a:p>
          <a:p>
            <a:pPr>
              <a:lnSpc>
                <a:spcPct val="90000"/>
              </a:lnSpc>
            </a:pPr>
            <a:endParaRPr lang="en-US" sz="1600" dirty="0">
              <a:solidFill>
                <a:schemeClr val="bg1"/>
              </a:solidFill>
            </a:endParaRPr>
          </a:p>
          <a:p>
            <a:pPr>
              <a:lnSpc>
                <a:spcPct val="90000"/>
              </a:lnSpc>
            </a:pPr>
            <a:r>
              <a:rPr lang="en-US" sz="1600" dirty="0">
                <a:solidFill>
                  <a:schemeClr val="bg1"/>
                </a:solidFill>
              </a:rPr>
              <a:t>The same was done with the iodine sample, although it is at a slightly higher concentration, I found that at this fair rate that, I got a better spectral reading from previous experiments.</a:t>
            </a:r>
          </a:p>
        </p:txBody>
      </p:sp>
    </p:spTree>
    <p:extLst>
      <p:ext uri="{BB962C8B-B14F-4D97-AF65-F5344CB8AC3E}">
        <p14:creationId xmlns:p14="http://schemas.microsoft.com/office/powerpoint/2010/main" val="275452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scientific report presentation" id="{E3EDB9B8-CDEA-47DF-B81A-8D8AB80910C6}" vid="{A5F1F25A-E8B0-4A60-A632-528239EE46D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0.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6.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7.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8.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9.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1267</Words>
  <Application>Microsoft Office PowerPoint</Application>
  <PresentationFormat>Custom</PresentationFormat>
  <Paragraphs>94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Student presentation</vt:lpstr>
      <vt:lpstr>Carbol Fuchsin (Basic Fuchsin/Phenol) Doped with Lugol's Iodine </vt:lpstr>
      <vt:lpstr>Overview</vt:lpstr>
      <vt:lpstr>Project Description</vt:lpstr>
      <vt:lpstr>PowerPoint Presentation</vt:lpstr>
      <vt:lpstr>Procedure / Methodology</vt:lpstr>
      <vt:lpstr>Determining Drop Volume</vt:lpstr>
      <vt:lpstr>PowerPoint Presentation</vt:lpstr>
      <vt:lpstr>pH CHART for Living Organisms </vt:lpstr>
      <vt:lpstr>Methodology: Control Samples</vt:lpstr>
      <vt:lpstr>Data acquisition for all 5 samples:</vt:lpstr>
      <vt:lpstr>Key Findings / Results 1</vt:lpstr>
      <vt:lpstr>Sample [2] Calibration Curve</vt:lpstr>
      <vt:lpstr>Key Findings / Results 2</vt:lpstr>
      <vt:lpstr>Key Findings / Results 3</vt:lpstr>
      <vt:lpstr>PowerPoint Presentation</vt:lpstr>
      <vt:lpstr>Conclusion</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2016-08-16T20:24:32Z</dcterms:created>
  <dcterms:modified xsi:type="dcterms:W3CDTF">2016-08-16T20:35:26Z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