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71" r:id="rId3"/>
    <p:sldId id="262" r:id="rId4"/>
    <p:sldId id="268" r:id="rId5"/>
    <p:sldId id="275" r:id="rId6"/>
    <p:sldId id="276" r:id="rId7"/>
    <p:sldId id="277" r:id="rId8"/>
    <p:sldId id="263" r:id="rId9"/>
    <p:sldId id="272" r:id="rId10"/>
    <p:sldId id="273" r:id="rId11"/>
    <p:sldId id="285" r:id="rId12"/>
    <p:sldId id="274" r:id="rId13"/>
    <p:sldId id="279" r:id="rId14"/>
    <p:sldId id="280" r:id="rId15"/>
    <p:sldId id="278" r:id="rId16"/>
    <p:sldId id="281" r:id="rId17"/>
    <p:sldId id="282" r:id="rId18"/>
    <p:sldId id="283" r:id="rId19"/>
    <p:sldId id="284" r:id="rId20"/>
    <p:sldId id="286" r:id="rId21"/>
  </p:sldIdLst>
  <p:sldSz cx="9144000" cy="6858000" type="screen4x3"/>
  <p:notesSz cx="7010400" cy="92964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4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2"/>
      </p:bgRef>
    </p:bg>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607CF98-C3A2-4EFC-A90D-1D3EE202C90D}" type="datetimeFigureOut">
              <a:rPr lang="es-CO" smtClean="0"/>
              <a:pPr/>
              <a:t>17/10/2010</a:t>
            </a:fld>
            <a:endParaRPr lang="es-CO"/>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CO"/>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D288176C-89AD-4F71-9067-9878557FAF93}" type="slidenum">
              <a:rPr lang="es-CO" smtClean="0"/>
              <a:pPr/>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607CF98-C3A2-4EFC-A90D-1D3EE202C90D}" type="datetimeFigureOut">
              <a:rPr lang="es-CO" smtClean="0"/>
              <a:pPr/>
              <a:t>17/10/2010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D288176C-89AD-4F71-9067-9878557FAF93}"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bg>
      <p:bgRef idx="1001">
        <a:schemeClr val="bg1"/>
      </p:bgRef>
    </p:bg>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7607CF98-C3A2-4EFC-A90D-1D3EE202C90D}" type="datetimeFigureOut">
              <a:rPr lang="es-CO" smtClean="0"/>
              <a:pPr/>
              <a:t>17/10/2010</a:t>
            </a:fld>
            <a:endParaRPr lang="es-CO"/>
          </a:p>
        </p:txBody>
      </p:sp>
      <p:sp>
        <p:nvSpPr>
          <p:cNvPr id="5" name="4 Marcador de pie de página"/>
          <p:cNvSpPr>
            <a:spLocks noGrp="1"/>
          </p:cNvSpPr>
          <p:nvPr>
            <p:ph type="ftr" sz="quarter" idx="11"/>
          </p:nvPr>
        </p:nvSpPr>
        <p:spPr>
          <a:xfrm>
            <a:off x="457201" y="6248207"/>
            <a:ext cx="5573483" cy="365125"/>
          </a:xfrm>
        </p:spPr>
        <p:txBody>
          <a:bodyPr/>
          <a:lstStyle/>
          <a:p>
            <a:endParaRPr lang="es-CO"/>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D288176C-89AD-4F71-9067-9878557FAF93}" type="slidenum">
              <a:rPr lang="es-CO" smtClean="0"/>
              <a:pPr/>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7607CF98-C3A2-4EFC-A90D-1D3EE202C90D}" type="datetimeFigureOut">
              <a:rPr lang="es-CO" smtClean="0"/>
              <a:pPr/>
              <a:t>17/10/2010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D288176C-89AD-4F71-9067-9878557FAF93}" type="slidenum">
              <a:rPr lang="es-CO" smtClean="0"/>
              <a:pPr/>
              <a:t>‹Nº›</a:t>
            </a:fld>
            <a:endParaRPr lang="es-CO"/>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7607CF98-C3A2-4EFC-A90D-1D3EE202C90D}" type="datetimeFigureOut">
              <a:rPr lang="es-CO" smtClean="0"/>
              <a:pPr/>
              <a:t>17/10/2010</a:t>
            </a:fld>
            <a:endParaRPr lang="es-CO"/>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D288176C-89AD-4F71-9067-9878557FAF93}" type="slidenum">
              <a:rPr lang="es-CO" smtClean="0"/>
              <a:pPr/>
              <a:t>‹Nº›</a:t>
            </a:fld>
            <a:endParaRPr lang="es-CO"/>
          </a:p>
        </p:txBody>
      </p:sp>
      <p:sp>
        <p:nvSpPr>
          <p:cNvPr id="14" name="13 Marcador de pie de página"/>
          <p:cNvSpPr>
            <a:spLocks noGrp="1"/>
          </p:cNvSpPr>
          <p:nvPr>
            <p:ph type="ftr" sz="quarter" idx="12"/>
          </p:nvPr>
        </p:nvSpPr>
        <p:spPr/>
        <p:txBody>
          <a:bodyPr/>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7607CF98-C3A2-4EFC-A90D-1D3EE202C90D}" type="datetimeFigureOut">
              <a:rPr lang="es-CO" smtClean="0"/>
              <a:pPr/>
              <a:t>17/10/2010</a:t>
            </a:fld>
            <a:endParaRPr lang="es-CO"/>
          </a:p>
        </p:txBody>
      </p:sp>
      <p:sp>
        <p:nvSpPr>
          <p:cNvPr id="10" name="9 Marcador de número de diapositiva"/>
          <p:cNvSpPr>
            <a:spLocks noGrp="1"/>
          </p:cNvSpPr>
          <p:nvPr>
            <p:ph type="sldNum" sz="quarter" idx="16"/>
          </p:nvPr>
        </p:nvSpPr>
        <p:spPr/>
        <p:txBody>
          <a:bodyPr rtlCol="0"/>
          <a:lstStyle/>
          <a:p>
            <a:fld id="{D288176C-89AD-4F71-9067-9878557FAF93}" type="slidenum">
              <a:rPr lang="es-CO" smtClean="0"/>
              <a:pPr/>
              <a:t>‹Nº›</a:t>
            </a:fld>
            <a:endParaRPr lang="es-CO"/>
          </a:p>
        </p:txBody>
      </p:sp>
      <p:sp>
        <p:nvSpPr>
          <p:cNvPr id="12" name="11 Marcador de pie de página"/>
          <p:cNvSpPr>
            <a:spLocks noGrp="1"/>
          </p:cNvSpPr>
          <p:nvPr>
            <p:ph type="ftr" sz="quarter" idx="17"/>
          </p:nvPr>
        </p:nvSpPr>
        <p:spPr/>
        <p:txBody>
          <a:bodyPr rtlCol="0"/>
          <a:lstStyle/>
          <a:p>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7607CF98-C3A2-4EFC-A90D-1D3EE202C90D}" type="datetimeFigureOut">
              <a:rPr lang="es-CO" smtClean="0"/>
              <a:pPr/>
              <a:t>17/10/2010</a:t>
            </a:fld>
            <a:endParaRPr lang="es-CO"/>
          </a:p>
        </p:txBody>
      </p:sp>
      <p:sp>
        <p:nvSpPr>
          <p:cNvPr id="12" name="11 Marcador de número de diapositiva"/>
          <p:cNvSpPr>
            <a:spLocks noGrp="1"/>
          </p:cNvSpPr>
          <p:nvPr>
            <p:ph type="sldNum" sz="quarter" idx="16"/>
          </p:nvPr>
        </p:nvSpPr>
        <p:spPr/>
        <p:txBody>
          <a:bodyPr rtlCol="0"/>
          <a:lstStyle/>
          <a:p>
            <a:fld id="{D288176C-89AD-4F71-9067-9878557FAF93}" type="slidenum">
              <a:rPr lang="es-CO" smtClean="0"/>
              <a:pPr/>
              <a:t>‹Nº›</a:t>
            </a:fld>
            <a:endParaRPr lang="es-CO"/>
          </a:p>
        </p:txBody>
      </p:sp>
      <p:sp>
        <p:nvSpPr>
          <p:cNvPr id="14" name="13 Marcador de pie de página"/>
          <p:cNvSpPr>
            <a:spLocks noGrp="1"/>
          </p:cNvSpPr>
          <p:nvPr>
            <p:ph type="ftr" sz="quarter" idx="17"/>
          </p:nvPr>
        </p:nvSpPr>
        <p:spPr/>
        <p:txBody>
          <a:bodyPr rtlCol="0"/>
          <a:lstStyle/>
          <a:p>
            <a:endParaRPr lang="es-CO"/>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607CF98-C3A2-4EFC-A90D-1D3EE202C90D}" type="datetimeFigureOut">
              <a:rPr lang="es-CO" smtClean="0"/>
              <a:pPr/>
              <a:t>17/10/2010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D288176C-89AD-4F71-9067-9878557FAF93}"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607CF98-C3A2-4EFC-A90D-1D3EE202C90D}" type="datetimeFigureOut">
              <a:rPr lang="es-CO" smtClean="0"/>
              <a:pPr/>
              <a:t>17/10/2010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D288176C-89AD-4F71-9067-9878557FAF93}"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7607CF98-C3A2-4EFC-A90D-1D3EE202C90D}" type="datetimeFigureOut">
              <a:rPr lang="es-CO" smtClean="0"/>
              <a:pPr/>
              <a:t>17/10/2010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D288176C-89AD-4F71-9067-9878557FAF93}" type="slidenum">
              <a:rPr lang="es-CO" smtClean="0"/>
              <a:pPr/>
              <a:t>‹Nº›</a:t>
            </a:fld>
            <a:endParaRPr lang="es-CO"/>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3">
        <a:schemeClr val="bg2"/>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7607CF98-C3A2-4EFC-A90D-1D3EE202C90D}" type="datetimeFigureOut">
              <a:rPr lang="es-CO" smtClean="0"/>
              <a:pPr/>
              <a:t>17/10/2010</a:t>
            </a:fld>
            <a:endParaRPr lang="es-CO"/>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D288176C-89AD-4F71-9067-9878557FAF93}" type="slidenum">
              <a:rPr lang="es-CO" smtClean="0"/>
              <a:pPr/>
              <a:t>‹Nº›</a:t>
            </a:fld>
            <a:endParaRPr lang="es-CO"/>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CO"/>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607CF98-C3A2-4EFC-A90D-1D3EE202C90D}" type="datetimeFigureOut">
              <a:rPr lang="es-CO" smtClean="0"/>
              <a:pPr/>
              <a:t>17/10/2010</a:t>
            </a:fld>
            <a:endParaRPr lang="es-CO"/>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CO"/>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D288176C-89AD-4F71-9067-9878557FAF93}"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mailto:afrolider@yahoo.com"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www.americalatinagenera.org/"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1371600" y="3500438"/>
            <a:ext cx="7123113" cy="1571636"/>
          </a:xfrm>
        </p:spPr>
        <p:txBody>
          <a:bodyPr>
            <a:normAutofit fontScale="85000" lnSpcReduction="20000"/>
          </a:bodyPr>
          <a:lstStyle/>
          <a:p>
            <a:pPr algn="ctr"/>
            <a:r>
              <a:rPr lang="es-CO" b="1" dirty="0" smtClean="0"/>
              <a:t>Encuentro Nacional de Mujeres Feministas </a:t>
            </a:r>
          </a:p>
          <a:p>
            <a:pPr algn="ctr"/>
            <a:r>
              <a:rPr lang="es-CO" b="1" dirty="0" smtClean="0"/>
              <a:t>de Colombia</a:t>
            </a:r>
          </a:p>
          <a:p>
            <a:pPr algn="ctr"/>
            <a:r>
              <a:rPr lang="es-CO" dirty="0" smtClean="0"/>
              <a:t>Octubre 15 de 2010</a:t>
            </a:r>
          </a:p>
          <a:p>
            <a:pPr algn="ctr"/>
            <a:r>
              <a:rPr lang="es-CO" dirty="0" smtClean="0"/>
              <a:t>Sede Catay, Piedecuesta, Santander</a:t>
            </a:r>
            <a:endParaRPr lang="es-CO" dirty="0"/>
          </a:p>
        </p:txBody>
      </p:sp>
      <p:sp>
        <p:nvSpPr>
          <p:cNvPr id="3" name="2 Título"/>
          <p:cNvSpPr>
            <a:spLocks noGrp="1"/>
          </p:cNvSpPr>
          <p:nvPr>
            <p:ph type="title"/>
          </p:nvPr>
        </p:nvSpPr>
        <p:spPr/>
        <p:txBody>
          <a:bodyPr>
            <a:normAutofit fontScale="90000"/>
          </a:bodyPr>
          <a:lstStyle/>
          <a:p>
            <a:pPr algn="ctr"/>
            <a:r>
              <a:rPr lang="es-CO" dirty="0" smtClean="0"/>
              <a:t>FEMINISMO Y DIVERSIDAD </a:t>
            </a:r>
            <a:br>
              <a:rPr lang="es-CO" dirty="0" smtClean="0"/>
            </a:br>
            <a:r>
              <a:rPr lang="es-CO" dirty="0" smtClean="0"/>
              <a:t>ETNICO-RACIAL</a:t>
            </a:r>
            <a:endParaRPr lang="es-C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CO" dirty="0" smtClean="0"/>
              <a:t> </a:t>
            </a:r>
            <a:r>
              <a:rPr lang="es-CO" b="1" dirty="0" smtClean="0"/>
              <a:t>Ennegrecer el feminismo</a:t>
            </a:r>
            <a:endParaRPr lang="es-CO"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r>
              <a:rPr lang="es-CO" sz="3200" dirty="0" smtClean="0"/>
              <a:t>Si el feminismo debe liberar a las mujeres, debe enfrentar virtualmente todas las formas de opresión.</a:t>
            </a:r>
          </a:p>
          <a:p>
            <a:pPr algn="just"/>
            <a:r>
              <a:rPr lang="es-CO" sz="3200" dirty="0" smtClean="0"/>
              <a:t>Un feminismo negro, construido en el contexto de sociedades multirraciales, pluriculturales y racistas, tiene como principal eje articulador al racismo y su impacto sobre las relaciones de género dado que el determina la propia jerarquía de género de nuestras sociedades.</a:t>
            </a:r>
          </a:p>
          <a:p>
            <a:pPr algn="r">
              <a:buNone/>
            </a:pPr>
            <a:r>
              <a:rPr lang="es-CO" sz="3200" dirty="0" smtClean="0"/>
              <a:t>Sueli Carneiro</a:t>
            </a:r>
            <a:endParaRPr lang="es-CO"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CO" dirty="0" smtClean="0"/>
              <a:t> </a:t>
            </a:r>
            <a:r>
              <a:rPr lang="es-CO" b="1" dirty="0" smtClean="0"/>
              <a:t>Feminismos disidentes</a:t>
            </a:r>
            <a:endParaRPr lang="es-CO"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r>
              <a:rPr lang="es-CO" sz="3600" dirty="0" smtClean="0"/>
              <a:t>Radicalidad feminista en términos de autonomías y utopías: una lucha de mujeres independiente de hombres, partidos, estados, instituciones internacionales e iglesias, que tenga como meta la erradicación del sistema patriarcal racista y sexista.</a:t>
            </a:r>
          </a:p>
          <a:p>
            <a:pPr algn="r">
              <a:buNone/>
            </a:pPr>
            <a:r>
              <a:rPr lang="es-CO" sz="3600" dirty="0" smtClean="0"/>
              <a:t>Ochy Curiel, Jules Falquet, Sabine Masson</a:t>
            </a:r>
          </a:p>
          <a:p>
            <a:pPr algn="just">
              <a:buNone/>
            </a:pPr>
            <a:r>
              <a:rPr lang="es-CO" sz="3600" dirty="0" smtClean="0"/>
              <a:t> </a:t>
            </a:r>
            <a:endParaRPr lang="es-CO"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CO" sz="3600" b="1" dirty="0" smtClean="0"/>
              <a:t>Vertientes políticas de las organizaciones de comunidades negras en Colombia</a:t>
            </a:r>
            <a:endParaRPr lang="es-CO" sz="3600" b="1"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lnSpc>
                <a:spcPct val="80000"/>
              </a:lnSpc>
            </a:pPr>
            <a:endParaRPr lang="es-ES" sz="3200" dirty="0" smtClean="0"/>
          </a:p>
          <a:p>
            <a:pPr algn="just">
              <a:lnSpc>
                <a:spcPct val="80000"/>
              </a:lnSpc>
            </a:pPr>
            <a:r>
              <a:rPr lang="es-ES" sz="3200" dirty="0" smtClean="0"/>
              <a:t>Una primera liberal e integracionista que reivindica el derecho a la igualdad, por lo que su esfuerzo está centrado en la denuncia del racismo como factor discriminatorio que impide el acceso igualitario de la población negra a las oportunidades y ventajas que el desarrollo ofrece.</a:t>
            </a:r>
          </a:p>
          <a:p>
            <a:pPr algn="just">
              <a:lnSpc>
                <a:spcPct val="80000"/>
              </a:lnSpc>
            </a:pPr>
            <a:endParaRPr lang="es-ES" sz="3200" dirty="0" smtClean="0"/>
          </a:p>
          <a:p>
            <a:pPr>
              <a:lnSpc>
                <a:spcPct val="80000"/>
              </a:lnSpc>
              <a:buNone/>
            </a:pPr>
            <a:endParaRPr lang="es-ES" sz="800" dirty="0" smtClean="0"/>
          </a:p>
          <a:p>
            <a:pPr algn="r">
              <a:lnSpc>
                <a:spcPct val="80000"/>
              </a:lnSpc>
              <a:buNone/>
            </a:pPr>
            <a:r>
              <a:rPr lang="es-ES" sz="2400" i="1" dirty="0" smtClean="0">
                <a:ea typeface="Arial Unicode MS" pitchFamily="34" charset="-128"/>
                <a:cs typeface="Arial Unicode MS" pitchFamily="34" charset="-128"/>
              </a:rPr>
              <a:t>©</a:t>
            </a:r>
            <a:r>
              <a:rPr lang="es-ES" sz="2400" i="1" dirty="0" smtClean="0"/>
              <a:t>Betty Ruth Lozano – Bibiana Peñaranda</a:t>
            </a:r>
          </a:p>
          <a:p>
            <a:pPr algn="r">
              <a:lnSpc>
                <a:spcPct val="80000"/>
              </a:lnSpc>
              <a:buNone/>
            </a:pPr>
            <a:r>
              <a:rPr lang="es-ES" sz="2400" i="1" dirty="0" smtClean="0"/>
              <a:t>Memoria y Reparación ¿y de las mujeres negras qué?</a:t>
            </a:r>
          </a:p>
          <a:p>
            <a:pPr algn="just"/>
            <a:endParaRPr lang="es-CO"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CO" sz="3600" b="1" dirty="0" smtClean="0"/>
              <a:t>Vertientes políticas de las organizaciones de comunidades negras en Colombia</a:t>
            </a:r>
            <a:endParaRPr lang="es-CO" sz="3600" b="1"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lnSpc>
                <a:spcPct val="80000"/>
              </a:lnSpc>
            </a:pPr>
            <a:endParaRPr lang="es-ES" sz="3200" dirty="0" smtClean="0"/>
          </a:p>
          <a:p>
            <a:pPr algn="just">
              <a:lnSpc>
                <a:spcPct val="80000"/>
              </a:lnSpc>
            </a:pPr>
            <a:r>
              <a:rPr lang="es-ES" sz="3200" dirty="0" smtClean="0"/>
              <a:t>La otra posición puede inscribirse dentro de las corrientes teóricas del multiculturalismo y plantea que el problema no es el racismo sino el respeto a la diferencia, por lo que hace del derecho a la diferencia y a la identidad étnica su bandera de lucha.</a:t>
            </a:r>
          </a:p>
          <a:p>
            <a:pPr algn="just">
              <a:lnSpc>
                <a:spcPct val="80000"/>
              </a:lnSpc>
              <a:buNone/>
            </a:pPr>
            <a:endParaRPr lang="es-ES" sz="3200" dirty="0" smtClean="0"/>
          </a:p>
          <a:p>
            <a:pPr algn="just">
              <a:lnSpc>
                <a:spcPct val="80000"/>
              </a:lnSpc>
              <a:buNone/>
            </a:pPr>
            <a:endParaRPr lang="es-ES" sz="3200" dirty="0" smtClean="0"/>
          </a:p>
          <a:p>
            <a:pPr>
              <a:lnSpc>
                <a:spcPct val="80000"/>
              </a:lnSpc>
              <a:buNone/>
            </a:pPr>
            <a:endParaRPr lang="es-ES" sz="800" dirty="0" smtClean="0"/>
          </a:p>
          <a:p>
            <a:pPr algn="r">
              <a:lnSpc>
                <a:spcPct val="80000"/>
              </a:lnSpc>
              <a:buNone/>
            </a:pPr>
            <a:r>
              <a:rPr lang="es-ES" sz="2400" i="1" dirty="0" smtClean="0">
                <a:ea typeface="Arial Unicode MS" pitchFamily="34" charset="-128"/>
                <a:cs typeface="Arial Unicode MS" pitchFamily="34" charset="-128"/>
              </a:rPr>
              <a:t>©</a:t>
            </a:r>
            <a:r>
              <a:rPr lang="es-ES" sz="2400" i="1" dirty="0" smtClean="0"/>
              <a:t>Betty Ruth Lozano – Bibiana Peñaranda</a:t>
            </a:r>
          </a:p>
          <a:p>
            <a:pPr algn="r">
              <a:lnSpc>
                <a:spcPct val="80000"/>
              </a:lnSpc>
              <a:buNone/>
            </a:pPr>
            <a:r>
              <a:rPr lang="es-ES" sz="2400" i="1" dirty="0" smtClean="0"/>
              <a:t>Memoria y Reparación ¿y de las mujeres negras qué?</a:t>
            </a:r>
          </a:p>
          <a:p>
            <a:pPr algn="just"/>
            <a:endParaRPr lang="es-CO"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CO" sz="3600" b="1" dirty="0" smtClean="0"/>
              <a:t>Vertientes políticas de las organizaciones de comunidades negras en Colombia</a:t>
            </a:r>
            <a:endParaRPr lang="es-CO" sz="3600" b="1"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lnSpc>
                <a:spcPct val="80000"/>
              </a:lnSpc>
            </a:pPr>
            <a:endParaRPr lang="es-ES" sz="3200" dirty="0" smtClean="0"/>
          </a:p>
          <a:p>
            <a:pPr algn="just">
              <a:lnSpc>
                <a:spcPct val="80000"/>
              </a:lnSpc>
            </a:pPr>
            <a:r>
              <a:rPr lang="es-ES" sz="3200" dirty="0" smtClean="0"/>
              <a:t>Ser negro significa una serie de derechos étnico-territoriales a la población que vive en las zonas rurales y excluye a los asentamientos urbanos. A partir de las formas tradicionales de producción de las comunidades rurales se plantea una crítica al desarrollo hegemónico.</a:t>
            </a:r>
            <a:endParaRPr lang="es-ES" sz="3200" i="1" dirty="0" smtClean="0"/>
          </a:p>
          <a:p>
            <a:pPr algn="just">
              <a:lnSpc>
                <a:spcPct val="80000"/>
              </a:lnSpc>
              <a:buNone/>
            </a:pPr>
            <a:endParaRPr lang="es-ES" sz="3200" dirty="0" smtClean="0"/>
          </a:p>
          <a:p>
            <a:pPr algn="just">
              <a:lnSpc>
                <a:spcPct val="80000"/>
              </a:lnSpc>
              <a:buNone/>
            </a:pPr>
            <a:endParaRPr lang="es-ES" sz="3200" dirty="0" smtClean="0"/>
          </a:p>
          <a:p>
            <a:pPr>
              <a:lnSpc>
                <a:spcPct val="80000"/>
              </a:lnSpc>
              <a:buNone/>
            </a:pPr>
            <a:endParaRPr lang="es-ES" sz="800" dirty="0" smtClean="0"/>
          </a:p>
          <a:p>
            <a:pPr algn="r">
              <a:lnSpc>
                <a:spcPct val="80000"/>
              </a:lnSpc>
              <a:buNone/>
            </a:pPr>
            <a:r>
              <a:rPr lang="es-ES" sz="2400" i="1" dirty="0" smtClean="0">
                <a:ea typeface="Arial Unicode MS" pitchFamily="34" charset="-128"/>
                <a:cs typeface="Arial Unicode MS" pitchFamily="34" charset="-128"/>
              </a:rPr>
              <a:t>©</a:t>
            </a:r>
            <a:r>
              <a:rPr lang="es-ES" sz="2400" i="1" dirty="0" smtClean="0"/>
              <a:t>Betty Ruth Lozano – Bibiana Peñaranda</a:t>
            </a:r>
          </a:p>
          <a:p>
            <a:pPr algn="r">
              <a:lnSpc>
                <a:spcPct val="80000"/>
              </a:lnSpc>
              <a:buNone/>
            </a:pPr>
            <a:r>
              <a:rPr lang="es-ES" sz="2400" i="1" dirty="0" smtClean="0"/>
              <a:t>Memoria y Reparación ¿y de las mujeres negras qué?</a:t>
            </a:r>
          </a:p>
          <a:p>
            <a:pPr algn="just"/>
            <a:endParaRPr lang="es-CO"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CO" sz="3600" b="1" dirty="0" smtClean="0"/>
              <a:t>Vertientes políticas de las organizaciones de comunidades negras en Colombia</a:t>
            </a:r>
            <a:endParaRPr lang="es-CO" sz="3600" b="1"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lnSpc>
                <a:spcPct val="80000"/>
              </a:lnSpc>
              <a:buNone/>
            </a:pPr>
            <a:endParaRPr lang="es-ES" sz="3200" dirty="0" smtClean="0"/>
          </a:p>
          <a:p>
            <a:pPr algn="just">
              <a:lnSpc>
                <a:spcPct val="80000"/>
              </a:lnSpc>
            </a:pPr>
            <a:r>
              <a:rPr lang="es-ES" sz="4000" dirty="0" smtClean="0"/>
              <a:t>Procura la integración de la población a todos los ámbitos de la vida en el país, sin levantar ningún cuestionamiento al modelo de desarrollo ni a las causas estructurales de la pobreza.</a:t>
            </a:r>
            <a:endParaRPr lang="es-ES" sz="3200" dirty="0" smtClean="0"/>
          </a:p>
          <a:p>
            <a:pPr algn="just">
              <a:lnSpc>
                <a:spcPct val="80000"/>
              </a:lnSpc>
              <a:buNone/>
            </a:pPr>
            <a:endParaRPr lang="es-ES" sz="3200" dirty="0" smtClean="0"/>
          </a:p>
          <a:p>
            <a:pPr>
              <a:lnSpc>
                <a:spcPct val="80000"/>
              </a:lnSpc>
              <a:buNone/>
            </a:pPr>
            <a:endParaRPr lang="es-ES" sz="800" dirty="0" smtClean="0"/>
          </a:p>
          <a:p>
            <a:pPr algn="r">
              <a:lnSpc>
                <a:spcPct val="80000"/>
              </a:lnSpc>
              <a:buNone/>
            </a:pPr>
            <a:r>
              <a:rPr lang="es-ES" sz="2400" i="1" dirty="0" smtClean="0">
                <a:ea typeface="Arial Unicode MS" pitchFamily="34" charset="-128"/>
                <a:cs typeface="Arial Unicode MS" pitchFamily="34" charset="-128"/>
              </a:rPr>
              <a:t>©</a:t>
            </a:r>
            <a:r>
              <a:rPr lang="es-ES" sz="2400" i="1" dirty="0" smtClean="0"/>
              <a:t>Betty Ruth Lozano – Bibiana Peñaranda</a:t>
            </a:r>
          </a:p>
          <a:p>
            <a:pPr algn="r">
              <a:lnSpc>
                <a:spcPct val="80000"/>
              </a:lnSpc>
              <a:buNone/>
            </a:pPr>
            <a:r>
              <a:rPr lang="es-ES" sz="2400" i="1" dirty="0" smtClean="0"/>
              <a:t>Memoria y Reparación ¿y de las mujeres negras qué?</a:t>
            </a:r>
          </a:p>
          <a:p>
            <a:pPr algn="just"/>
            <a:endParaRPr lang="es-CO"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CO" b="1" dirty="0" smtClean="0"/>
              <a:t>Conclusiones</a:t>
            </a:r>
            <a:endParaRPr lang="es-CO" b="1"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buFont typeface="Wingdings" pitchFamily="2" charset="2"/>
              <a:buChar char="q"/>
            </a:pPr>
            <a:r>
              <a:rPr lang="es-ES" sz="2800" dirty="0" smtClean="0"/>
              <a:t>Cuando los colectivos y organizaciones de mujeres AFD de Latinoamérica y el Caribe, levantaban cuestiones fundamentales: la necesidad de abordar el racismo en la propuesta feminista y el sexismo en la lucha antirracista que sostenía el movimiento negro mixto; es decir, en la construcción de sujetos femeninos, políticas y activas, capaces de incorporar esas perspectivas en ambos movimientos, con sus propias construcciones internas y puntos de vista, las mujeres afrocolombianas o negras no han logrado arribar con la frecuencia que se quisiera a los niveles donde se toman las decisiones.</a:t>
            </a:r>
          </a:p>
          <a:p>
            <a:pPr algn="just"/>
            <a:endParaRPr lang="es-CO"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CO" b="1" dirty="0" smtClean="0"/>
              <a:t>Conclusiones</a:t>
            </a:r>
            <a:endParaRPr lang="es-CO" b="1"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buFont typeface="Wingdings" pitchFamily="2" charset="2"/>
              <a:buChar char="q"/>
            </a:pPr>
            <a:endParaRPr lang="es-ES" sz="3200" dirty="0" smtClean="0"/>
          </a:p>
          <a:p>
            <a:pPr algn="just">
              <a:buFont typeface="Wingdings" pitchFamily="2" charset="2"/>
              <a:buChar char="q"/>
            </a:pPr>
            <a:r>
              <a:rPr lang="es-ES" sz="3200" dirty="0" smtClean="0"/>
              <a:t>Movimientos sociales de las poblaciones y grupos de poblaciones afrocolombianas  a partir de los contextos  nacional, regional </a:t>
            </a:r>
            <a:r>
              <a:rPr lang="es-ES" sz="3200" smtClean="0"/>
              <a:t>y local en </a:t>
            </a:r>
            <a:r>
              <a:rPr lang="es-ES" sz="3200" dirty="0" smtClean="0"/>
              <a:t>las alianzas con diversos grupos de ideologías muchas veces enfrentadas toman partido en función de las relaciones de poder atravesadas por los intereses particulares de los individuos en posición de liderazgo.</a:t>
            </a:r>
          </a:p>
          <a:p>
            <a:pPr algn="just"/>
            <a:endParaRPr lang="es-CO"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CO" b="1" dirty="0" smtClean="0"/>
              <a:t>Gran desafío y propuesta</a:t>
            </a:r>
            <a:endParaRPr lang="es-CO" b="1" dirty="0"/>
          </a:p>
        </p:txBody>
      </p:sp>
      <p:sp>
        <p:nvSpPr>
          <p:cNvPr id="2" name="1 Marcador de texto"/>
          <p:cNvSpPr>
            <a:spLocks noGrp="1"/>
          </p:cNvSpPr>
          <p:nvPr>
            <p:ph type="body" idx="4294967295"/>
          </p:nvPr>
        </p:nvSpPr>
        <p:spPr>
          <a:xfrm>
            <a:off x="571472" y="1412776"/>
            <a:ext cx="7929618" cy="5088058"/>
          </a:xfrm>
        </p:spPr>
        <p:txBody>
          <a:bodyPr>
            <a:noAutofit/>
          </a:bodyPr>
          <a:lstStyle/>
          <a:p>
            <a:pPr algn="just"/>
            <a:r>
              <a:rPr lang="es-ES" sz="2800" dirty="0" smtClean="0"/>
              <a:t>Fortalecer nuestras organizaciones de mujeres negras, tejer redes, movilizarnos por la construcción de una sociedad diferente. La organización nos dará fuerza social y el poder necesarios para desafiar la economía neoliberal, enfrentar el racismo y el sexismo en la teoría y en la práctica y desarrollar enfoques y prácticas que nos permitan, junto a otras mujeres y otros hombres, transformar la realidad global y no solamente una parte de ella.</a:t>
            </a:r>
          </a:p>
          <a:p>
            <a:pPr algn="r">
              <a:buNone/>
            </a:pPr>
            <a:r>
              <a:rPr lang="es-ES" sz="2800" dirty="0" smtClean="0"/>
              <a:t>©Betty Ruth Lozano y Bibiana Peñaranda (2007)</a:t>
            </a:r>
          </a:p>
          <a:p>
            <a:pPr algn="just">
              <a:buFont typeface="Wingdings" pitchFamily="2" charset="2"/>
              <a:buChar char="q"/>
            </a:pPr>
            <a:endParaRPr lang="es-ES" sz="2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1371600" y="2743200"/>
            <a:ext cx="7123113" cy="3278088"/>
          </a:xfrm>
        </p:spPr>
        <p:txBody>
          <a:bodyPr>
            <a:noAutofit/>
          </a:bodyPr>
          <a:lstStyle/>
          <a:p>
            <a:pPr algn="just"/>
            <a:r>
              <a:rPr lang="es-ES" sz="2000" dirty="0" smtClean="0"/>
              <a:t>Carneiro, Sueli. Ennegrecer al feminismo. La situación de la mujer negra en América Latina, desde una perspectiva de género. Versión digital. (2001).</a:t>
            </a:r>
          </a:p>
          <a:p>
            <a:pPr algn="just"/>
            <a:r>
              <a:rPr lang="es-ES" sz="2000" dirty="0" smtClean="0"/>
              <a:t>Castellanos Llanos, Gabriela. Sexo, género y feminismo: tres categorías en pugna. 2006.</a:t>
            </a:r>
          </a:p>
          <a:p>
            <a:pPr algn="just"/>
            <a:r>
              <a:rPr lang="es-ES" sz="2000" dirty="0" smtClean="0"/>
              <a:t>Curiel, Ochy et al. Feminismos disidentes en América Latina y el Caribe. Nouvelles Questions Feministes, Volumen 24 No. 2, 2005 Edición especial en castellano.</a:t>
            </a:r>
          </a:p>
          <a:p>
            <a:pPr algn="just"/>
            <a:r>
              <a:rPr lang="es-ES" sz="2000" dirty="0" smtClean="0"/>
              <a:t>Hill Collins, Patricia. La política del pensamiento feminista negro. 1998</a:t>
            </a:r>
          </a:p>
          <a:p>
            <a:pPr algn="just"/>
            <a:endParaRPr lang="es-ES" sz="2000" dirty="0" smtClean="0"/>
          </a:p>
        </p:txBody>
      </p:sp>
      <p:sp>
        <p:nvSpPr>
          <p:cNvPr id="3" name="2 Título"/>
          <p:cNvSpPr>
            <a:spLocks noGrp="1"/>
          </p:cNvSpPr>
          <p:nvPr>
            <p:ph type="title"/>
          </p:nvPr>
        </p:nvSpPr>
        <p:spPr/>
        <p:txBody>
          <a:bodyPr>
            <a:normAutofit/>
          </a:bodyPr>
          <a:lstStyle/>
          <a:p>
            <a:r>
              <a:rPr lang="es-CO" b="1" dirty="0" smtClean="0"/>
              <a:t>BIBLIOGRAFIA</a:t>
            </a:r>
            <a:endParaRPr lang="es-CO"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a:xfrm>
            <a:off x="1371600" y="3500438"/>
            <a:ext cx="7123113" cy="2160810"/>
          </a:xfrm>
        </p:spPr>
        <p:txBody>
          <a:bodyPr>
            <a:normAutofit fontScale="77500" lnSpcReduction="20000"/>
          </a:bodyPr>
          <a:lstStyle/>
          <a:p>
            <a:pPr algn="ctr"/>
            <a:r>
              <a:rPr lang="es-CO" b="1" dirty="0" smtClean="0"/>
              <a:t>Maura Nasly Mosquera M.</a:t>
            </a:r>
          </a:p>
          <a:p>
            <a:pPr algn="ctr"/>
            <a:r>
              <a:rPr lang="es-CO" dirty="0" smtClean="0"/>
              <a:t>Fundación para la Formación de Líderes Afrocolombianos </a:t>
            </a:r>
          </a:p>
          <a:p>
            <a:pPr algn="ctr"/>
            <a:r>
              <a:rPr lang="es-CO" dirty="0" smtClean="0"/>
              <a:t>Afrolíder</a:t>
            </a:r>
          </a:p>
          <a:p>
            <a:pPr algn="ctr"/>
            <a:r>
              <a:rPr lang="es-CO" dirty="0" smtClean="0"/>
              <a:t>Conferencia Nacional de Organizaciones Afrocolombianas </a:t>
            </a:r>
          </a:p>
          <a:p>
            <a:pPr algn="ctr"/>
            <a:r>
              <a:rPr lang="es-CO" dirty="0" smtClean="0"/>
              <a:t>Cnoa</a:t>
            </a:r>
            <a:endParaRPr lang="es-CO" dirty="0"/>
          </a:p>
        </p:txBody>
      </p:sp>
      <p:sp>
        <p:nvSpPr>
          <p:cNvPr id="3" name="2 Título"/>
          <p:cNvSpPr>
            <a:spLocks noGrp="1"/>
          </p:cNvSpPr>
          <p:nvPr>
            <p:ph type="title"/>
          </p:nvPr>
        </p:nvSpPr>
        <p:spPr/>
        <p:txBody>
          <a:bodyPr>
            <a:normAutofit fontScale="90000"/>
          </a:bodyPr>
          <a:lstStyle/>
          <a:p>
            <a:pPr algn="ctr"/>
            <a:r>
              <a:rPr lang="es-CO" dirty="0" smtClean="0"/>
              <a:t>FEMINISMO Y DIVERSIDAD </a:t>
            </a:r>
            <a:br>
              <a:rPr lang="es-CO" dirty="0" smtClean="0"/>
            </a:br>
            <a:r>
              <a:rPr lang="es-CO" dirty="0" smtClean="0"/>
              <a:t>ETNICO-RACIAL</a:t>
            </a:r>
            <a:endParaRPr lang="es-CO"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texto"/>
          <p:cNvSpPr>
            <a:spLocks noGrp="1"/>
          </p:cNvSpPr>
          <p:nvPr>
            <p:ph type="body" idx="1"/>
          </p:nvPr>
        </p:nvSpPr>
        <p:spPr/>
        <p:txBody>
          <a:bodyPr>
            <a:noAutofit/>
          </a:bodyPr>
          <a:lstStyle/>
          <a:p>
            <a:pPr algn="just"/>
            <a:r>
              <a:rPr lang="es-ES" sz="5400" dirty="0" smtClean="0"/>
              <a:t>Correo electrónico: </a:t>
            </a:r>
            <a:r>
              <a:rPr lang="es-ES" sz="5400" dirty="0" smtClean="0">
                <a:hlinkClick r:id="rId2"/>
              </a:rPr>
              <a:t>afrolider@yahoo.com</a:t>
            </a:r>
            <a:endParaRPr lang="es-ES" sz="5400" dirty="0" smtClean="0"/>
          </a:p>
          <a:p>
            <a:pPr algn="just"/>
            <a:endParaRPr lang="es-ES" sz="2800" dirty="0" smtClean="0"/>
          </a:p>
        </p:txBody>
      </p:sp>
      <p:sp>
        <p:nvSpPr>
          <p:cNvPr id="3" name="2 Título"/>
          <p:cNvSpPr>
            <a:spLocks noGrp="1"/>
          </p:cNvSpPr>
          <p:nvPr>
            <p:ph type="title"/>
          </p:nvPr>
        </p:nvSpPr>
        <p:spPr/>
        <p:txBody>
          <a:bodyPr>
            <a:normAutofit/>
          </a:bodyPr>
          <a:lstStyle/>
          <a:p>
            <a:r>
              <a:rPr lang="es-CO" b="1" dirty="0" smtClean="0"/>
              <a:t>MUCHAS GRACIAS!</a:t>
            </a:r>
            <a:endParaRPr lang="es-CO"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CO" b="1" dirty="0" smtClean="0"/>
              <a:t>Objetivo</a:t>
            </a:r>
            <a:endParaRPr lang="es-CO" b="1" dirty="0"/>
          </a:p>
        </p:txBody>
      </p:sp>
      <p:sp>
        <p:nvSpPr>
          <p:cNvPr id="2" name="1 Marcador de texto"/>
          <p:cNvSpPr>
            <a:spLocks noGrp="1"/>
          </p:cNvSpPr>
          <p:nvPr>
            <p:ph type="body" idx="4294967295"/>
          </p:nvPr>
        </p:nvSpPr>
        <p:spPr>
          <a:xfrm>
            <a:off x="571472" y="1643050"/>
            <a:ext cx="7929618" cy="4857784"/>
          </a:xfrm>
        </p:spPr>
        <p:txBody>
          <a:bodyPr>
            <a:normAutofit lnSpcReduction="10000"/>
          </a:bodyPr>
          <a:lstStyle/>
          <a:p>
            <a:pPr algn="just"/>
            <a:r>
              <a:rPr lang="es-CO" sz="4000" b="1" dirty="0" smtClean="0"/>
              <a:t>Lograr que las asistentes realicemos un análisis crítico acerca de la construcción de los “sujetos del feminismo”, es decir, los conceptos “mujer” o “feminista”  desde la  diversidad étnica – racial negra/afrocolombiana.</a:t>
            </a:r>
            <a:endParaRPr lang="es-CO" sz="4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CO" b="1" dirty="0" smtClean="0"/>
              <a:t>Introducción</a:t>
            </a:r>
            <a:endParaRPr lang="es-CO" b="1" dirty="0"/>
          </a:p>
        </p:txBody>
      </p:sp>
      <p:sp>
        <p:nvSpPr>
          <p:cNvPr id="2" name="1 Marcador de texto"/>
          <p:cNvSpPr>
            <a:spLocks noGrp="1"/>
          </p:cNvSpPr>
          <p:nvPr>
            <p:ph type="body" idx="4294967295"/>
          </p:nvPr>
        </p:nvSpPr>
        <p:spPr>
          <a:xfrm>
            <a:off x="571472" y="1643050"/>
            <a:ext cx="7929618" cy="4857784"/>
          </a:xfrm>
        </p:spPr>
        <p:txBody>
          <a:bodyPr>
            <a:normAutofit/>
          </a:bodyPr>
          <a:lstStyle/>
          <a:p>
            <a:pPr algn="just"/>
            <a:r>
              <a:rPr lang="es-CO" b="1" dirty="0" smtClean="0"/>
              <a:t>No “tenemos una identidad” fija e innata, sino que “ponemos en juego una identidad” cuando realizamos determinados actos de habla.</a:t>
            </a:r>
          </a:p>
          <a:p>
            <a:pPr algn="just"/>
            <a:r>
              <a:rPr lang="es-CO" b="1" dirty="0" smtClean="0"/>
              <a:t>En otras palabras, es la capacidad “performativa” o realizativa del lenguaje la que permite al sujeto construir su identidad de género (o cualquier otro tipo de identidad”.</a:t>
            </a:r>
          </a:p>
          <a:p>
            <a:pPr algn="just">
              <a:buNone/>
            </a:pPr>
            <a:endParaRPr lang="es-CO" b="1" dirty="0" smtClean="0"/>
          </a:p>
          <a:p>
            <a:pPr algn="r">
              <a:buNone/>
            </a:pPr>
            <a:r>
              <a:rPr lang="es-CO" b="1" dirty="0" smtClean="0"/>
              <a:t>Gabriela Castellanos</a:t>
            </a:r>
            <a:endParaRPr lang="es-CO"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CO" b="1" dirty="0" smtClean="0"/>
              <a:t>¿Qué es la diversidad étnico - racial?</a:t>
            </a:r>
            <a:endParaRPr lang="es-CO" b="1" dirty="0"/>
          </a:p>
        </p:txBody>
      </p:sp>
      <p:sp>
        <p:nvSpPr>
          <p:cNvPr id="2" name="1 Marcador de texto"/>
          <p:cNvSpPr>
            <a:spLocks noGrp="1"/>
          </p:cNvSpPr>
          <p:nvPr>
            <p:ph type="body" idx="4294967295"/>
          </p:nvPr>
        </p:nvSpPr>
        <p:spPr>
          <a:xfrm>
            <a:off x="571472" y="1643050"/>
            <a:ext cx="7929618" cy="4857784"/>
          </a:xfrm>
        </p:spPr>
        <p:txBody>
          <a:bodyPr>
            <a:normAutofit fontScale="92500" lnSpcReduction="20000"/>
          </a:bodyPr>
          <a:lstStyle/>
          <a:p>
            <a:pPr algn="just"/>
            <a:r>
              <a:rPr lang="es-CO" dirty="0" smtClean="0"/>
              <a:t>En el siglo XIX era casi incuestionable la idea de que las razas constituían subdivisiones de la especie humana. Posteriormente la ciencia admitió que las diferencias entre los grupos humanos sólo podían explicarse a partir de su origen histórico y cultural. A partir de entonces empezó a cobrar mayor importancia el concepto etnia o identidad étnica, referida a los rasgos culturales compartidos en una población, como el lenguaje, la religión, la cosmovisión, la idea de pertenencia y la historia común enraizada en mitos y tradiciones. </a:t>
            </a:r>
            <a:br>
              <a:rPr lang="es-CO" dirty="0" smtClean="0"/>
            </a:br>
            <a:endParaRPr lang="es-CO" dirty="0" smtClean="0"/>
          </a:p>
          <a:p>
            <a:pPr algn="just"/>
            <a:r>
              <a:rPr lang="es-CO" b="1" dirty="0" smtClean="0">
                <a:hlinkClick r:id="rId2"/>
              </a:rPr>
              <a:t>www.americalatinagenera.org</a:t>
            </a:r>
            <a:endParaRPr lang="es-CO" b="1" dirty="0" smtClean="0"/>
          </a:p>
          <a:p>
            <a:pPr algn="just"/>
            <a:endParaRPr lang="es-CO"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CO" b="1" dirty="0" smtClean="0"/>
              <a:t>¿Qué es raza?</a:t>
            </a:r>
            <a:endParaRPr lang="es-CO" b="1" dirty="0"/>
          </a:p>
        </p:txBody>
      </p:sp>
      <p:sp>
        <p:nvSpPr>
          <p:cNvPr id="2" name="1 Marcador de texto"/>
          <p:cNvSpPr>
            <a:spLocks noGrp="1"/>
          </p:cNvSpPr>
          <p:nvPr>
            <p:ph type="body" idx="4294967295"/>
          </p:nvPr>
        </p:nvSpPr>
        <p:spPr>
          <a:xfrm>
            <a:off x="571472" y="1643050"/>
            <a:ext cx="7929618" cy="4857784"/>
          </a:xfrm>
        </p:spPr>
        <p:txBody>
          <a:bodyPr>
            <a:normAutofit fontScale="92500" lnSpcReduction="20000"/>
          </a:bodyPr>
          <a:lstStyle/>
          <a:p>
            <a:pPr algn="just">
              <a:buFont typeface="Wingdings" pitchFamily="2" charset="2"/>
              <a:buChar char="q"/>
            </a:pPr>
            <a:r>
              <a:rPr lang="es-ES" sz="3200" dirty="0" smtClean="0"/>
              <a:t>Hasta comienzos del siglo XIX la “raza” reemplazaba al concepto de pueblo, tribu o etnia o “minoría cultural”. Aún hoy se usa como un concepto que legitima diferencias sociales y desigualdades políticas y económicas entre muchos pueblos, alude a estereotipos y prejuicios que atraviesan las relaciones sociales y que se expresan en el racismo.</a:t>
            </a:r>
          </a:p>
          <a:p>
            <a:pPr algn="just">
              <a:buFont typeface="Wingdings" pitchFamily="2" charset="2"/>
              <a:buChar char="q"/>
            </a:pPr>
            <a:r>
              <a:rPr lang="es-ES" sz="3200" dirty="0" smtClean="0"/>
              <a:t>Los adelantos científicos sobre la naturaleza del homo sapiens han rebatido estos argumentos, dejando claro que los seres humanos comparten un mismo genoma y una misma cadena de ADN.</a:t>
            </a:r>
          </a:p>
          <a:p>
            <a:pPr algn="just"/>
            <a:endParaRPr lang="es-CO"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r>
              <a:rPr lang="es-CO" b="1" dirty="0" smtClean="0"/>
              <a:t>¿Qué es etnia y grupo étnico?</a:t>
            </a:r>
            <a:endParaRPr lang="es-CO" b="1" dirty="0"/>
          </a:p>
        </p:txBody>
      </p:sp>
      <p:sp>
        <p:nvSpPr>
          <p:cNvPr id="2" name="1 Marcador de texto"/>
          <p:cNvSpPr>
            <a:spLocks noGrp="1"/>
          </p:cNvSpPr>
          <p:nvPr>
            <p:ph type="body" idx="4294967295"/>
          </p:nvPr>
        </p:nvSpPr>
        <p:spPr>
          <a:xfrm>
            <a:off x="571472" y="1643050"/>
            <a:ext cx="7929618" cy="4857784"/>
          </a:xfrm>
        </p:spPr>
        <p:txBody>
          <a:bodyPr>
            <a:normAutofit fontScale="92500" lnSpcReduction="10000"/>
          </a:bodyPr>
          <a:lstStyle/>
          <a:p>
            <a:pPr algn="just"/>
            <a:r>
              <a:rPr lang="es-CO" sz="3200" dirty="0" smtClean="0"/>
              <a:t>Etnia es un vocablo que procede del griego etnos que significa pueblo. Es el conjunto de personas que presentan afinidades somático, raciales, lingüísticas y/o culturales y que habitan un espacio geográfico determinado.</a:t>
            </a:r>
          </a:p>
          <a:p>
            <a:pPr algn="just"/>
            <a:r>
              <a:rPr lang="es-CO" sz="3200" dirty="0" smtClean="0"/>
              <a:t>Grupo étnico se entiende una comunidad que no solo comparte una ascendencia común sino además costumbres, territorio, creencias, cosmovisión, noción idiomática o dialectal y simbólica. No supone homogeneidad de clases o política y económica.</a:t>
            </a:r>
          </a:p>
          <a:p>
            <a:pPr algn="just"/>
            <a:endParaRPr lang="es-CO"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CO" b="1" dirty="0" smtClean="0"/>
              <a:t>La política del pensamiento feminista negro </a:t>
            </a:r>
            <a:endParaRPr lang="es-CO" dirty="0"/>
          </a:p>
        </p:txBody>
      </p:sp>
      <p:sp>
        <p:nvSpPr>
          <p:cNvPr id="2" name="1 Marcador de texto"/>
          <p:cNvSpPr>
            <a:spLocks noGrp="1"/>
          </p:cNvSpPr>
          <p:nvPr>
            <p:ph type="body" idx="4294967295"/>
          </p:nvPr>
        </p:nvSpPr>
        <p:spPr>
          <a:xfrm>
            <a:off x="571472" y="1643050"/>
            <a:ext cx="7929618" cy="4857784"/>
          </a:xfrm>
        </p:spPr>
        <p:txBody>
          <a:bodyPr>
            <a:normAutofit/>
          </a:bodyPr>
          <a:lstStyle/>
          <a:p>
            <a:pPr algn="just"/>
            <a:r>
              <a:rPr lang="es-CO" dirty="0" smtClean="0"/>
              <a:t>Para desarrollar definiciones adecuadas del pensamiento feminista negro es necesario enfrentarse al complejo nudo de relaciones que une la clasificación biológica, la construcción social de la raza y el género como categorías de análisis, las condiciones materiales que acompañan estas construcciones sociales cambiantes y la conciencia de las mujeres negras acerca de estos temas.</a:t>
            </a:r>
          </a:p>
          <a:p>
            <a:pPr algn="r">
              <a:buNone/>
            </a:pPr>
            <a:r>
              <a:rPr lang="es-CO" dirty="0" smtClean="0"/>
              <a:t>Patricia Hill Collins</a:t>
            </a:r>
          </a:p>
          <a:p>
            <a:pPr algn="just">
              <a:buNone/>
            </a:pPr>
            <a:endParaRPr lang="es-CO"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r>
              <a:rPr lang="es-CO" b="1" dirty="0" smtClean="0"/>
              <a:t>La política del pensamiento feminista negro</a:t>
            </a:r>
            <a:endParaRPr lang="es-CO" dirty="0"/>
          </a:p>
        </p:txBody>
      </p:sp>
      <p:sp>
        <p:nvSpPr>
          <p:cNvPr id="2" name="1 Marcador de texto"/>
          <p:cNvSpPr>
            <a:spLocks noGrp="1"/>
          </p:cNvSpPr>
          <p:nvPr>
            <p:ph type="body" idx="4294967295"/>
          </p:nvPr>
        </p:nvSpPr>
        <p:spPr>
          <a:xfrm>
            <a:off x="571472" y="1643050"/>
            <a:ext cx="7929618" cy="4857784"/>
          </a:xfrm>
        </p:spPr>
        <p:txBody>
          <a:bodyPr>
            <a:noAutofit/>
          </a:bodyPr>
          <a:lstStyle/>
          <a:p>
            <a:pPr algn="just"/>
            <a:r>
              <a:rPr lang="es-CO" sz="3600" dirty="0" smtClean="0"/>
              <a:t>El pensamiento feminista negro comprende interpretaciones de la realidad de las mujeres negras hechas por quienes la viven.</a:t>
            </a:r>
          </a:p>
          <a:p>
            <a:pPr algn="just"/>
            <a:r>
              <a:rPr lang="es-CO" sz="3600" dirty="0" smtClean="0"/>
              <a:t>Es un saber especializado creado por mujeres afronorteamericanas, que pone en evidencia un planteo de mujeres negras, para mujeres negras.</a:t>
            </a:r>
          </a:p>
          <a:p>
            <a:pPr algn="r">
              <a:buNone/>
            </a:pPr>
            <a:r>
              <a:rPr lang="es-CO" sz="3600" dirty="0" smtClean="0"/>
              <a:t>Patricia Hill Collins</a:t>
            </a:r>
          </a:p>
          <a:p>
            <a:pPr algn="just">
              <a:buNone/>
            </a:pPr>
            <a:endParaRPr lang="es-CO"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Personalizado 2">
      <a:dk1>
        <a:srgbClr val="92D05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261</TotalTime>
  <Words>1291</Words>
  <Application>Microsoft Office PowerPoint</Application>
  <PresentationFormat>Presentación en pantalla (4:3)</PresentationFormat>
  <Paragraphs>87</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Intermedio</vt:lpstr>
      <vt:lpstr>FEMINISMO Y DIVERSIDAD  ETNICO-RACIAL</vt:lpstr>
      <vt:lpstr>FEMINISMO Y DIVERSIDAD  ETNICO-RACIAL</vt:lpstr>
      <vt:lpstr>Objetivo</vt:lpstr>
      <vt:lpstr>Introducción</vt:lpstr>
      <vt:lpstr>¿Qué es la diversidad étnico - racial?</vt:lpstr>
      <vt:lpstr>¿Qué es raza?</vt:lpstr>
      <vt:lpstr>¿Qué es etnia y grupo étnico?</vt:lpstr>
      <vt:lpstr>La política del pensamiento feminista negro </vt:lpstr>
      <vt:lpstr>La política del pensamiento feminista negro</vt:lpstr>
      <vt:lpstr> Ennegrecer el feminismo</vt:lpstr>
      <vt:lpstr> Feminismos disidentes</vt:lpstr>
      <vt:lpstr>Vertientes políticas de las organizaciones de comunidades negras en Colombia</vt:lpstr>
      <vt:lpstr>Vertientes políticas de las organizaciones de comunidades negras en Colombia</vt:lpstr>
      <vt:lpstr>Vertientes políticas de las organizaciones de comunidades negras en Colombia</vt:lpstr>
      <vt:lpstr>Vertientes políticas de las organizaciones de comunidades negras en Colombia</vt:lpstr>
      <vt:lpstr>Conclusiones</vt:lpstr>
      <vt:lpstr>Conclusiones</vt:lpstr>
      <vt:lpstr>Gran desafío y propuesta</vt:lpstr>
      <vt:lpstr>BIBLIOGRAFIA</vt:lpstr>
      <vt:lpstr>MUCHAS GRACIAS!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DERECHOS HUMANOS</dc:title>
  <dc:creator>AFROLIDER</dc:creator>
  <cp:lastModifiedBy>Maura Mosquera</cp:lastModifiedBy>
  <cp:revision>35</cp:revision>
  <dcterms:created xsi:type="dcterms:W3CDTF">2010-03-20T04:12:56Z</dcterms:created>
  <dcterms:modified xsi:type="dcterms:W3CDTF">2010-10-17T13:18:46Z</dcterms:modified>
</cp:coreProperties>
</file>