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605" r:id="rId2"/>
    <p:sldId id="614" r:id="rId3"/>
    <p:sldId id="630" r:id="rId4"/>
    <p:sldId id="631" r:id="rId5"/>
    <p:sldId id="617" r:id="rId6"/>
    <p:sldId id="619" r:id="rId7"/>
    <p:sldId id="620" r:id="rId8"/>
    <p:sldId id="621" r:id="rId9"/>
    <p:sldId id="624" r:id="rId10"/>
    <p:sldId id="628" r:id="rId11"/>
    <p:sldId id="622" r:id="rId12"/>
    <p:sldId id="629" r:id="rId13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ad Karim" initials="AK" lastIdx="12" clrIdx="0"/>
  <p:cmAuthor id="1" name="Khurram" initials="K" lastIdx="5" clrIdx="1">
    <p:extLst>
      <p:ext uri="{19B8F6BF-5375-455C-9EA6-DF929625EA0E}">
        <p15:presenceInfo xmlns:p15="http://schemas.microsoft.com/office/powerpoint/2012/main" userId="Khurr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1219" autoAdjust="0"/>
  </p:normalViewPr>
  <p:slideViewPr>
    <p:cSldViewPr snapToGrid="0" snapToObjects="1">
      <p:cViewPr varScale="1">
        <p:scale>
          <a:sx n="67" d="100"/>
          <a:sy n="67" d="100"/>
        </p:scale>
        <p:origin x="76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629D2-9541-472F-BD06-ACB8D13C9548}" type="datetimeFigureOut">
              <a:rPr lang="en-US" smtClean="0"/>
              <a:pPr/>
              <a:t>02-Jul-20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34E7E-6660-485C-A4EC-5008D68DF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75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73438C5-240B-4161-9265-BAC861E690CF}" type="datetimeFigureOut">
              <a:rPr lang="en-US" smtClean="0"/>
              <a:pPr/>
              <a:t>02-Jul-20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016FF13-5324-4868-A746-C25B369D6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35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4F81B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B9EF-8485-364A-8D42-D7D350F2841E}" type="datetimeFigureOut">
              <a:rPr lang="en-US" smtClean="0"/>
              <a:pPr/>
              <a:t>02-Jul-20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22A6-8833-CE45-AD1A-E7691C0143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64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B9EF-8485-364A-8D42-D7D350F2841E}" type="datetimeFigureOut">
              <a:rPr lang="en-US" smtClean="0"/>
              <a:pPr/>
              <a:t>02-Jul-20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22A6-8833-CE45-AD1A-E7691C0143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B9EF-8485-364A-8D42-D7D350F2841E}" type="datetimeFigureOut">
              <a:rPr lang="en-US" smtClean="0"/>
              <a:pPr/>
              <a:t>02-Jul-20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22A6-8833-CE45-AD1A-E7691C0143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8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0">
                <a:solidFill>
                  <a:srgbClr val="4F81B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09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B9EF-8485-364A-8D42-D7D350F2841E}" type="datetimeFigureOut">
              <a:rPr lang="en-US" smtClean="0"/>
              <a:pPr/>
              <a:t>02-Jul-20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22A6-8833-CE45-AD1A-E7691C0143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4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385" y="420845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4F81B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0826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B9EF-8485-364A-8D42-D7D350F2841E}" type="datetimeFigureOut">
              <a:rPr lang="en-US" smtClean="0"/>
              <a:pPr/>
              <a:t>02-Jul-20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22A6-8833-CE45-AD1A-E7691C0143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33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B9EF-8485-364A-8D42-D7D350F2841E}" type="datetimeFigureOut">
              <a:rPr lang="en-US" smtClean="0"/>
              <a:pPr/>
              <a:t>02-Jul-20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22A6-8833-CE45-AD1A-E7691C0143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63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B9EF-8485-364A-8D42-D7D350F2841E}" type="datetimeFigureOut">
              <a:rPr lang="en-US" smtClean="0"/>
              <a:pPr/>
              <a:t>02-Jul-20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22A6-8833-CE45-AD1A-E7691C0143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83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B9EF-8485-364A-8D42-D7D350F2841E}" type="datetimeFigureOut">
              <a:rPr lang="en-US" smtClean="0"/>
              <a:pPr/>
              <a:t>02-Jul-20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22A6-8833-CE45-AD1A-E7691C0143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56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B9EF-8485-364A-8D42-D7D350F2841E}" type="datetimeFigureOut">
              <a:rPr lang="en-US" smtClean="0"/>
              <a:pPr/>
              <a:t>02-Jul-20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22A6-8833-CE45-AD1A-E7691C0143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39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B9EF-8485-364A-8D42-D7D350F2841E}" type="datetimeFigureOut">
              <a:rPr lang="en-US" smtClean="0"/>
              <a:pPr/>
              <a:t>02-Jul-20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22A6-8833-CE45-AD1A-E7691C0143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22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B9EF-8485-364A-8D42-D7D350F2841E}" type="datetimeFigureOut">
              <a:rPr lang="en-US" smtClean="0"/>
              <a:pPr/>
              <a:t>02-Jul-20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22A6-8833-CE45-AD1A-E7691C0143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9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9B9EF-8485-364A-8D42-D7D350F2841E}" type="datetimeFigureOut">
              <a:rPr lang="en-US" smtClean="0"/>
              <a:pPr/>
              <a:t>02-Jul-20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322A6-8833-CE45-AD1A-E7691C0143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7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jp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jpg"/><Relationship Id="rId12" Type="http://schemas.openxmlformats.org/officeDocument/2006/relationships/image" Target="../media/image35.png"/><Relationship Id="rId17" Type="http://schemas.openxmlformats.org/officeDocument/2006/relationships/image" Target="../media/image40.jpeg"/><Relationship Id="rId25" Type="http://schemas.openxmlformats.org/officeDocument/2006/relationships/image" Target="../media/image48.png"/><Relationship Id="rId2" Type="http://schemas.openxmlformats.org/officeDocument/2006/relationships/image" Target="../media/image25.jpg"/><Relationship Id="rId16" Type="http://schemas.openxmlformats.org/officeDocument/2006/relationships/image" Target="../media/image39.jp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24" Type="http://schemas.openxmlformats.org/officeDocument/2006/relationships/image" Target="../media/image47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51.jpeg"/><Relationship Id="rId10" Type="http://schemas.openxmlformats.org/officeDocument/2006/relationships/image" Target="../media/image33.png"/><Relationship Id="rId19" Type="http://schemas.openxmlformats.org/officeDocument/2006/relationships/image" Target="../media/image42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gif"/><Relationship Id="rId22" Type="http://schemas.openxmlformats.org/officeDocument/2006/relationships/image" Target="../media/image45.gif"/><Relationship Id="rId27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scontent.fisb1-1.fna.fbcdn.net/v/t1.0-9/36861995_1747050172052838_987440713954230272_o.jpg?_nc_cat=107&amp;_nc_ht=scontent.fisb1-1.fna&amp;oh=bc794a180ee1c1f3ed52067efce243a5&amp;oe=5C9D3F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61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3713571"/>
            <a:ext cx="9144000" cy="17389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4F81B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 smtClean="0"/>
              <a:t>TeleTaleem</a:t>
            </a:r>
            <a:r>
              <a:rPr lang="en-US" sz="3200" dirty="0" smtClean="0"/>
              <a:t> Profile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62664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Partners, Customers &amp; Global Recognition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2" r="27211"/>
          <a:stretch/>
        </p:blipFill>
        <p:spPr>
          <a:xfrm>
            <a:off x="2844457" y="2721239"/>
            <a:ext cx="569267" cy="611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19" y="1836113"/>
            <a:ext cx="1480095" cy="612969"/>
          </a:xfrm>
          <a:prstGeom prst="rect">
            <a:avLst/>
          </a:prstGeom>
        </p:spPr>
      </p:pic>
      <p:pic>
        <p:nvPicPr>
          <p:cNvPr id="6" name="Picture 2" descr="Image result for subnational governance pro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19" y="2768604"/>
            <a:ext cx="1480096" cy="65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43" y="3621393"/>
            <a:ext cx="1025490" cy="9475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1" b="37176"/>
          <a:stretch/>
        </p:blipFill>
        <p:spPr>
          <a:xfrm>
            <a:off x="1956685" y="5791776"/>
            <a:ext cx="1589067" cy="4066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047" y="1801731"/>
            <a:ext cx="853901" cy="7104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936" y="2692848"/>
            <a:ext cx="696121" cy="9223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063" y="4455885"/>
            <a:ext cx="740048" cy="7400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274" y="4768921"/>
            <a:ext cx="1453854" cy="548026"/>
          </a:xfrm>
          <a:prstGeom prst="rect">
            <a:avLst/>
          </a:prstGeom>
        </p:spPr>
      </p:pic>
      <p:pic>
        <p:nvPicPr>
          <p:cNvPr id="13" name="Picture 6" descr="Image result for national ict r&amp;d fund log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718" y="1929247"/>
            <a:ext cx="927052" cy="45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14" y="4854344"/>
            <a:ext cx="914460" cy="7296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359" y="3574661"/>
            <a:ext cx="881224" cy="8812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238" y="2704183"/>
            <a:ext cx="1046708" cy="2623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006" y="5643122"/>
            <a:ext cx="688364" cy="6177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2" b="19442"/>
          <a:stretch/>
        </p:blipFill>
        <p:spPr>
          <a:xfrm>
            <a:off x="2916786" y="3790673"/>
            <a:ext cx="1117396" cy="4666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" r="5528"/>
          <a:stretch/>
        </p:blipFill>
        <p:spPr>
          <a:xfrm>
            <a:off x="7055106" y="3611736"/>
            <a:ext cx="686543" cy="6585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22" y="2497226"/>
            <a:ext cx="686188" cy="7948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441" y="2473690"/>
            <a:ext cx="708250" cy="83705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60" y="3778708"/>
            <a:ext cx="709184" cy="3246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791" y="2544795"/>
            <a:ext cx="674754" cy="521661"/>
          </a:xfrm>
          <a:prstGeom prst="rect">
            <a:avLst/>
          </a:prstGeom>
        </p:spPr>
      </p:pic>
      <p:pic>
        <p:nvPicPr>
          <p:cNvPr id="24" name="Picture 4" descr="ieee_tag_blue - Copi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217" y="4655299"/>
            <a:ext cx="1213650" cy="360052"/>
          </a:xfrm>
          <a:prstGeom prst="rect">
            <a:avLst/>
          </a:prstGeom>
          <a:solidFill>
            <a:schemeClr val="bg1"/>
          </a:solidFill>
          <a:extLst/>
        </p:spPr>
      </p:pic>
      <p:grpSp>
        <p:nvGrpSpPr>
          <p:cNvPr id="25" name="Group 24"/>
          <p:cNvGrpSpPr/>
          <p:nvPr/>
        </p:nvGrpSpPr>
        <p:grpSpPr>
          <a:xfrm>
            <a:off x="5942680" y="1797728"/>
            <a:ext cx="640126" cy="490837"/>
            <a:chOff x="7235209" y="2432820"/>
            <a:chExt cx="935651" cy="737083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7235209" y="2432820"/>
              <a:ext cx="935651" cy="53773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7245941" y="2829759"/>
              <a:ext cx="919201" cy="340144"/>
            </a:xfrm>
            <a:prstGeom prst="rect">
              <a:avLst/>
            </a:prstGeom>
          </p:spPr>
        </p:pic>
      </p:grpSp>
      <p:pic>
        <p:nvPicPr>
          <p:cNvPr id="28" name="Picture 6" descr="Image result for alif ailaan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878" y="3574661"/>
            <a:ext cx="1002117" cy="58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68" y="1799749"/>
            <a:ext cx="1461494" cy="37780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0860" y="1736976"/>
            <a:ext cx="537098" cy="37994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Partners  &amp; Customers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154005" y="1735496"/>
            <a:ext cx="537098" cy="38009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Globally Featured and Recognized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77" y="4500642"/>
            <a:ext cx="857390" cy="85739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192" y="5358032"/>
            <a:ext cx="801997" cy="76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2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1"/>
          <p:cNvSpPr txBox="1">
            <a:spLocks/>
          </p:cNvSpPr>
          <p:nvPr/>
        </p:nvSpPr>
        <p:spPr>
          <a:xfrm>
            <a:off x="377417" y="13626"/>
            <a:ext cx="7947690" cy="1055077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F81B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323" b="0" dirty="0">
                <a:latin typeface="Calibri"/>
              </a:rPr>
              <a:t>Evaluations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1319BD47-1DBD-45D6-821C-E6B28FB3FF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7488"/>
          <a:stretch/>
        </p:blipFill>
        <p:spPr bwMode="auto">
          <a:xfrm>
            <a:off x="676226" y="1324559"/>
            <a:ext cx="2444620" cy="2925393"/>
          </a:xfrm>
          <a:prstGeom prst="rect">
            <a:avLst/>
          </a:prstGeom>
          <a:noFill/>
          <a:ln w="76200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27C149E7-8179-49CC-AC9B-146AC05F2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6894" y="2291297"/>
            <a:ext cx="2473290" cy="335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367DA2-1BF6-46F8-BAF0-686F35EC0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4878" y="3611069"/>
            <a:ext cx="2229685" cy="2943184"/>
          </a:xfrm>
          <a:prstGeom prst="rect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080344-56B8-44C4-83F0-D3B7F112EA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34" t="8931" r="16689"/>
          <a:stretch/>
        </p:blipFill>
        <p:spPr>
          <a:xfrm>
            <a:off x="5778149" y="1084433"/>
            <a:ext cx="2287454" cy="2384279"/>
          </a:xfrm>
          <a:prstGeom prst="rect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FAF07C-A5ED-49C1-AA1F-E4165B2856B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635" t="2623"/>
          <a:stretch/>
        </p:blipFill>
        <p:spPr>
          <a:xfrm>
            <a:off x="6682528" y="2441539"/>
            <a:ext cx="2287454" cy="3052581"/>
          </a:xfrm>
          <a:prstGeom prst="rect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4978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52389"/>
          </a:xfrm>
        </p:spPr>
        <p:txBody>
          <a:bodyPr>
            <a:normAutofit/>
          </a:bodyPr>
          <a:lstStyle/>
          <a:p>
            <a:r>
              <a:rPr lang="en-US" b="1" dirty="0" smtClean="0"/>
              <a:t>Thank You</a:t>
            </a:r>
            <a:br>
              <a:rPr lang="en-US" b="1" dirty="0" smtClean="0"/>
            </a:b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23827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8546"/>
            <a:ext cx="7897091" cy="431734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err="1"/>
              <a:t>TeleTaleem</a:t>
            </a:r>
            <a:r>
              <a:rPr lang="en-US" sz="2400" dirty="0"/>
              <a:t> is a social enterprise focused on enhancing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of education </a:t>
            </a:r>
            <a:r>
              <a:rPr lang="en-US" sz="2400" dirty="0"/>
              <a:t>services at the grassroots level, through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innovative use of technology</a:t>
            </a:r>
            <a:r>
              <a:rPr lang="en-US" sz="2400" dirty="0"/>
              <a:t>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Specialists in the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&amp; delivery</a:t>
            </a:r>
            <a:r>
              <a:rPr lang="en-US" sz="2400" dirty="0"/>
              <a:t> of e-learning systems and services, using a variety of delivery mechanisms and platforms.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Over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years of local experience </a:t>
            </a:r>
            <a:r>
              <a:rPr lang="en-US" sz="2400" dirty="0"/>
              <a:t>in delivering technology enabled teaching, training and assessment services.</a:t>
            </a:r>
          </a:p>
        </p:txBody>
      </p:sp>
    </p:spTree>
    <p:extLst>
      <p:ext uri="{BB962C8B-B14F-4D97-AF65-F5344CB8AC3E}">
        <p14:creationId xmlns:p14="http://schemas.microsoft.com/office/powerpoint/2010/main" val="91078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1"/>
          <p:cNvSpPr txBox="1">
            <a:spLocks/>
          </p:cNvSpPr>
          <p:nvPr/>
        </p:nvSpPr>
        <p:spPr>
          <a:xfrm>
            <a:off x="524897" y="264342"/>
            <a:ext cx="7947690" cy="1055077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F81B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323" b="0" dirty="0">
                <a:latin typeface="Calibri"/>
              </a:rPr>
              <a:t>The Learning Challenge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297D1B-C6A8-4080-859F-737FB7D1A90E}"/>
              </a:ext>
            </a:extLst>
          </p:cNvPr>
          <p:cNvSpPr/>
          <p:nvPr/>
        </p:nvSpPr>
        <p:spPr>
          <a:xfrm>
            <a:off x="2256280" y="3678172"/>
            <a:ext cx="5225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EBB700">
                    <a:lumMod val="75000"/>
                  </a:srgbClr>
                </a:solidFill>
              </a:rPr>
              <a:t>Weak teacher competencies, specially in early to primary grade content knowledge.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D0659C-740E-40E0-945B-925708FD166E}"/>
              </a:ext>
            </a:extLst>
          </p:cNvPr>
          <p:cNvSpPr/>
          <p:nvPr/>
        </p:nvSpPr>
        <p:spPr>
          <a:xfrm>
            <a:off x="1357745" y="4735472"/>
            <a:ext cx="5209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8099"/>
                </a:solidFill>
              </a:rPr>
              <a:t>Weak monitoring and assessment of in-class teaching process and student performance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1F3EA4-1C9E-4022-BBE3-A1C0A477E206}"/>
              </a:ext>
            </a:extLst>
          </p:cNvPr>
          <p:cNvSpPr/>
          <p:nvPr/>
        </p:nvSpPr>
        <p:spPr>
          <a:xfrm>
            <a:off x="1357745" y="2444222"/>
            <a:ext cx="4987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Lack of qualified and well trained teachers in public and private schools in Pakistan, especially in rural settings.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4532E68-19F4-4116-8C64-14FA93290B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45" y="3723492"/>
            <a:ext cx="756436" cy="69824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53BB04D-DCCE-4BC0-95DA-D362E608DF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478" y="2497739"/>
            <a:ext cx="815343" cy="752624"/>
          </a:xfrm>
          <a:prstGeom prst="rect">
            <a:avLst/>
          </a:prstGeom>
        </p:spPr>
      </p:pic>
      <p:sp>
        <p:nvSpPr>
          <p:cNvPr id="34" name="Subtitle 2">
            <a:extLst>
              <a:ext uri="{FF2B5EF4-FFF2-40B4-BE49-F238E27FC236}">
                <a16:creationId xmlns:a16="http://schemas.microsoft.com/office/drawing/2014/main" id="{A2172E1B-F9C4-4BD4-9C0D-05227746B6DF}"/>
              </a:ext>
            </a:extLst>
          </p:cNvPr>
          <p:cNvSpPr txBox="1">
            <a:spLocks/>
          </p:cNvSpPr>
          <p:nvPr/>
        </p:nvSpPr>
        <p:spPr>
          <a:xfrm>
            <a:off x="1246909" y="1337405"/>
            <a:ext cx="6650181" cy="1055077"/>
          </a:xfrm>
          <a:prstGeom prst="rect">
            <a:avLst/>
          </a:prstGeom>
        </p:spPr>
        <p:txBody>
          <a:bodyPr vert="horz" lIns="84406" tIns="42203" rIns="84406" bIns="42203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277"/>
              </a:spcBef>
            </a:pPr>
            <a:r>
              <a:rPr lang="en-US" sz="2800" b="1" i="1" dirty="0">
                <a:solidFill>
                  <a:srgbClr val="002060"/>
                </a:solidFill>
              </a:rPr>
              <a:t>To achieve improved learning outcomes for primary school children in Pakistan</a:t>
            </a:r>
            <a:r>
              <a:rPr lang="en-US" sz="2800" i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D6A52E7-45DD-4B53-BEDF-241431FA63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478" y="4666912"/>
            <a:ext cx="872440" cy="78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34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1"/>
          <p:cNvSpPr txBox="1">
            <a:spLocks/>
          </p:cNvSpPr>
          <p:nvPr/>
        </p:nvSpPr>
        <p:spPr>
          <a:xfrm>
            <a:off x="524897" y="264342"/>
            <a:ext cx="7947690" cy="1055077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F81B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323" b="0" dirty="0" err="1">
                <a:latin typeface="Calibri"/>
              </a:rPr>
              <a:t>TeleTaleem’s</a:t>
            </a:r>
            <a:r>
              <a:rPr lang="en-US" sz="3323" b="0" dirty="0">
                <a:latin typeface="Calibri"/>
              </a:rPr>
              <a:t> Innovation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3FA12A-0528-4C11-BF00-66B08AF838E0}"/>
              </a:ext>
            </a:extLst>
          </p:cNvPr>
          <p:cNvSpPr txBox="1">
            <a:spLocks/>
          </p:cNvSpPr>
          <p:nvPr/>
        </p:nvSpPr>
        <p:spPr>
          <a:xfrm>
            <a:off x="1565317" y="1287738"/>
            <a:ext cx="7141376" cy="1121861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defRPr lang="en-US" sz="900" b="1" kern="1200" dirty="0">
                <a:solidFill>
                  <a:srgbClr val="00338D"/>
                </a:solidFill>
                <a:latin typeface="Arial"/>
                <a:ea typeface="+mn-ea"/>
                <a:cs typeface="Arial" pitchFamily="34" charset="0"/>
              </a:defRPr>
            </a:lvl1pPr>
            <a:lvl2pPr algn="l" rtl="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defRPr lang="en-US" sz="900" kern="1200" dirty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2pPr>
            <a:lvl3pPr marL="177800" indent="-177800" algn="l" rtl="0" fontAlgn="base">
              <a:spcBef>
                <a:spcPts val="600"/>
              </a:spcBef>
              <a:spcAft>
                <a:spcPct val="0"/>
              </a:spcAft>
              <a:buClr>
                <a:srgbClr val="97989A"/>
              </a:buClr>
              <a:buFont typeface="Arial" pitchFamily="34" charset="0"/>
              <a:buChar char="■"/>
              <a:defRPr lang="en-US" sz="900" kern="1200" dirty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3pPr>
            <a:lvl4pPr marL="355600" indent="-177800" algn="l" rtl="0" fontAlgn="base">
              <a:spcBef>
                <a:spcPts val="600"/>
              </a:spcBef>
              <a:spcAft>
                <a:spcPct val="0"/>
              </a:spcAft>
              <a:buClr>
                <a:srgbClr val="97989A"/>
              </a:buClr>
              <a:buFont typeface="Arial" pitchFamily="34" charset="0"/>
              <a:buChar char="–"/>
              <a:defRPr lang="en-US" sz="900" kern="1200" dirty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4pPr>
            <a:lvl5pPr marL="534988" indent="-174625" algn="l" rtl="0" fontAlgn="base">
              <a:spcBef>
                <a:spcPts val="600"/>
              </a:spcBef>
              <a:spcAft>
                <a:spcPct val="0"/>
              </a:spcAft>
              <a:buClr>
                <a:srgbClr val="97989A"/>
              </a:buClr>
              <a:buFont typeface="Arial" pitchFamily="34" charset="0"/>
              <a:buChar char="■"/>
              <a:defRPr lang="en-GB" sz="900" kern="1200" dirty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5pPr>
            <a:lvl6pPr marL="720725" indent="-185738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9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895350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9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081088" indent="-185738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9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1255713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9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002060"/>
                </a:solidFill>
                <a:latin typeface="+mn-lt"/>
              </a:rPr>
              <a:t>Online quality teaching</a:t>
            </a:r>
            <a:r>
              <a:rPr sz="2800" i="1" dirty="0">
                <a:solidFill>
                  <a:srgbClr val="002060"/>
                </a:solidFill>
                <a:latin typeface="+mn-lt"/>
              </a:rPr>
              <a:t>,</a:t>
            </a:r>
            <a:r>
              <a:rPr lang="en-US" sz="2800" i="1" dirty="0">
                <a:solidFill>
                  <a:srgbClr val="002060"/>
                </a:solidFill>
                <a:latin typeface="+mn-lt"/>
              </a:rPr>
              <a:t> </a:t>
            </a:r>
            <a:r>
              <a:rPr sz="2800" i="1" dirty="0">
                <a:solidFill>
                  <a:srgbClr val="002060"/>
                </a:solidFill>
                <a:latin typeface="+mn-lt"/>
              </a:rPr>
              <a:t>augmented with student assessment, feedback and </a:t>
            </a:r>
            <a:r>
              <a:rPr lang="en-US" sz="2800" i="1" dirty="0">
                <a:solidFill>
                  <a:srgbClr val="002060"/>
                </a:solidFill>
                <a:latin typeface="+mn-lt"/>
              </a:rPr>
              <a:t>monitoring</a:t>
            </a:r>
            <a:r>
              <a:rPr sz="2800" i="1" dirty="0">
                <a:solidFill>
                  <a:srgbClr val="002060"/>
                </a:solidFill>
                <a:latin typeface="+mn-lt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B97A62-824E-4350-A446-CD653768B8BB}"/>
              </a:ext>
            </a:extLst>
          </p:cNvPr>
          <p:cNvSpPr/>
          <p:nvPr/>
        </p:nvSpPr>
        <p:spPr>
          <a:xfrm>
            <a:off x="1551459" y="2482247"/>
            <a:ext cx="41892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Online access to quality teachers based in metros, backed by continuous training and quality assurance.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FBEB58-54E2-44D6-BD37-2EA24D677F37}"/>
              </a:ext>
            </a:extLst>
          </p:cNvPr>
          <p:cNvSpPr/>
          <p:nvPr/>
        </p:nvSpPr>
        <p:spPr>
          <a:xfrm>
            <a:off x="1551459" y="4808879"/>
            <a:ext cx="41892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8099"/>
                </a:solidFill>
              </a:rPr>
              <a:t>Continuous assessments of students with feedback to teachers to guide formative learning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C310A9-D2F8-41E3-8724-ECAB6E9574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595" y="4858775"/>
            <a:ext cx="972091" cy="8973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DA3FFA0-8206-4B38-84DE-EFAFCE1BF5D7}"/>
              </a:ext>
            </a:extLst>
          </p:cNvPr>
          <p:cNvSpPr/>
          <p:nvPr/>
        </p:nvSpPr>
        <p:spPr>
          <a:xfrm>
            <a:off x="2829642" y="3626566"/>
            <a:ext cx="4479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79E70">
                    <a:lumMod val="75000"/>
                  </a:srgbClr>
                </a:solidFill>
              </a:rPr>
              <a:t>Rigorous observation and feedback of teaching practices and classroom processes to achieve improved learning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6374E65A-5E89-4479-96D0-F59C77374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361" y="2409599"/>
            <a:ext cx="943325" cy="101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5914C5-D9D4-42B5-93E3-CFEA7C0A70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258" y="3347090"/>
            <a:ext cx="1268194" cy="115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97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216" y="917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Education Services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0" y="3875769"/>
            <a:ext cx="2941265" cy="1304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65" lvl="1" indent="0" algn="ctr">
              <a:lnSpc>
                <a:spcPct val="105000"/>
              </a:lnSpc>
              <a:spcBef>
                <a:spcPts val="0"/>
              </a:spcBef>
              <a:buClr>
                <a:srgbClr val="0C2D83"/>
              </a:buClr>
              <a:buSzPct val="85000"/>
              <a:buNone/>
              <a:defRPr/>
            </a:pPr>
            <a:r>
              <a:rPr lang="en-US" sz="1300" b="1" dirty="0">
                <a:solidFill>
                  <a:srgbClr val="00338D"/>
                </a:solidFill>
                <a:latin typeface="Arial" pitchFamily="34" charset="0"/>
              </a:rPr>
              <a:t>Learning Boost </a:t>
            </a:r>
            <a:endParaRPr lang="en-US" sz="1300" b="1" dirty="0">
              <a:latin typeface="Arial" pitchFamily="34" charset="0"/>
            </a:endParaRPr>
          </a:p>
          <a:p>
            <a:pPr marL="1465" lvl="1" algn="ctr">
              <a:lnSpc>
                <a:spcPct val="105000"/>
              </a:lnSpc>
              <a:spcBef>
                <a:spcPts val="0"/>
              </a:spcBef>
              <a:buClr>
                <a:srgbClr val="0C2D83"/>
              </a:buClr>
              <a:buSzPct val="85000"/>
              <a:defRPr/>
            </a:pPr>
            <a:endParaRPr lang="en-US" sz="1108" dirty="0"/>
          </a:p>
          <a:p>
            <a:pPr marL="263776" lvl="1" indent="-263776" algn="ctr">
              <a:lnSpc>
                <a:spcPct val="105000"/>
              </a:lnSpc>
              <a:spcBef>
                <a:spcPct val="0"/>
              </a:spcBef>
              <a:spcAft>
                <a:spcPts val="554"/>
              </a:spcAft>
              <a:buClr>
                <a:srgbClr val="00B050"/>
              </a:buClr>
              <a:buSzPct val="85000"/>
              <a:buFont typeface="Wingdings" pitchFamily="2" charset="2"/>
              <a:buChar char="Ø"/>
              <a:tabLst>
                <a:tab pos="156801" algn="l"/>
                <a:tab pos="786932" algn="l"/>
              </a:tabLst>
              <a:defRPr/>
            </a:pPr>
            <a:r>
              <a:rPr lang="en-US" sz="1300" dirty="0">
                <a:latin typeface="Arial" pitchFamily="34" charset="0"/>
              </a:rPr>
              <a:t>Teacher Professional Development</a:t>
            </a:r>
          </a:p>
          <a:p>
            <a:pPr marL="263776" lvl="1" indent="-263776" algn="ctr">
              <a:lnSpc>
                <a:spcPct val="105000"/>
              </a:lnSpc>
              <a:spcBef>
                <a:spcPct val="0"/>
              </a:spcBef>
              <a:spcAft>
                <a:spcPts val="554"/>
              </a:spcAft>
              <a:buClr>
                <a:srgbClr val="00B050"/>
              </a:buClr>
              <a:buSzPct val="85000"/>
              <a:buFont typeface="Wingdings" pitchFamily="2" charset="2"/>
              <a:buChar char="Ø"/>
              <a:tabLst>
                <a:tab pos="156801" algn="l"/>
                <a:tab pos="786932" algn="l"/>
              </a:tabLst>
              <a:defRPr/>
            </a:pPr>
            <a:r>
              <a:rPr lang="en-US" sz="1300" dirty="0">
                <a:latin typeface="Arial" pitchFamily="34" charset="0"/>
              </a:rPr>
              <a:t>Early Grade Literacy &amp; Numeracy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5972305" y="4010138"/>
            <a:ext cx="3031041" cy="1462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65" lvl="1" indent="0" algn="ctr">
              <a:lnSpc>
                <a:spcPct val="105000"/>
              </a:lnSpc>
              <a:spcBef>
                <a:spcPts val="0"/>
              </a:spcBef>
              <a:buClr>
                <a:srgbClr val="0C2D83"/>
              </a:buClr>
              <a:buSzPct val="85000"/>
              <a:buNone/>
              <a:defRPr/>
            </a:pPr>
            <a:r>
              <a:rPr lang="en-US" sz="1300" b="1" dirty="0">
                <a:solidFill>
                  <a:srgbClr val="00338D"/>
                </a:solidFill>
                <a:latin typeface="Arial" pitchFamily="34" charset="0"/>
              </a:rPr>
              <a:t>Rapid Assessment Service</a:t>
            </a:r>
          </a:p>
          <a:p>
            <a:pPr lvl="1" algn="ctr">
              <a:lnSpc>
                <a:spcPct val="105000"/>
              </a:lnSpc>
              <a:spcBef>
                <a:spcPct val="0"/>
              </a:spcBef>
              <a:buClr>
                <a:srgbClr val="00B050"/>
              </a:buClr>
              <a:buSzPct val="85000"/>
              <a:tabLst>
                <a:tab pos="156801" algn="l"/>
                <a:tab pos="786932" algn="l"/>
              </a:tabLst>
              <a:defRPr/>
            </a:pPr>
            <a:endParaRPr lang="en-US" sz="1300" dirty="0">
              <a:latin typeface="Arial" pitchFamily="34" charset="0"/>
            </a:endParaRPr>
          </a:p>
          <a:p>
            <a:pPr marL="263776" lvl="1" indent="-263776" algn="ctr">
              <a:lnSpc>
                <a:spcPct val="105000"/>
              </a:lnSpc>
              <a:spcBef>
                <a:spcPct val="0"/>
              </a:spcBef>
              <a:spcAft>
                <a:spcPts val="554"/>
              </a:spcAft>
              <a:buClr>
                <a:srgbClr val="00B050"/>
              </a:buClr>
              <a:buSzPct val="85000"/>
              <a:buFont typeface="Wingdings" pitchFamily="2" charset="2"/>
              <a:buChar char="Ø"/>
              <a:tabLst>
                <a:tab pos="156801" algn="l"/>
                <a:tab pos="786932" algn="l"/>
              </a:tabLst>
              <a:defRPr/>
            </a:pPr>
            <a:r>
              <a:rPr lang="en-US" sz="1300" dirty="0">
                <a:latin typeface="Arial" pitchFamily="34" charset="0"/>
              </a:rPr>
              <a:t>3rd party assessment service</a:t>
            </a:r>
          </a:p>
          <a:p>
            <a:pPr marL="263776" lvl="1" indent="-263776" algn="ctr">
              <a:lnSpc>
                <a:spcPct val="105000"/>
              </a:lnSpc>
              <a:spcBef>
                <a:spcPct val="0"/>
              </a:spcBef>
              <a:spcAft>
                <a:spcPts val="554"/>
              </a:spcAft>
              <a:buClr>
                <a:srgbClr val="00B050"/>
              </a:buClr>
              <a:buSzPct val="85000"/>
              <a:buFont typeface="Wingdings" pitchFamily="2" charset="2"/>
              <a:buChar char="Ø"/>
              <a:tabLst>
                <a:tab pos="156801" algn="l"/>
                <a:tab pos="786932" algn="l"/>
              </a:tabLst>
              <a:defRPr/>
            </a:pPr>
            <a:r>
              <a:rPr lang="en-US" sz="1300" dirty="0">
                <a:latin typeface="Arial" pitchFamily="34" charset="0"/>
              </a:rPr>
              <a:t>Benchmarking of learning outcomes</a:t>
            </a:r>
          </a:p>
          <a:p>
            <a:pPr marL="263776" lvl="1" indent="-263776" algn="ctr">
              <a:lnSpc>
                <a:spcPct val="105000"/>
              </a:lnSpc>
              <a:spcBef>
                <a:spcPct val="0"/>
              </a:spcBef>
              <a:spcAft>
                <a:spcPts val="554"/>
              </a:spcAft>
              <a:buClr>
                <a:srgbClr val="00B050"/>
              </a:buClr>
              <a:buSzPct val="85000"/>
              <a:buFont typeface="Wingdings" pitchFamily="2" charset="2"/>
              <a:buChar char="Ø"/>
              <a:tabLst>
                <a:tab pos="156801" algn="l"/>
                <a:tab pos="786932" algn="l"/>
              </a:tabLst>
              <a:defRPr/>
            </a:pPr>
            <a:r>
              <a:rPr lang="en-US" sz="1300" dirty="0">
                <a:latin typeface="Arial" pitchFamily="34" charset="0"/>
              </a:rPr>
              <a:t>Independent diagnosis and recommendations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751716" y="4482092"/>
            <a:ext cx="3350619" cy="1701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65" lvl="1" indent="0" algn="ctr">
              <a:lnSpc>
                <a:spcPct val="105000"/>
              </a:lnSpc>
              <a:spcBef>
                <a:spcPts val="0"/>
              </a:spcBef>
              <a:buClr>
                <a:srgbClr val="0C2D83"/>
              </a:buClr>
              <a:buSzPct val="85000"/>
              <a:buNone/>
              <a:defRPr/>
            </a:pPr>
            <a:r>
              <a:rPr lang="en-US" sz="1300" b="1" dirty="0">
                <a:solidFill>
                  <a:srgbClr val="00338D"/>
                </a:solidFill>
                <a:latin typeface="Arial" pitchFamily="34" charset="0"/>
              </a:rPr>
              <a:t>Online Teachers Training Services (OTTS)</a:t>
            </a:r>
          </a:p>
          <a:p>
            <a:pPr marL="1465" lvl="1" algn="ctr">
              <a:lnSpc>
                <a:spcPct val="105000"/>
              </a:lnSpc>
              <a:spcBef>
                <a:spcPts val="0"/>
              </a:spcBef>
              <a:buClr>
                <a:srgbClr val="0C2D83"/>
              </a:buClr>
              <a:buSzPct val="85000"/>
              <a:defRPr/>
            </a:pPr>
            <a:endParaRPr lang="en-US" sz="1300" b="1" dirty="0">
              <a:solidFill>
                <a:srgbClr val="00338D"/>
              </a:solidFill>
              <a:latin typeface="Arial" pitchFamily="34" charset="0"/>
            </a:endParaRPr>
          </a:p>
          <a:p>
            <a:pPr marL="263776" lvl="1" indent="-263776" algn="ctr">
              <a:lnSpc>
                <a:spcPct val="105000"/>
              </a:lnSpc>
              <a:spcBef>
                <a:spcPct val="0"/>
              </a:spcBef>
              <a:spcAft>
                <a:spcPts val="554"/>
              </a:spcAft>
              <a:buClr>
                <a:srgbClr val="00B050"/>
              </a:buClr>
              <a:buSzPct val="85000"/>
              <a:buFont typeface="Wingdings" pitchFamily="2" charset="2"/>
              <a:buChar char="Ø"/>
              <a:tabLst>
                <a:tab pos="156801" algn="l"/>
                <a:tab pos="786932" algn="l"/>
              </a:tabLst>
              <a:defRPr/>
            </a:pPr>
            <a:r>
              <a:rPr lang="en-US" sz="1300" dirty="0">
                <a:latin typeface="Arial" pitchFamily="34" charset="0"/>
              </a:rPr>
              <a:t>Online interactive training of teachers from remote schools</a:t>
            </a:r>
          </a:p>
          <a:p>
            <a:pPr marL="263776" lvl="1" indent="-263776" algn="ctr">
              <a:lnSpc>
                <a:spcPct val="105000"/>
              </a:lnSpc>
              <a:spcBef>
                <a:spcPct val="0"/>
              </a:spcBef>
              <a:spcAft>
                <a:spcPts val="554"/>
              </a:spcAft>
              <a:buClr>
                <a:srgbClr val="00B050"/>
              </a:buClr>
              <a:buSzPct val="85000"/>
              <a:buFont typeface="Wingdings" pitchFamily="2" charset="2"/>
              <a:buChar char="Ø"/>
              <a:tabLst>
                <a:tab pos="156801" algn="l"/>
                <a:tab pos="786932" algn="l"/>
              </a:tabLst>
              <a:defRPr/>
            </a:pPr>
            <a:r>
              <a:rPr lang="en-US" sz="1300" dirty="0">
                <a:latin typeface="Arial" pitchFamily="34" charset="0"/>
              </a:rPr>
              <a:t>Fixed and Mobile delivery models</a:t>
            </a:r>
          </a:p>
          <a:p>
            <a:pPr marL="263776" lvl="1" indent="-263776" algn="ctr">
              <a:lnSpc>
                <a:spcPct val="105000"/>
              </a:lnSpc>
              <a:spcBef>
                <a:spcPct val="0"/>
              </a:spcBef>
              <a:spcAft>
                <a:spcPts val="554"/>
              </a:spcAft>
              <a:buClr>
                <a:srgbClr val="00B050"/>
              </a:buClr>
              <a:buSzPct val="85000"/>
              <a:buFont typeface="Wingdings" pitchFamily="2" charset="2"/>
              <a:buChar char="Ø"/>
              <a:tabLst>
                <a:tab pos="156801" algn="l"/>
                <a:tab pos="786932" algn="l"/>
              </a:tabLst>
              <a:defRPr/>
            </a:pPr>
            <a:r>
              <a:rPr lang="en-US" sz="1300" dirty="0">
                <a:latin typeface="Arial" pitchFamily="34" charset="0"/>
              </a:rPr>
              <a:t>Tech enablement OR Fully managed service models</a:t>
            </a:r>
          </a:p>
        </p:txBody>
      </p:sp>
      <p:pic>
        <p:nvPicPr>
          <p:cNvPr id="9" name="Picture 3" descr="E:\Downloads-current\service-top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9036" y="2823092"/>
            <a:ext cx="923192" cy="923192"/>
          </a:xfrm>
          <a:prstGeom prst="rect">
            <a:avLst/>
          </a:prstGeom>
          <a:noFill/>
        </p:spPr>
      </p:pic>
      <p:pic>
        <p:nvPicPr>
          <p:cNvPr id="10" name="Picture 4" descr="E:\Downloads-current\service-top-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26229" y="2955818"/>
            <a:ext cx="923192" cy="923192"/>
          </a:xfrm>
          <a:prstGeom prst="rect">
            <a:avLst/>
          </a:prstGeom>
          <a:noFill/>
        </p:spPr>
      </p:pic>
      <p:pic>
        <p:nvPicPr>
          <p:cNvPr id="11" name="Picture 5" descr="E:\Downloads-current\service-top-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65430" y="1052060"/>
            <a:ext cx="923192" cy="923192"/>
          </a:xfrm>
          <a:prstGeom prst="rect">
            <a:avLst/>
          </a:prstGeom>
          <a:noFill/>
        </p:spPr>
      </p:pic>
      <p:pic>
        <p:nvPicPr>
          <p:cNvPr id="12" name="Picture 6" descr="E:\Downloads-current\service-top-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65430" y="3427772"/>
            <a:ext cx="923192" cy="923192"/>
          </a:xfrm>
          <a:prstGeom prst="rect">
            <a:avLst/>
          </a:prstGeom>
          <a:noFill/>
        </p:spPr>
      </p:pic>
      <p:sp>
        <p:nvSpPr>
          <p:cNvPr id="13" name="Text Placeholder 3"/>
          <p:cNvSpPr txBox="1">
            <a:spLocks/>
          </p:cNvSpPr>
          <p:nvPr/>
        </p:nvSpPr>
        <p:spPr>
          <a:xfrm>
            <a:off x="624426" y="2051315"/>
            <a:ext cx="7605197" cy="12740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" lvl="1" indent="0" algn="ctr">
              <a:lnSpc>
                <a:spcPct val="105000"/>
              </a:lnSpc>
              <a:spcBef>
                <a:spcPts val="0"/>
              </a:spcBef>
              <a:buClr>
                <a:srgbClr val="0C2D83"/>
              </a:buClr>
              <a:buSzPct val="85000"/>
              <a:buNone/>
              <a:defRPr/>
            </a:pPr>
            <a:r>
              <a:rPr lang="en-US" sz="1400" b="1" dirty="0">
                <a:solidFill>
                  <a:srgbClr val="00338D"/>
                </a:solidFill>
                <a:latin typeface="Arial" pitchFamily="34" charset="0"/>
              </a:rPr>
              <a:t>Online Teaching Services (OTS)</a:t>
            </a:r>
          </a:p>
          <a:p>
            <a:pPr marL="1587" lvl="1" algn="ctr">
              <a:lnSpc>
                <a:spcPct val="105000"/>
              </a:lnSpc>
              <a:spcBef>
                <a:spcPts val="0"/>
              </a:spcBef>
              <a:buClr>
                <a:srgbClr val="0C2D83"/>
              </a:buClr>
              <a:buSzPct val="85000"/>
              <a:defRPr/>
            </a:pPr>
            <a:endParaRPr lang="en-US" sz="1200" b="1" dirty="0">
              <a:solidFill>
                <a:srgbClr val="00338D"/>
              </a:solidFill>
              <a:latin typeface="Arial" pitchFamily="34" charset="0"/>
            </a:endParaRPr>
          </a:p>
          <a:p>
            <a:pPr marL="285750" lvl="1" algn="ctr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buClr>
                <a:srgbClr val="00B050"/>
              </a:buClr>
              <a:buSzPct val="85000"/>
              <a:buFont typeface="Wingdings" pitchFamily="2" charset="2"/>
              <a:buChar char="Ø"/>
              <a:tabLst>
                <a:tab pos="169863" algn="l"/>
                <a:tab pos="852488" algn="l"/>
              </a:tabLst>
              <a:defRPr/>
            </a:pPr>
            <a:r>
              <a:rPr lang="en-US" sz="1400" dirty="0">
                <a:latin typeface="Arial" pitchFamily="34" charset="0"/>
              </a:rPr>
              <a:t>Online interactive teaching to students in remote schools</a:t>
            </a:r>
          </a:p>
          <a:p>
            <a:pPr marL="285750" lvl="1" algn="ctr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buClr>
                <a:srgbClr val="00B050"/>
              </a:buClr>
              <a:buSzPct val="85000"/>
              <a:buFont typeface="Wingdings" pitchFamily="2" charset="2"/>
              <a:buChar char="Ø"/>
              <a:tabLst>
                <a:tab pos="169863" algn="l"/>
                <a:tab pos="852488" algn="l"/>
              </a:tabLst>
              <a:defRPr/>
            </a:pPr>
            <a:r>
              <a:rPr lang="en-US" sz="1400" dirty="0">
                <a:latin typeface="Arial" pitchFamily="34" charset="0"/>
              </a:rPr>
              <a:t>Grades 4-8 covering English, Math and Science</a:t>
            </a:r>
          </a:p>
          <a:p>
            <a:pPr marL="285750" lvl="1" algn="ctr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buClr>
                <a:srgbClr val="00B050"/>
              </a:buClr>
              <a:buSzPct val="85000"/>
              <a:buFont typeface="Wingdings" pitchFamily="2" charset="2"/>
              <a:buChar char="Ø"/>
              <a:tabLst>
                <a:tab pos="169863" algn="l"/>
                <a:tab pos="852488" algn="l"/>
              </a:tabLst>
              <a:defRPr/>
            </a:pPr>
            <a:r>
              <a:rPr lang="en-US" sz="1400" dirty="0">
                <a:latin typeface="Arial" pitchFamily="34" charset="0"/>
              </a:rPr>
              <a:t>Fully managed service</a:t>
            </a:r>
          </a:p>
        </p:txBody>
      </p:sp>
    </p:spTree>
    <p:extLst>
      <p:ext uri="{BB962C8B-B14F-4D97-AF65-F5344CB8AC3E}">
        <p14:creationId xmlns:p14="http://schemas.microsoft.com/office/powerpoint/2010/main" val="109833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661" y="-19372"/>
            <a:ext cx="72311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Geographical Coverage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2630398" y="2249663"/>
            <a:ext cx="1582920" cy="346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92" dirty="0"/>
              <a:t>4,000+ Schools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48644" y="3062853"/>
            <a:ext cx="1577855" cy="346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92" dirty="0"/>
              <a:t>60+ Districts</a:t>
            </a:r>
          </a:p>
        </p:txBody>
      </p:sp>
      <p:sp>
        <p:nvSpPr>
          <p:cNvPr id="6" name="Rectangle 5"/>
          <p:cNvSpPr/>
          <p:nvPr/>
        </p:nvSpPr>
        <p:spPr>
          <a:xfrm>
            <a:off x="1731047" y="1426194"/>
            <a:ext cx="3381625" cy="357054"/>
          </a:xfrm>
          <a:prstGeom prst="rect">
            <a:avLst/>
          </a:prstGeom>
          <a:solidFill>
            <a:schemeClr val="accent1">
              <a:alpha val="7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92" dirty="0"/>
              <a:t>Nationwide Reach – All provinces incl. AJK</a:t>
            </a:r>
          </a:p>
        </p:txBody>
      </p:sp>
      <p:sp>
        <p:nvSpPr>
          <p:cNvPr id="7" name="Rectangle 6"/>
          <p:cNvSpPr/>
          <p:nvPr/>
        </p:nvSpPr>
        <p:spPr>
          <a:xfrm>
            <a:off x="7181661" y="3616906"/>
            <a:ext cx="1582920" cy="346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92" dirty="0"/>
              <a:t>6,000+ Teachers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6581151" y="4593852"/>
            <a:ext cx="1582920" cy="346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92" dirty="0"/>
              <a:t>300,000+ Children</a:t>
            </a:r>
          </a:p>
        </p:txBody>
      </p:sp>
    </p:spTree>
    <p:extLst>
      <p:ext uri="{BB962C8B-B14F-4D97-AF65-F5344CB8AC3E}">
        <p14:creationId xmlns:p14="http://schemas.microsoft.com/office/powerpoint/2010/main" val="339766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1E9A6BB-EEDD-4886-93EA-126E94242A6B}"/>
              </a:ext>
            </a:extLst>
          </p:cNvPr>
          <p:cNvGrpSpPr/>
          <p:nvPr/>
        </p:nvGrpSpPr>
        <p:grpSpPr>
          <a:xfrm>
            <a:off x="1189323" y="3759623"/>
            <a:ext cx="6900292" cy="929060"/>
            <a:chOff x="1189323" y="3759623"/>
            <a:chExt cx="6900292" cy="929060"/>
          </a:xfrm>
        </p:grpSpPr>
        <p:pic>
          <p:nvPicPr>
            <p:cNvPr id="6" name="Picture 4" descr="Image result for ppaf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9323" y="3759623"/>
              <a:ext cx="691393" cy="916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Placeholder 3"/>
            <p:cNvSpPr txBox="1">
              <a:spLocks/>
            </p:cNvSpPr>
            <p:nvPr/>
          </p:nvSpPr>
          <p:spPr>
            <a:xfrm>
              <a:off x="2436736" y="3772635"/>
              <a:ext cx="5652879" cy="9160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3776" lvl="1" indent="-263776">
                <a:lnSpc>
                  <a:spcPct val="105000"/>
                </a:lnSpc>
                <a:spcBef>
                  <a:spcPct val="0"/>
                </a:spcBef>
                <a:spcAft>
                  <a:spcPts val="554"/>
                </a:spcAft>
                <a:buClr>
                  <a:srgbClr val="00B050"/>
                </a:buClr>
                <a:buSzPct val="85000"/>
                <a:buFont typeface="Wingdings" pitchFamily="2" charset="2"/>
                <a:buChar char="Ø"/>
                <a:tabLst>
                  <a:tab pos="156801" algn="l"/>
                  <a:tab pos="786932" algn="l"/>
                </a:tabLst>
                <a:defRPr/>
              </a:pPr>
              <a:r>
                <a:rPr lang="en-US" sz="1500" dirty="0">
                  <a:latin typeface="Arial" pitchFamily="34" charset="0"/>
                </a:rPr>
                <a:t>Online Teaching Service – Daily classes of English, Math and Science for Grades 6, 7 &amp; 8 in Govt. Girls Higher Secondary School, </a:t>
              </a:r>
              <a:r>
                <a:rPr lang="en-US" sz="1500" dirty="0" err="1">
                  <a:latin typeface="Arial" pitchFamily="34" charset="0"/>
                </a:rPr>
                <a:t>Harnai</a:t>
              </a:r>
              <a:r>
                <a:rPr lang="en-US" sz="1500" dirty="0">
                  <a:latin typeface="Arial" pitchFamily="34" charset="0"/>
                </a:rPr>
                <a:t>, </a:t>
              </a:r>
              <a:r>
                <a:rPr lang="en-US" sz="1500" dirty="0" err="1">
                  <a:latin typeface="Arial" pitchFamily="34" charset="0"/>
                </a:rPr>
                <a:t>Balochistan</a:t>
              </a:r>
              <a:r>
                <a:rPr lang="en-US" sz="1500" dirty="0">
                  <a:latin typeface="Arial" pitchFamily="34" charset="0"/>
                </a:rPr>
                <a:t> – Scaling up to 22 High Schools in </a:t>
              </a:r>
              <a:r>
                <a:rPr lang="en-US" sz="1500" dirty="0" err="1">
                  <a:latin typeface="Arial" pitchFamily="34" charset="0"/>
                </a:rPr>
                <a:t>Balochistan</a:t>
              </a:r>
              <a:endParaRPr lang="en-US" sz="1500" dirty="0">
                <a:latin typeface="Arial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41E2F78-587F-4587-827B-ABA8933182E7}"/>
              </a:ext>
            </a:extLst>
          </p:cNvPr>
          <p:cNvGrpSpPr/>
          <p:nvPr/>
        </p:nvGrpSpPr>
        <p:grpSpPr>
          <a:xfrm>
            <a:off x="1141951" y="2759262"/>
            <a:ext cx="6733695" cy="854403"/>
            <a:chOff x="1141951" y="2759262"/>
            <a:chExt cx="6733695" cy="854403"/>
          </a:xfrm>
        </p:grpSpPr>
        <p:pic>
          <p:nvPicPr>
            <p:cNvPr id="9" name="Picture 8" descr="Image result for elementary education foundation 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951" y="2759262"/>
              <a:ext cx="854403" cy="854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 Placeholder 3"/>
            <p:cNvSpPr txBox="1">
              <a:spLocks/>
            </p:cNvSpPr>
            <p:nvPr/>
          </p:nvSpPr>
          <p:spPr>
            <a:xfrm>
              <a:off x="2436736" y="2782518"/>
              <a:ext cx="5438910" cy="7720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3776" lvl="1" indent="-263776">
                <a:lnSpc>
                  <a:spcPct val="105000"/>
                </a:lnSpc>
                <a:spcBef>
                  <a:spcPct val="0"/>
                </a:spcBef>
                <a:spcAft>
                  <a:spcPts val="554"/>
                </a:spcAft>
                <a:buClr>
                  <a:srgbClr val="00B050"/>
                </a:buClr>
                <a:buSzPct val="85000"/>
                <a:buFont typeface="Wingdings" pitchFamily="2" charset="2"/>
                <a:buChar char="Ø"/>
                <a:tabLst>
                  <a:tab pos="156801" algn="l"/>
                  <a:tab pos="786932" algn="l"/>
                </a:tabLst>
                <a:defRPr/>
              </a:pPr>
              <a:r>
                <a:rPr lang="en-US" sz="1500" dirty="0">
                  <a:latin typeface="Arial" pitchFamily="34" charset="0"/>
                </a:rPr>
                <a:t>Online Teaching &amp; Training Service (150 Schools) - Daily classes of English, Math and Science for Grades 4, 5 Girls Community Schools throughout Khyber Pakhtunkhwa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BF0BC0A-923A-4B4F-8BE7-55DF3DEB84FD}"/>
              </a:ext>
            </a:extLst>
          </p:cNvPr>
          <p:cNvGrpSpPr/>
          <p:nvPr/>
        </p:nvGrpSpPr>
        <p:grpSpPr>
          <a:xfrm>
            <a:off x="651963" y="1873296"/>
            <a:ext cx="7297423" cy="772039"/>
            <a:chOff x="651963" y="1873296"/>
            <a:chExt cx="7297423" cy="772039"/>
          </a:xfrm>
        </p:grpSpPr>
        <p:pic>
          <p:nvPicPr>
            <p:cNvPr id="11" name="Picture 10" descr="Image result for sub national governance programme logo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90" b="28058"/>
            <a:stretch/>
          </p:blipFill>
          <p:spPr bwMode="auto">
            <a:xfrm>
              <a:off x="651963" y="1940259"/>
              <a:ext cx="2062194" cy="638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Placeholder 3"/>
            <p:cNvSpPr txBox="1">
              <a:spLocks/>
            </p:cNvSpPr>
            <p:nvPr/>
          </p:nvSpPr>
          <p:spPr>
            <a:xfrm>
              <a:off x="2461093" y="1873296"/>
              <a:ext cx="5488293" cy="7720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3776" lvl="1" indent="-263776">
                <a:lnSpc>
                  <a:spcPct val="105000"/>
                </a:lnSpc>
                <a:spcBef>
                  <a:spcPct val="0"/>
                </a:spcBef>
                <a:spcAft>
                  <a:spcPts val="554"/>
                </a:spcAft>
                <a:buClr>
                  <a:srgbClr val="00B050"/>
                </a:buClr>
                <a:buSzPct val="85000"/>
                <a:buFont typeface="Wingdings" pitchFamily="2" charset="2"/>
                <a:buChar char="Ø"/>
                <a:tabLst>
                  <a:tab pos="156801" algn="l"/>
                  <a:tab pos="786932" algn="l"/>
                </a:tabLst>
                <a:defRPr/>
              </a:pPr>
              <a:r>
                <a:rPr lang="en-US" sz="1500" dirty="0">
                  <a:latin typeface="Arial" pitchFamily="34" charset="0"/>
                </a:rPr>
                <a:t>Teachers Training, Teaching Services in 300 public primary schools in Punjab and Khyber Pakhtunkhwa</a:t>
              </a: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002FCCF5-EED0-415D-8CCD-10C85B954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68" y="-123558"/>
            <a:ext cx="8229600" cy="1143000"/>
          </a:xfrm>
        </p:spPr>
        <p:txBody>
          <a:bodyPr/>
          <a:lstStyle/>
          <a:p>
            <a:r>
              <a:rPr lang="en-US" dirty="0"/>
              <a:t>Projects Implemented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5E6C6A-0194-4C4D-B486-D37D198B43FF}"/>
              </a:ext>
            </a:extLst>
          </p:cNvPr>
          <p:cNvGrpSpPr/>
          <p:nvPr/>
        </p:nvGrpSpPr>
        <p:grpSpPr>
          <a:xfrm>
            <a:off x="1141431" y="4810762"/>
            <a:ext cx="7161926" cy="885718"/>
            <a:chOff x="1141431" y="4810762"/>
            <a:chExt cx="7161926" cy="885718"/>
          </a:xfrm>
        </p:grpSpPr>
        <p:pic>
          <p:nvPicPr>
            <p:cNvPr id="20" name="Picture 8" descr="No photo description available.">
              <a:extLst>
                <a:ext uri="{FF2B5EF4-FFF2-40B4-BE49-F238E27FC236}">
                  <a16:creationId xmlns:a16="http://schemas.microsoft.com/office/drawing/2014/main" id="{8E48360F-E94D-473B-B33E-A278D6FEF9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431" y="4810762"/>
              <a:ext cx="831273" cy="831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 Placeholder 3">
              <a:extLst>
                <a:ext uri="{FF2B5EF4-FFF2-40B4-BE49-F238E27FC236}">
                  <a16:creationId xmlns:a16="http://schemas.microsoft.com/office/drawing/2014/main" id="{81168015-641A-4DA9-BC06-3625CC4AD96C}"/>
                </a:ext>
              </a:extLst>
            </p:cNvPr>
            <p:cNvSpPr txBox="1">
              <a:spLocks/>
            </p:cNvSpPr>
            <p:nvPr/>
          </p:nvSpPr>
          <p:spPr>
            <a:xfrm>
              <a:off x="2480980" y="4924441"/>
              <a:ext cx="5822377" cy="7720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3776" lvl="1" indent="-263776">
                <a:lnSpc>
                  <a:spcPct val="105000"/>
                </a:lnSpc>
                <a:spcBef>
                  <a:spcPct val="0"/>
                </a:spcBef>
                <a:spcAft>
                  <a:spcPts val="554"/>
                </a:spcAft>
                <a:buClr>
                  <a:srgbClr val="00B050"/>
                </a:buClr>
                <a:buSzPct val="85000"/>
                <a:buFont typeface="Wingdings" pitchFamily="2" charset="2"/>
                <a:buChar char="Ø"/>
                <a:tabLst>
                  <a:tab pos="156801" algn="l"/>
                  <a:tab pos="786932" algn="l"/>
                </a:tabLst>
                <a:defRPr/>
              </a:pPr>
              <a:r>
                <a:rPr lang="en-US" sz="1500" dirty="0">
                  <a:latin typeface="Arial" pitchFamily="34" charset="0"/>
                </a:rPr>
                <a:t>44 </a:t>
              </a:r>
              <a:r>
                <a:rPr lang="en-US" sz="1500" dirty="0" err="1">
                  <a:latin typeface="Arial" pitchFamily="34" charset="0"/>
                </a:rPr>
                <a:t>Govt</a:t>
              </a:r>
              <a:r>
                <a:rPr lang="en-US" sz="1500" dirty="0">
                  <a:latin typeface="Arial" pitchFamily="34" charset="0"/>
                </a:rPr>
                <a:t> schools adopted in Punjab from PEF/PEIMA in collaboration with University of Education Lahore. Online Teaching, Learning Boost and Rapid Assessment implemented on ongoing basis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F2D23FC-6F78-4D52-8987-468F671CB2C3}"/>
              </a:ext>
            </a:extLst>
          </p:cNvPr>
          <p:cNvGrpSpPr/>
          <p:nvPr/>
        </p:nvGrpSpPr>
        <p:grpSpPr>
          <a:xfrm>
            <a:off x="647471" y="869883"/>
            <a:ext cx="6968491" cy="974979"/>
            <a:chOff x="647471" y="869883"/>
            <a:chExt cx="6968491" cy="974979"/>
          </a:xfrm>
        </p:grpSpPr>
        <p:pic>
          <p:nvPicPr>
            <p:cNvPr id="18" name="Picture 4" descr="Image result for ilm ideas">
              <a:extLst>
                <a:ext uri="{FF2B5EF4-FFF2-40B4-BE49-F238E27FC236}">
                  <a16:creationId xmlns:a16="http://schemas.microsoft.com/office/drawing/2014/main" id="{F3F19A6F-7A29-493B-B715-4CE1580D61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0671" y="869883"/>
              <a:ext cx="943656" cy="943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 Placeholder 3">
              <a:extLst>
                <a:ext uri="{FF2B5EF4-FFF2-40B4-BE49-F238E27FC236}">
                  <a16:creationId xmlns:a16="http://schemas.microsoft.com/office/drawing/2014/main" id="{1B33F14A-DB48-4CFD-851C-15BF623397E5}"/>
                </a:ext>
              </a:extLst>
            </p:cNvPr>
            <p:cNvSpPr txBox="1">
              <a:spLocks/>
            </p:cNvSpPr>
            <p:nvPr/>
          </p:nvSpPr>
          <p:spPr>
            <a:xfrm>
              <a:off x="2486757" y="981812"/>
              <a:ext cx="5129205" cy="8630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3776" lvl="1" indent="-263776">
                <a:lnSpc>
                  <a:spcPct val="105000"/>
                </a:lnSpc>
                <a:spcBef>
                  <a:spcPct val="0"/>
                </a:spcBef>
                <a:spcAft>
                  <a:spcPts val="554"/>
                </a:spcAft>
                <a:buClr>
                  <a:srgbClr val="00B050"/>
                </a:buClr>
                <a:buSzPct val="85000"/>
                <a:buFont typeface="Wingdings" pitchFamily="2" charset="2"/>
                <a:buChar char="Ø"/>
                <a:tabLst>
                  <a:tab pos="156801" algn="l"/>
                  <a:tab pos="786932" algn="l"/>
                </a:tabLst>
                <a:defRPr/>
              </a:pPr>
              <a:r>
                <a:rPr lang="en-US" sz="1500" dirty="0" err="1">
                  <a:latin typeface="Arial" pitchFamily="34" charset="0"/>
                </a:rPr>
                <a:t>Ilm</a:t>
              </a:r>
              <a:r>
                <a:rPr lang="en-US" sz="1500" dirty="0">
                  <a:latin typeface="Arial" pitchFamily="34" charset="0"/>
                </a:rPr>
                <a:t>-on-Wheels, Early Grade Literacy and Numeracy program implemented under an </a:t>
              </a:r>
              <a:r>
                <a:rPr lang="en-US" sz="1500" dirty="0" err="1">
                  <a:latin typeface="Arial" pitchFamily="34" charset="0"/>
                </a:rPr>
                <a:t>MoU</a:t>
              </a:r>
              <a:r>
                <a:rPr lang="en-US" sz="1500" dirty="0">
                  <a:latin typeface="Arial" pitchFamily="34" charset="0"/>
                </a:rPr>
                <a:t> with KP E&amp;SE in 55 schools in </a:t>
              </a:r>
              <a:r>
                <a:rPr lang="en-US" sz="1500" dirty="0" err="1">
                  <a:latin typeface="Arial" pitchFamily="34" charset="0"/>
                </a:rPr>
                <a:t>Mansehra</a:t>
              </a:r>
              <a:r>
                <a:rPr lang="en-US" sz="1500" dirty="0">
                  <a:latin typeface="Arial" pitchFamily="34" charset="0"/>
                </a:rPr>
                <a:t>.</a:t>
              </a:r>
            </a:p>
          </p:txBody>
        </p:sp>
        <p:pic>
          <p:nvPicPr>
            <p:cNvPr id="2050" name="Picture 2" descr="Image result for kp esed logo">
              <a:extLst>
                <a:ext uri="{FF2B5EF4-FFF2-40B4-BE49-F238E27FC236}">
                  <a16:creationId xmlns:a16="http://schemas.microsoft.com/office/drawing/2014/main" id="{C42C7A1C-1E5F-4222-8117-8B0001A862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59" t="8272" r="22279" b="25302"/>
            <a:stretch/>
          </p:blipFill>
          <p:spPr bwMode="auto">
            <a:xfrm>
              <a:off x="647471" y="950489"/>
              <a:ext cx="705007" cy="86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809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474AC4E-0FD6-4DC2-9D0D-81DD6AEF1838}"/>
              </a:ext>
            </a:extLst>
          </p:cNvPr>
          <p:cNvGrpSpPr/>
          <p:nvPr/>
        </p:nvGrpSpPr>
        <p:grpSpPr>
          <a:xfrm>
            <a:off x="812725" y="2103567"/>
            <a:ext cx="7553255" cy="772039"/>
            <a:chOff x="812725" y="2103567"/>
            <a:chExt cx="7553255" cy="772039"/>
          </a:xfrm>
        </p:grpSpPr>
        <p:pic>
          <p:nvPicPr>
            <p:cNvPr id="1026" name="Picture 2" descr="Image result for sindh reading program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918" b="37799"/>
            <a:stretch/>
          </p:blipFill>
          <p:spPr bwMode="auto">
            <a:xfrm>
              <a:off x="812725" y="2177154"/>
              <a:ext cx="1922607" cy="624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Placeholder 3"/>
            <p:cNvSpPr txBox="1">
              <a:spLocks/>
            </p:cNvSpPr>
            <p:nvPr/>
          </p:nvSpPr>
          <p:spPr>
            <a:xfrm>
              <a:off x="2735332" y="2103567"/>
              <a:ext cx="5630648" cy="7720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3776" lvl="1" indent="-263776">
                <a:lnSpc>
                  <a:spcPct val="105000"/>
                </a:lnSpc>
                <a:spcBef>
                  <a:spcPct val="0"/>
                </a:spcBef>
                <a:spcAft>
                  <a:spcPts val="554"/>
                </a:spcAft>
                <a:buClr>
                  <a:srgbClr val="00B050"/>
                </a:buClr>
                <a:buSzPct val="85000"/>
                <a:buFont typeface="Wingdings" pitchFamily="2" charset="2"/>
                <a:buChar char="Ø"/>
                <a:tabLst>
                  <a:tab pos="156801" algn="l"/>
                  <a:tab pos="786932" algn="l"/>
                </a:tabLst>
                <a:defRPr/>
              </a:pPr>
              <a:r>
                <a:rPr lang="en-US" sz="1500" dirty="0">
                  <a:latin typeface="Arial" pitchFamily="34" charset="0"/>
                </a:rPr>
                <a:t>Multiple rounds of Formative Assessments in Sindhi and English in 1,570 schools across 7 districts in Sindh.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1A1D162-C60B-40A1-937D-31EBF33B543A}"/>
              </a:ext>
            </a:extLst>
          </p:cNvPr>
          <p:cNvGrpSpPr/>
          <p:nvPr/>
        </p:nvGrpSpPr>
        <p:grpSpPr>
          <a:xfrm>
            <a:off x="914400" y="3817932"/>
            <a:ext cx="7167723" cy="833603"/>
            <a:chOff x="914400" y="3817932"/>
            <a:chExt cx="7167723" cy="833603"/>
          </a:xfrm>
        </p:grpSpPr>
        <p:pic>
          <p:nvPicPr>
            <p:cNvPr id="1030" name="Picture 6" descr="Image result for ict r&amp;d fun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3817932"/>
              <a:ext cx="1418237" cy="833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Placeholder 3"/>
            <p:cNvSpPr txBox="1">
              <a:spLocks/>
            </p:cNvSpPr>
            <p:nvPr/>
          </p:nvSpPr>
          <p:spPr>
            <a:xfrm>
              <a:off x="2735332" y="3873237"/>
              <a:ext cx="5346791" cy="73312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3776" lvl="1" indent="-263776">
                <a:lnSpc>
                  <a:spcPct val="105000"/>
                </a:lnSpc>
                <a:spcBef>
                  <a:spcPct val="0"/>
                </a:spcBef>
                <a:spcAft>
                  <a:spcPts val="554"/>
                </a:spcAft>
                <a:buClr>
                  <a:srgbClr val="00B050"/>
                </a:buClr>
                <a:buSzPct val="85000"/>
                <a:buFont typeface="Wingdings" pitchFamily="2" charset="2"/>
                <a:buChar char="Ø"/>
                <a:tabLst>
                  <a:tab pos="156801" algn="l"/>
                  <a:tab pos="786932" algn="l"/>
                </a:tabLst>
                <a:defRPr/>
              </a:pPr>
              <a:r>
                <a:rPr lang="en-US" sz="1500" dirty="0">
                  <a:latin typeface="Arial" pitchFamily="34" charset="0"/>
                </a:rPr>
                <a:t>Development of a Crowd Sourcing based Assessment System</a:t>
              </a: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562C8843-CAA2-4497-BAB5-8C2F6B148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8" y="-5574"/>
            <a:ext cx="8229600" cy="1143000"/>
          </a:xfrm>
        </p:spPr>
        <p:txBody>
          <a:bodyPr/>
          <a:lstStyle/>
          <a:p>
            <a:r>
              <a:rPr lang="en-US" dirty="0"/>
              <a:t>Projects Implemented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5B5351-EE89-4F40-A8CE-242CCEA62539}"/>
              </a:ext>
            </a:extLst>
          </p:cNvPr>
          <p:cNvGrpSpPr/>
          <p:nvPr/>
        </p:nvGrpSpPr>
        <p:grpSpPr>
          <a:xfrm>
            <a:off x="728271" y="1149701"/>
            <a:ext cx="7445971" cy="772039"/>
            <a:chOff x="728271" y="1149701"/>
            <a:chExt cx="7445971" cy="772039"/>
          </a:xfrm>
        </p:grpSpPr>
        <p:pic>
          <p:nvPicPr>
            <p:cNvPr id="14" name="Picture 2" descr="Image result for tcf logo">
              <a:extLst>
                <a:ext uri="{FF2B5EF4-FFF2-40B4-BE49-F238E27FC236}">
                  <a16:creationId xmlns:a16="http://schemas.microsoft.com/office/drawing/2014/main" id="{029327D5-FB7A-4ECD-B805-1A657321B6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79" t="14112" r="7876" b="21375"/>
            <a:stretch/>
          </p:blipFill>
          <p:spPr bwMode="auto">
            <a:xfrm>
              <a:off x="728271" y="1149701"/>
              <a:ext cx="1737088" cy="772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Placeholder 3">
              <a:extLst>
                <a:ext uri="{FF2B5EF4-FFF2-40B4-BE49-F238E27FC236}">
                  <a16:creationId xmlns:a16="http://schemas.microsoft.com/office/drawing/2014/main" id="{17A5C4D7-E633-491B-B44B-49F1CAD2C8C9}"/>
                </a:ext>
              </a:extLst>
            </p:cNvPr>
            <p:cNvSpPr txBox="1">
              <a:spLocks/>
            </p:cNvSpPr>
            <p:nvPr/>
          </p:nvSpPr>
          <p:spPr>
            <a:xfrm>
              <a:off x="2735332" y="1254108"/>
              <a:ext cx="5438910" cy="61700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3776" lvl="1" indent="-263776">
                <a:lnSpc>
                  <a:spcPct val="105000"/>
                </a:lnSpc>
                <a:spcBef>
                  <a:spcPct val="0"/>
                </a:spcBef>
                <a:spcAft>
                  <a:spcPts val="554"/>
                </a:spcAft>
                <a:buClr>
                  <a:srgbClr val="00B050"/>
                </a:buClr>
                <a:buSzPct val="85000"/>
                <a:buFont typeface="Wingdings" pitchFamily="2" charset="2"/>
                <a:buChar char="Ø"/>
                <a:tabLst>
                  <a:tab pos="156801" algn="l"/>
                  <a:tab pos="786932" algn="l"/>
                </a:tabLst>
                <a:defRPr/>
              </a:pPr>
              <a:r>
                <a:rPr lang="en-US" sz="1500" dirty="0">
                  <a:latin typeface="Arial" pitchFamily="34" charset="0"/>
                </a:rPr>
                <a:t>3</a:t>
              </a:r>
              <a:r>
                <a:rPr lang="en-US" sz="1500" baseline="30000" dirty="0">
                  <a:latin typeface="Arial" pitchFamily="34" charset="0"/>
                </a:rPr>
                <a:t>rd</a:t>
              </a:r>
              <a:r>
                <a:rPr lang="en-US" sz="1500" dirty="0">
                  <a:latin typeface="Arial" pitchFamily="34" charset="0"/>
                </a:rPr>
                <a:t> party Independent external assessments of children in grades 2, 5, 6, 8 in all 1300+ schools across Pakistan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3582BFB-EAFC-4B03-96DF-5602B39F0E84}"/>
              </a:ext>
            </a:extLst>
          </p:cNvPr>
          <p:cNvGrpSpPr/>
          <p:nvPr/>
        </p:nvGrpSpPr>
        <p:grpSpPr>
          <a:xfrm>
            <a:off x="589935" y="2993111"/>
            <a:ext cx="7639959" cy="777368"/>
            <a:chOff x="589935" y="2993111"/>
            <a:chExt cx="7639959" cy="777368"/>
          </a:xfrm>
        </p:grpSpPr>
        <p:pic>
          <p:nvPicPr>
            <p:cNvPr id="16" name="Picture 15" descr="Image result for sub national governance programme logo">
              <a:extLst>
                <a:ext uri="{FF2B5EF4-FFF2-40B4-BE49-F238E27FC236}">
                  <a16:creationId xmlns:a16="http://schemas.microsoft.com/office/drawing/2014/main" id="{53C56382-6AAF-429F-9645-C5F4A8139F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90" b="28058"/>
            <a:stretch/>
          </p:blipFill>
          <p:spPr bwMode="auto">
            <a:xfrm>
              <a:off x="589935" y="2993111"/>
              <a:ext cx="2369236" cy="733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 Placeholder 3">
              <a:extLst>
                <a:ext uri="{FF2B5EF4-FFF2-40B4-BE49-F238E27FC236}">
                  <a16:creationId xmlns:a16="http://schemas.microsoft.com/office/drawing/2014/main" id="{96B046B9-D788-41D7-900A-B106891547E3}"/>
                </a:ext>
              </a:extLst>
            </p:cNvPr>
            <p:cNvSpPr txBox="1">
              <a:spLocks/>
            </p:cNvSpPr>
            <p:nvPr/>
          </p:nvSpPr>
          <p:spPr>
            <a:xfrm>
              <a:off x="2741601" y="2998440"/>
              <a:ext cx="5488293" cy="7720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3776" lvl="1" indent="-263776">
                <a:lnSpc>
                  <a:spcPct val="105000"/>
                </a:lnSpc>
                <a:spcBef>
                  <a:spcPct val="0"/>
                </a:spcBef>
                <a:spcAft>
                  <a:spcPts val="554"/>
                </a:spcAft>
                <a:buClr>
                  <a:srgbClr val="00B050"/>
                </a:buClr>
                <a:buSzPct val="85000"/>
                <a:buFont typeface="Wingdings" pitchFamily="2" charset="2"/>
                <a:buChar char="Ø"/>
                <a:tabLst>
                  <a:tab pos="156801" algn="l"/>
                  <a:tab pos="786932" algn="l"/>
                </a:tabLst>
                <a:defRPr/>
              </a:pPr>
              <a:r>
                <a:rPr lang="en-US" sz="1500" dirty="0">
                  <a:latin typeface="Arial" pitchFamily="34" charset="0"/>
                </a:rPr>
                <a:t>Monthly assessment and reporting of 900+ public primary schools in Distt. </a:t>
              </a:r>
              <a:r>
                <a:rPr lang="en-US" sz="1500" dirty="0" err="1">
                  <a:latin typeface="Arial" pitchFamily="34" charset="0"/>
                </a:rPr>
                <a:t>Sheikupura</a:t>
              </a:r>
              <a:r>
                <a:rPr lang="en-US" sz="1500" dirty="0">
                  <a:latin typeface="Arial" pitchFamily="34" charset="0"/>
                </a:rPr>
                <a:t>, in collaboration with DSD.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A717037-82C5-46D8-A69E-C0E577C45503}"/>
              </a:ext>
            </a:extLst>
          </p:cNvPr>
          <p:cNvGrpSpPr/>
          <p:nvPr/>
        </p:nvGrpSpPr>
        <p:grpSpPr>
          <a:xfrm>
            <a:off x="1061719" y="4798577"/>
            <a:ext cx="7020404" cy="828459"/>
            <a:chOff x="1061719" y="4798577"/>
            <a:chExt cx="7020404" cy="828459"/>
          </a:xfrm>
        </p:grpSpPr>
        <p:pic>
          <p:nvPicPr>
            <p:cNvPr id="18" name="Picture 17" descr="Image result for adb logo">
              <a:extLst>
                <a:ext uri="{FF2B5EF4-FFF2-40B4-BE49-F238E27FC236}">
                  <a16:creationId xmlns:a16="http://schemas.microsoft.com/office/drawing/2014/main" id="{F1F736E2-328E-48B3-92AC-B58EE1B580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8" t="6330" r="8945" b="14374"/>
            <a:stretch/>
          </p:blipFill>
          <p:spPr bwMode="auto">
            <a:xfrm>
              <a:off x="1061719" y="4798577"/>
              <a:ext cx="1151418" cy="828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 Placeholder 3">
              <a:extLst>
                <a:ext uri="{FF2B5EF4-FFF2-40B4-BE49-F238E27FC236}">
                  <a16:creationId xmlns:a16="http://schemas.microsoft.com/office/drawing/2014/main" id="{CC35160E-757A-4DDF-A5E9-E87D6EFF4B89}"/>
                </a:ext>
              </a:extLst>
            </p:cNvPr>
            <p:cNvSpPr txBox="1">
              <a:spLocks/>
            </p:cNvSpPr>
            <p:nvPr/>
          </p:nvSpPr>
          <p:spPr>
            <a:xfrm>
              <a:off x="2731371" y="4803686"/>
              <a:ext cx="5350752" cy="7720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3776" lvl="1" indent="-263776">
                <a:lnSpc>
                  <a:spcPct val="105000"/>
                </a:lnSpc>
                <a:spcBef>
                  <a:spcPct val="0"/>
                </a:spcBef>
                <a:spcAft>
                  <a:spcPts val="554"/>
                </a:spcAft>
                <a:buClr>
                  <a:srgbClr val="00B050"/>
                </a:buClr>
                <a:buSzPct val="85000"/>
                <a:buFont typeface="Wingdings" pitchFamily="2" charset="2"/>
                <a:buChar char="Ø"/>
                <a:tabLst>
                  <a:tab pos="156801" algn="l"/>
                  <a:tab pos="786932" algn="l"/>
                </a:tabLst>
                <a:defRPr/>
              </a:pPr>
              <a:r>
                <a:rPr lang="en-US" sz="1500" dirty="0">
                  <a:latin typeface="Arial" pitchFamily="34" charset="0"/>
                </a:rPr>
                <a:t>Technical Assistance to design and develop strategies for adoption of ICT in basic/primary education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557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5"/>
            <a:ext cx="9144000" cy="3942323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199290"/>
            <a:ext cx="8229600" cy="1251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219170">
              <a:spcBef>
                <a:spcPts val="0"/>
              </a:spcBef>
              <a:buNone/>
              <a:defRPr/>
            </a:pP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in-house team of professionals 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software design, eLearning content integration, training, teaching and project implementations</a:t>
            </a:r>
          </a:p>
        </p:txBody>
      </p:sp>
    </p:spTree>
    <p:extLst>
      <p:ext uri="{BB962C8B-B14F-4D97-AF65-F5344CB8AC3E}">
        <p14:creationId xmlns:p14="http://schemas.microsoft.com/office/powerpoint/2010/main" val="3148899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23843</TotalTime>
  <Words>536</Words>
  <Application>Microsoft Office PowerPoint</Application>
  <PresentationFormat>On-screen Show (4:3)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PowerPoint Presentation</vt:lpstr>
      <vt:lpstr>Introduction</vt:lpstr>
      <vt:lpstr>PowerPoint Presentation</vt:lpstr>
      <vt:lpstr>PowerPoint Presentation</vt:lpstr>
      <vt:lpstr>Education Services</vt:lpstr>
      <vt:lpstr>Geographical Coverage</vt:lpstr>
      <vt:lpstr>Projects Implemented</vt:lpstr>
      <vt:lpstr>Projects Implemented</vt:lpstr>
      <vt:lpstr>PowerPoint Presentation</vt:lpstr>
      <vt:lpstr>Partners, Customers &amp; Global Recognition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Teletaleem Corporate Presentation</dc:title>
  <dc:creator>Raheel Waqar</dc:creator>
  <cp:lastModifiedBy>Khurram</cp:lastModifiedBy>
  <cp:revision>581</cp:revision>
  <dcterms:created xsi:type="dcterms:W3CDTF">2014-10-16T12:17:27Z</dcterms:created>
  <dcterms:modified xsi:type="dcterms:W3CDTF">2020-07-02T04:35:05Z</dcterms:modified>
</cp:coreProperties>
</file>