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  <p:sldMasterId id="2147483685" r:id="rId7"/>
    <p:sldMasterId id="2147483686" r:id="rId8"/>
    <p:sldMasterId id="2147483687" r:id="rId9"/>
    <p:sldMasterId id="2147483688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y="6858000" cx="9144000"/>
  <p:notesSz cx="6888150" cy="10020300"/>
  <p:embeddedFontLs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CE847C-122C-4FA0-997D-FE5B6797EA04}">
  <a:tblStyle styleId="{16CE847C-122C-4FA0-997D-FE5B6797EA0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3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78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67150" y="0"/>
            <a:ext cx="30178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29760"/>
            <a:ext cx="30178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67150" y="9529760"/>
            <a:ext cx="30178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hu.eus/documents/1940628/13201323/HAZTAPEN+PARAMETROAK+2020-2021.pdf/25aef4c2-b170-fa55-e451-62f08fcf5ec8" TargetMode="External"/><Relationship Id="rId3" Type="http://schemas.openxmlformats.org/officeDocument/2006/relationships/hyperlink" Target="http://www.hezkuntza.ejgv.euskadi.eus/r43-2638/eu/contenidos/informacion/formac_profesional/eu_1959/barem.html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0:notes"/>
          <p:cNvSpPr/>
          <p:nvPr>
            <p:ph idx="2" type="sldImg"/>
          </p:nvPr>
        </p:nvSpPr>
        <p:spPr>
          <a:xfrm>
            <a:off x="962025" y="773112"/>
            <a:ext cx="4960937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ef8fd0a9d_2_0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aef8fd0a9d_2_0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ef8fd0a9d_2_28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aef8fd0a9d_2_28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ef8fd0a9d_2_55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aef8fd0a9d_2_55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9:notes"/>
          <p:cNvSpPr/>
          <p:nvPr>
            <p:ph idx="2" type="sldImg"/>
          </p:nvPr>
        </p:nvSpPr>
        <p:spPr>
          <a:xfrm>
            <a:off x="962025" y="773112"/>
            <a:ext cx="4960937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9:notes"/>
          <p:cNvSpPr txBox="1"/>
          <p:nvPr>
            <p:ph idx="1" type="body"/>
          </p:nvPr>
        </p:nvSpPr>
        <p:spPr>
          <a:xfrm>
            <a:off x="928687" y="4725987"/>
            <a:ext cx="5029199" cy="4570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9:notes"/>
          <p:cNvSpPr txBox="1"/>
          <p:nvPr>
            <p:ph idx="12" type="sldNum"/>
          </p:nvPr>
        </p:nvSpPr>
        <p:spPr>
          <a:xfrm>
            <a:off x="3867150" y="9529760"/>
            <a:ext cx="3017700" cy="4634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ef8fd0a9d_7_0:notes"/>
          <p:cNvSpPr/>
          <p:nvPr>
            <p:ph idx="2" type="sldImg"/>
          </p:nvPr>
        </p:nvSpPr>
        <p:spPr>
          <a:xfrm>
            <a:off x="1148336" y="751522"/>
            <a:ext cx="45921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aef8fd0a9d_7_0:notes"/>
          <p:cNvSpPr txBox="1"/>
          <p:nvPr>
            <p:ph idx="1" type="body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25" lIns="94625" spcFirstLastPara="1" rIns="94625" wrap="square" tIns="94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1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ef8fd0a9d_17_0:notes"/>
          <p:cNvSpPr/>
          <p:nvPr>
            <p:ph idx="2" type="sldImg"/>
          </p:nvPr>
        </p:nvSpPr>
        <p:spPr>
          <a:xfrm>
            <a:off x="962025" y="773112"/>
            <a:ext cx="49608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24" name="Google Shape;524;gaef8fd0a9d_17_0:notes"/>
          <p:cNvSpPr txBox="1"/>
          <p:nvPr>
            <p:ph idx="1" type="body"/>
          </p:nvPr>
        </p:nvSpPr>
        <p:spPr>
          <a:xfrm>
            <a:off x="928687" y="4725987"/>
            <a:ext cx="50292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aef8fd0a9d_17_0:notes"/>
          <p:cNvSpPr txBox="1"/>
          <p:nvPr>
            <p:ph idx="12" type="sldNum"/>
          </p:nvPr>
        </p:nvSpPr>
        <p:spPr>
          <a:xfrm>
            <a:off x="3867150" y="9529760"/>
            <a:ext cx="3017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ef8fd0a9d_12_0:notes"/>
          <p:cNvSpPr txBox="1"/>
          <p:nvPr>
            <p:ph idx="1" type="body"/>
          </p:nvPr>
        </p:nvSpPr>
        <p:spPr>
          <a:xfrm>
            <a:off x="928688" y="4725988"/>
            <a:ext cx="5029199" cy="4570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aef8fd0a9d_12_0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ed26904be_1_62:notes"/>
          <p:cNvSpPr/>
          <p:nvPr>
            <p:ph idx="2" type="sldImg"/>
          </p:nvPr>
        </p:nvSpPr>
        <p:spPr>
          <a:xfrm>
            <a:off x="945336" y="773147"/>
            <a:ext cx="4994100" cy="372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ed26904be_1_62:notes"/>
          <p:cNvSpPr txBox="1"/>
          <p:nvPr>
            <p:ph idx="1" type="body"/>
          </p:nvPr>
        </p:nvSpPr>
        <p:spPr>
          <a:xfrm>
            <a:off x="929121" y="4725864"/>
            <a:ext cx="5028000" cy="4571400"/>
          </a:xfrm>
          <a:prstGeom prst="rect">
            <a:avLst/>
          </a:prstGeom>
        </p:spPr>
        <p:txBody>
          <a:bodyPr anchorCtr="0" anchor="ctr" bIns="93175" lIns="93175" spcFirstLastPara="1" rIns="93175" wrap="square" tIns="9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8" name="Google Shape;558;gaed26904be_1_62:notes"/>
          <p:cNvSpPr txBox="1"/>
          <p:nvPr>
            <p:ph idx="12" type="sldNum"/>
          </p:nvPr>
        </p:nvSpPr>
        <p:spPr>
          <a:xfrm>
            <a:off x="3867287" y="9529042"/>
            <a:ext cx="3017700" cy="463800"/>
          </a:xfrm>
          <a:prstGeom prst="rect">
            <a:avLst/>
          </a:prstGeom>
        </p:spPr>
        <p:txBody>
          <a:bodyPr anchorCtr="0" anchor="b" bIns="93175" lIns="93175" spcFirstLastPara="1" rIns="93175" wrap="square" tIns="9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928688" y="4725988"/>
            <a:ext cx="5029199" cy="4570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Arial"/>
              <a:buNone/>
            </a:pPr>
            <a:r>
              <a:rPr b="1" lang="en-US" sz="2000">
                <a:solidFill>
                  <a:srgbClr val="3C78D8"/>
                </a:solidFill>
              </a:rPr>
              <a:t>DBH </a:t>
            </a:r>
            <a:endParaRPr b="1" sz="20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Font typeface="Arial"/>
              <a:buNone/>
            </a:pPr>
            <a:r>
              <a:rPr b="1" lang="en-US" sz="2000"/>
              <a:t>Graduatu titulua lortzeko</a:t>
            </a:r>
            <a:r>
              <a:rPr lang="en-US" sz="2000"/>
              <a:t> DBH gainditu behar da.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Arial"/>
              <a:buNone/>
            </a:pPr>
            <a:r>
              <a:rPr b="1" lang="en-US" sz="2000">
                <a:solidFill>
                  <a:srgbClr val="A64D79"/>
                </a:solidFill>
              </a:rPr>
              <a:t>Lanbide Heziketa</a:t>
            </a:r>
            <a:r>
              <a:rPr lang="en-US" sz="2000"/>
              <a:t>ren maila bakoitzean aurrekotik zuzenean sar daiteke, baina </a:t>
            </a:r>
            <a:r>
              <a:rPr b="1" lang="en-US" sz="2000"/>
              <a:t>ikasleak onartzeko lehentasunak</a:t>
            </a:r>
            <a:r>
              <a:rPr lang="en-US" sz="2000"/>
              <a:t> kontuan hartu behar dira.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D9522B"/>
              </a:buClr>
              <a:buFont typeface="Arial"/>
              <a:buNone/>
            </a:pPr>
            <a:r>
              <a:rPr b="1" lang="en-US" sz="2000">
                <a:solidFill>
                  <a:srgbClr val="008080"/>
                </a:solidFill>
              </a:rPr>
              <a:t>Batxilergoa</a:t>
            </a:r>
            <a:endParaRPr b="1" sz="2000">
              <a:solidFill>
                <a:srgbClr val="00808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/>
              <a:t>Titulua </a:t>
            </a:r>
            <a:r>
              <a:rPr lang="en-US" sz="2000"/>
              <a:t>lortzeko batxilergoa gainditu beharko da. Ikasgai guztiak gainditu behar dira.</a:t>
            </a:r>
            <a:endParaRPr sz="20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 sz="2000">
                <a:solidFill>
                  <a:srgbClr val="008080"/>
                </a:solidFill>
              </a:rPr>
              <a:t>Unibertsitate mailako ikasketak</a:t>
            </a:r>
            <a:r>
              <a:rPr b="1" lang="en-US" sz="2000"/>
              <a:t> </a:t>
            </a:r>
            <a:r>
              <a:rPr lang="en-US" sz="2000"/>
              <a:t>egin nahi dituztenek </a:t>
            </a:r>
            <a:r>
              <a:rPr b="1" lang="en-US" sz="2000"/>
              <a:t>Unibertsitatean</a:t>
            </a:r>
            <a:r>
              <a:rPr b="1" lang="en-US" sz="2000">
                <a:solidFill>
                  <a:srgbClr val="D9522B"/>
                </a:solidFill>
              </a:rPr>
              <a:t> </a:t>
            </a:r>
            <a:r>
              <a:rPr b="1" lang="en-US" sz="2000"/>
              <a:t>sartzeko ebaluazioa</a:t>
            </a:r>
            <a:r>
              <a:rPr lang="en-US" sz="2000"/>
              <a:t> (USE) </a:t>
            </a:r>
            <a:r>
              <a:rPr b="1" lang="en-US" sz="2000"/>
              <a:t>gainditu beharko dute. </a:t>
            </a:r>
            <a:r>
              <a:rPr lang="en-US" sz="2000"/>
              <a:t>Nota hobetzeko aukera emango duten</a:t>
            </a:r>
            <a:r>
              <a:rPr lang="en-US" sz="2000">
                <a:solidFill>
                  <a:srgbClr val="434343"/>
                </a:solidFill>
              </a:rPr>
              <a:t> </a:t>
            </a:r>
            <a:r>
              <a:rPr b="1" lang="en-US" sz="2000" u="sng">
                <a:solidFill>
                  <a:srgbClr val="008080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parametro berriak</a:t>
            </a:r>
            <a:r>
              <a:rPr lang="en-US" sz="2000">
                <a:solidFill>
                  <a:srgbClr val="008080"/>
                </a:solidFill>
              </a:rPr>
              <a:t> </a:t>
            </a:r>
            <a:r>
              <a:rPr lang="en-US" sz="2000"/>
              <a:t>ondo aztertu behar dira batxilergoa aukeratu aurretik.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Batxilergotik </a:t>
            </a:r>
            <a:r>
              <a:rPr b="1" lang="en-US" sz="2000">
                <a:solidFill>
                  <a:srgbClr val="008080"/>
                </a:solidFill>
              </a:rPr>
              <a:t>Lanbide Heziketako GM zikloetara</a:t>
            </a:r>
            <a:r>
              <a:rPr lang="en-US" sz="2000">
                <a:solidFill>
                  <a:srgbClr val="008080"/>
                </a:solidFill>
              </a:rPr>
              <a:t> </a:t>
            </a:r>
            <a:r>
              <a:rPr lang="en-US" sz="2000"/>
              <a:t>zuzenean sar daiteke baina sartzeko</a:t>
            </a:r>
            <a:r>
              <a:rPr lang="en-US" sz="2000">
                <a:solidFill>
                  <a:srgbClr val="008080"/>
                </a:solidFill>
              </a:rPr>
              <a:t> </a:t>
            </a:r>
            <a:r>
              <a:rPr b="1" lang="en-US" sz="2000" u="sng">
                <a:solidFill>
                  <a:srgbClr val="00808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lehentasunak</a:t>
            </a:r>
            <a:r>
              <a:rPr b="1" lang="en-US" sz="2000">
                <a:solidFill>
                  <a:srgbClr val="008080"/>
                </a:solidFill>
              </a:rPr>
              <a:t> </a:t>
            </a:r>
            <a:r>
              <a:rPr lang="en-US" sz="2000"/>
              <a:t>jakin behar dira batxilergoa aukeratu aurretik.</a:t>
            </a:r>
            <a:endParaRPr sz="1400"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962025" y="773113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6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6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8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8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0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0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2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2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962025" y="773112"/>
            <a:ext cx="4960799" cy="3721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928687" y="4725987"/>
            <a:ext cx="5029199" cy="4570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:notes"/>
          <p:cNvSpPr txBox="1"/>
          <p:nvPr>
            <p:ph idx="12" type="sldNum"/>
          </p:nvPr>
        </p:nvSpPr>
        <p:spPr>
          <a:xfrm>
            <a:off x="3867150" y="9529760"/>
            <a:ext cx="3017700" cy="46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/>
          <p:nvPr>
            <p:ph idx="2" type="sldImg"/>
          </p:nvPr>
        </p:nvSpPr>
        <p:spPr>
          <a:xfrm>
            <a:off x="962025" y="773112"/>
            <a:ext cx="4960799" cy="3721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9" name="Google Shape;319;p22:notes"/>
          <p:cNvSpPr txBox="1"/>
          <p:nvPr>
            <p:ph idx="1" type="body"/>
          </p:nvPr>
        </p:nvSpPr>
        <p:spPr>
          <a:xfrm>
            <a:off x="928687" y="4725987"/>
            <a:ext cx="5029199" cy="4570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2:notes"/>
          <p:cNvSpPr txBox="1"/>
          <p:nvPr>
            <p:ph idx="12" type="sldNum"/>
          </p:nvPr>
        </p:nvSpPr>
        <p:spPr>
          <a:xfrm>
            <a:off x="3867150" y="9529760"/>
            <a:ext cx="3017700" cy="46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789e80787_2_83:notes"/>
          <p:cNvSpPr/>
          <p:nvPr>
            <p:ph idx="2" type="sldImg"/>
          </p:nvPr>
        </p:nvSpPr>
        <p:spPr>
          <a:xfrm>
            <a:off x="1148335" y="751522"/>
            <a:ext cx="4592100" cy="3757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789e80787_2_83:notes"/>
          <p:cNvSpPr txBox="1"/>
          <p:nvPr>
            <p:ph idx="1" type="body"/>
          </p:nvPr>
        </p:nvSpPr>
        <p:spPr>
          <a:xfrm>
            <a:off x="688815" y="4759643"/>
            <a:ext cx="5510520" cy="4509135"/>
          </a:xfrm>
          <a:prstGeom prst="rect">
            <a:avLst/>
          </a:prstGeom>
        </p:spPr>
        <p:txBody>
          <a:bodyPr anchorCtr="0" anchor="ctr" bIns="94625" lIns="94625" spcFirstLastPara="1" rIns="94625" wrap="square" tIns="94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89e80787_4_0:notes"/>
          <p:cNvSpPr/>
          <p:nvPr>
            <p:ph idx="2" type="sldImg"/>
          </p:nvPr>
        </p:nvSpPr>
        <p:spPr>
          <a:xfrm>
            <a:off x="1148335" y="751522"/>
            <a:ext cx="4592100" cy="37576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789e80787_4_0:notes"/>
          <p:cNvSpPr txBox="1"/>
          <p:nvPr>
            <p:ph idx="1" type="body"/>
          </p:nvPr>
        </p:nvSpPr>
        <p:spPr>
          <a:xfrm>
            <a:off x="688815" y="4759643"/>
            <a:ext cx="5510520" cy="4509135"/>
          </a:xfrm>
          <a:prstGeom prst="rect">
            <a:avLst/>
          </a:prstGeom>
        </p:spPr>
        <p:txBody>
          <a:bodyPr anchorCtr="0" anchor="ctr" bIns="94625" lIns="94625" spcFirstLastPara="1" rIns="94625" wrap="square" tIns="94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/>
          <p:nvPr>
            <p:ph idx="1" type="body"/>
          </p:nvPr>
        </p:nvSpPr>
        <p:spPr>
          <a:xfrm>
            <a:off x="928687" y="4725987"/>
            <a:ext cx="5029199" cy="457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6:notes"/>
          <p:cNvSpPr/>
          <p:nvPr>
            <p:ph idx="2" type="sldImg"/>
          </p:nvPr>
        </p:nvSpPr>
        <p:spPr>
          <a:xfrm>
            <a:off x="962025" y="773112"/>
            <a:ext cx="496093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962025" y="773112"/>
            <a:ext cx="4960799" cy="3721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3" name="Google Shape;353;p28:notes"/>
          <p:cNvSpPr txBox="1"/>
          <p:nvPr>
            <p:ph idx="1" type="body"/>
          </p:nvPr>
        </p:nvSpPr>
        <p:spPr>
          <a:xfrm>
            <a:off x="928687" y="4725987"/>
            <a:ext cx="5029199" cy="4570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:notes"/>
          <p:cNvSpPr txBox="1"/>
          <p:nvPr>
            <p:ph idx="12" type="sldNum"/>
          </p:nvPr>
        </p:nvSpPr>
        <p:spPr>
          <a:xfrm>
            <a:off x="3867150" y="9529760"/>
            <a:ext cx="3017700" cy="46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79511" y="6309319"/>
            <a:ext cx="8784976" cy="363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57200" y="1505929"/>
            <a:ext cx="82296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129" name="Google Shape;129;p2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130" name="Google Shape;130;p2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131" name="Google Shape;131;p2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iagram or Organization Chart" type="dgm">
  <p:cSld name="DIAGRA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79511" y="6453335"/>
            <a:ext cx="8712967" cy="2789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147" name="Google Shape;147;p2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148" name="Google Shape;148;p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155" name="Google Shape;155;p2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iagram or Organization Chart" type="dgm">
  <p:cSld name="DIAGRAM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33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34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3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1" name="Google Shape;201;p36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iagram or Organization Chart" type="dgm">
  <p:cSld name="DIAGRAM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 rot="5400000">
            <a:off x="4709430" y="2194491"/>
            <a:ext cx="58515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 rot="5400000">
            <a:off x="769950" y="419090"/>
            <a:ext cx="58515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7" name="Google Shape;207;p3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38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39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/>
            </a:lvl1pPr>
            <a:lvl2pPr indent="-228600" lvl="1" marL="9144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indent="-228600" lvl="2" marL="13716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indent="-228600" lvl="3" marL="18288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indent="-228600" lvl="4" marL="22860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indent="-317500" lvl="5" marL="27432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/>
            </a:lvl1pPr>
            <a:lvl2pPr indent="-228600" lvl="1" marL="9144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indent="-228600" lvl="2" marL="13716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indent="-228600" lvl="3" marL="18288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indent="-228600" lvl="4" marL="2286000" rtl="0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indent="-317500" lvl="5" marL="27432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37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7" name="Google Shape;227;p40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914400" y="1447800"/>
            <a:ext cx="3749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31" name="Google Shape;231;p41"/>
          <p:cNvSpPr txBox="1"/>
          <p:nvPr>
            <p:ph idx="2" type="body"/>
          </p:nvPr>
        </p:nvSpPr>
        <p:spPr>
          <a:xfrm>
            <a:off x="4933950" y="1447800"/>
            <a:ext cx="3749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232" name="Google Shape;232;p41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4" name="Google Shape;234;p4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914400" y="274637"/>
            <a:ext cx="7772400" cy="57451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5085" y="69850"/>
            <a:ext cx="9013825" cy="6691311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rgbClr val="CC6600"/>
          </a:solidFill>
          <a:ln cap="sq" cmpd="sng" w="19050">
            <a:solidFill>
              <a:schemeClr val="folHlink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3500" y="1397000"/>
            <a:ext cx="9020175" cy="120649"/>
          </a:xfrm>
          <a:prstGeom prst="rect">
            <a:avLst/>
          </a:prstGeom>
          <a:solidFill>
            <a:srgbClr val="E5B7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63500" y="2976560"/>
            <a:ext cx="9020175" cy="111125"/>
          </a:xfrm>
          <a:prstGeom prst="rect">
            <a:avLst/>
          </a:prstGeom>
          <a:solidFill>
            <a:srgbClr val="8FB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19249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3500" y="69850"/>
            <a:ext cx="9013800" cy="6692999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32000" cy="6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63500" y="69850"/>
            <a:ext cx="9013825" cy="6692898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31912" cy="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95536" y="6248400"/>
            <a:ext cx="5624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63500" y="69850"/>
            <a:ext cx="9013825" cy="6692898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31912" cy="682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3500" y="69850"/>
            <a:ext cx="9013825" cy="6692898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31912" cy="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5B7B1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Times New Roman"/>
              <a:buChar char="o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FCAC1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DE5A9"/>
              </a:buClr>
              <a:buSzPts val="1400"/>
              <a:buFont typeface="Times New Roma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6"/>
          <p:cNvSpPr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71700" cy="1000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63500" y="69850"/>
            <a:ext cx="9013800" cy="6693000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indent="-31750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/>
            </a:lvl2pPr>
            <a:lvl3pPr indent="-31750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ACB7AB"/>
              </a:buClr>
              <a:buSzPts val="1400"/>
              <a:buFont typeface="Noto Symbol"/>
              <a:buChar char="●"/>
              <a:defRPr/>
            </a:lvl3pPr>
            <a:lvl4pPr indent="-3175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Noto Symbol"/>
              <a:buChar char="●"/>
              <a:defRPr/>
            </a:lvl4pPr>
            <a:lvl5pPr indent="-3175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Char char="o"/>
              <a:defRPr/>
            </a:lvl5pPr>
            <a:lvl6pPr indent="-3175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/>
            </a:lvl6pPr>
            <a:lvl7pPr indent="-3175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/>
            </a:lvl7pPr>
            <a:lvl8pPr indent="-3175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B6C9B3"/>
              </a:buClr>
              <a:buSzPts val="1400"/>
              <a:buFont typeface="Libre Baskerville"/>
              <a:buChar char="•"/>
              <a:defRPr/>
            </a:lvl8pPr>
            <a:lvl9pPr indent="-3175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DDB8B3"/>
              </a:buClr>
              <a:buSzPts val="1400"/>
              <a:buFont typeface="Libre Baskerville"/>
              <a:buChar char="•"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32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32000" cy="682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ehu.eus/documents/1940628/13201323/HAZTAPEN+PARAMETROAK+2020-2021.pdf/6fcf260e-3e1d-cb54-52f2-211c019c20f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hyperlink" Target="https://www.ehu.eus/documents/1940628/13201323/HAZTAPEN+PARAMETROAK+2020-2021.pdf/6fcf260e-3e1d-cb54-52f2-211c019c20fe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hyperlink" Target="http://www.euskadi.eus/web01-a3hlanar/eu/contenidos/informacion/formac_profesional/eu_1959/barem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GHI4hI98-d0" TargetMode="External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cmapspublic3.ihmc.us/rid=1P4CPN3T9-ZHKR4D-171Q/hezkuntza%20sistema.cmap" TargetMode="External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uskadi.eus/contenidos/informacion/lheskaintza/es_def/adjuntos/PorCentrosOsoa_2021.pdf" TargetMode="External"/><Relationship Id="rId10" Type="http://schemas.openxmlformats.org/officeDocument/2006/relationships/hyperlink" Target="https://www.ehu.eus/documents/1940628/13408109/Gu%C3%ADa+de+acceso+20-21+EUSK+PR4+WEB.pdf/a05c3ef1-4c2c-9eb1-87af-403248afb318" TargetMode="External"/><Relationship Id="rId13" Type="http://schemas.openxmlformats.org/officeDocument/2006/relationships/hyperlink" Target="https://www.euskadi.eus/contenidos/informacion/lheskaintza/es_def/adjuntos/PorCentrosOsoa_2021.pdf" TargetMode="External"/><Relationship Id="rId12" Type="http://schemas.openxmlformats.org/officeDocument/2006/relationships/hyperlink" Target="https://www.euskadi.eus/contenidos/informacion/lheskaintza/es_def/adjuntos/PorCentrosOsoa_2021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file/d/1_AVB6rmRO9RX8XBCf0BGMQb_ywpCHUFG/view?usp=sharing" TargetMode="External"/><Relationship Id="rId4" Type="http://schemas.openxmlformats.org/officeDocument/2006/relationships/hyperlink" Target="https://drive.google.com/file/d/1_AVB6rmRO9RX8XBCf0BGMQb_ywpCHUFG/view?usp=sharing" TargetMode="External"/><Relationship Id="rId9" Type="http://schemas.openxmlformats.org/officeDocument/2006/relationships/hyperlink" Target="https://www.ehu.eus/documents/1940628/13408109/Gu%C3%ADa+de+acceso+20-21+EUSK+PR4+WEB.pdf/a05c3ef1-4c2c-9eb1-87af-403248afb318" TargetMode="External"/><Relationship Id="rId15" Type="http://schemas.openxmlformats.org/officeDocument/2006/relationships/hyperlink" Target="https://www.euskadi.eus/contenidos/informacion/lheskaintza/es_def/adjuntos/PorCentrosOsoa_2021.pdf" TargetMode="External"/><Relationship Id="rId14" Type="http://schemas.openxmlformats.org/officeDocument/2006/relationships/hyperlink" Target="https://www.euskadi.eus/contenidos/informacion/lheskaintza/es_def/adjuntos/PorCentrosOsoa_2021.pdf" TargetMode="External"/><Relationship Id="rId17" Type="http://schemas.openxmlformats.org/officeDocument/2006/relationships/hyperlink" Target="https://www.youtube.com/playlist?list=PLvAtirz2SodibtBhOvfOIoPA-OXxaIGHQ" TargetMode="External"/><Relationship Id="rId16" Type="http://schemas.openxmlformats.org/officeDocument/2006/relationships/hyperlink" Target="https://www.youtube.com/playlist?list=PLvAtirz2SodibtBhOvfOIoPA-OXxaIGHQ" TargetMode="External"/><Relationship Id="rId5" Type="http://schemas.openxmlformats.org/officeDocument/2006/relationships/hyperlink" Target="https://drive.google.com/file/d/1_AVB6rmRO9RX8XBCf0BGMQb_ywpCHUFG/view?usp=sharing" TargetMode="External"/><Relationship Id="rId6" Type="http://schemas.openxmlformats.org/officeDocument/2006/relationships/hyperlink" Target="https://drive.google.com/file/d/1_AVB6rmRO9RX8XBCf0BGMQb_ywpCHUFG/view?usp=sharing" TargetMode="External"/><Relationship Id="rId18" Type="http://schemas.openxmlformats.org/officeDocument/2006/relationships/hyperlink" Target="https://www.youtube.com/playlist?list=PLvAtirz2SodjnXR5VzhT8Jaccjna7FJG_" TargetMode="External"/><Relationship Id="rId7" Type="http://schemas.openxmlformats.org/officeDocument/2006/relationships/hyperlink" Target="https://www.ehu.eus/documents/1940628/13408109/Gu%C3%ADa+de+acceso+20-21+EUSK+PR4+WEB.pdf/a05c3ef1-4c2c-9eb1-87af-403248afb318" TargetMode="External"/><Relationship Id="rId8" Type="http://schemas.openxmlformats.org/officeDocument/2006/relationships/hyperlink" Target="https://www.ehu.eus/documents/1940628/13408109/Gu%C3%ADa+de+acceso+20-21+EUSK+PR4+WEB.pdf/a05c3ef1-4c2c-9eb1-87af-403248afb318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vac-eei.eus/eu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s://www.euskadi.eus/contenidos/informacion/formac_profesional/eu_1959/adjuntos/afingme.pdf" TargetMode="External"/><Relationship Id="rId5" Type="http://schemas.openxmlformats.org/officeDocument/2006/relationships/hyperlink" Target="http://www.hezkuntza.ejgv.euskadi.eus/contenidos/informacion/formac_profesional/es_1959/adjuntos/afingmc.pdf" TargetMode="External"/><Relationship Id="rId6" Type="http://schemas.openxmlformats.org/officeDocument/2006/relationships/hyperlink" Target="http://www.hezkuntza.ejgv.euskadi.eus/contenidos/informacion/formac_profesional/es_1959/adjuntos/afingmc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hyperlink" Target="http://www.hezkuntza.ejgv.euskadi.eus/r43-2638/eu/contenidos/informacion/formac_profesional/eu_1959/barem.html" TargetMode="External"/><Relationship Id="rId5" Type="http://schemas.openxmlformats.org/officeDocument/2006/relationships/hyperlink" Target="http://www.hezkuntza.ejgv.euskadi.eus/contenidos/informacion/formac_profesional/eu_1959/adjuntos/afings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type="ctrTitle"/>
          </p:nvPr>
        </p:nvSpPr>
        <p:spPr>
          <a:xfrm>
            <a:off x="457200" y="1506537"/>
            <a:ext cx="82296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DBH ondoren, zer?</a:t>
            </a:r>
            <a:endParaRPr/>
          </a:p>
        </p:txBody>
      </p:sp>
      <p:sp>
        <p:nvSpPr>
          <p:cNvPr id="240" name="Google Shape;240;p42"/>
          <p:cNvSpPr txBox="1"/>
          <p:nvPr/>
        </p:nvSpPr>
        <p:spPr>
          <a:xfrm>
            <a:off x="5290650" y="3446175"/>
            <a:ext cx="31878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2020-21 ikasturtea</a:t>
            </a:r>
            <a:endParaRPr b="1" sz="2400"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475" y="5660275"/>
            <a:ext cx="1947650" cy="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/>
        </p:nvSpPr>
        <p:spPr>
          <a:xfrm>
            <a:off x="6455350" y="4794075"/>
            <a:ext cx="189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Rosa Ortega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BN Orientazioa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/>
        </p:nvSpPr>
        <p:spPr>
          <a:xfrm>
            <a:off x="2636875" y="1601100"/>
            <a:ext cx="2717700" cy="3342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t/>
            </a:r>
            <a:endParaRPr b="1" sz="600">
              <a:solidFill>
                <a:srgbClr val="03042B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Gaztelania eta literat.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Euskara eta literatura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Ingelesa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Filosofia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Gorputz Hezkuntza </a:t>
            </a:r>
            <a:endParaRPr/>
          </a:p>
        </p:txBody>
      </p:sp>
      <p:grpSp>
        <p:nvGrpSpPr>
          <p:cNvPr id="363" name="Google Shape;363;p51"/>
          <p:cNvGrpSpPr/>
          <p:nvPr/>
        </p:nvGrpSpPr>
        <p:grpSpPr>
          <a:xfrm>
            <a:off x="977872" y="-310510"/>
            <a:ext cx="1524002" cy="2923531"/>
            <a:chOff x="-2" y="1267"/>
            <a:chExt cx="1524002" cy="3241883"/>
          </a:xfrm>
        </p:grpSpPr>
        <p:pic>
          <p:nvPicPr>
            <p:cNvPr id="364" name="Google Shape;36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1267"/>
              <a:ext cx="966" cy="7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</p:pic>
        <p:sp>
          <p:nvSpPr>
            <p:cNvPr id="365" name="Google Shape;365;p51"/>
            <p:cNvSpPr txBox="1"/>
            <p:nvPr/>
          </p:nvSpPr>
          <p:spPr>
            <a:xfrm>
              <a:off x="0" y="2149951"/>
              <a:ext cx="1524000" cy="1093199"/>
            </a:xfrm>
            <a:prstGeom prst="rect">
              <a:avLst/>
            </a:prstGeom>
            <a:solidFill>
              <a:srgbClr val="8CADAE"/>
            </a:solidFill>
            <a:ln cap="flat" cmpd="sng" w="9525">
              <a:solidFill>
                <a:srgbClr val="38761D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Zientziak</a:t>
              </a:r>
              <a:endParaRPr/>
            </a:p>
          </p:txBody>
        </p:sp>
      </p:grpSp>
      <p:grpSp>
        <p:nvGrpSpPr>
          <p:cNvPr id="366" name="Google Shape;366;p51"/>
          <p:cNvGrpSpPr/>
          <p:nvPr/>
        </p:nvGrpSpPr>
        <p:grpSpPr>
          <a:xfrm>
            <a:off x="974725" y="908050"/>
            <a:ext cx="1530300" cy="389052"/>
            <a:chOff x="974725" y="908050"/>
            <a:chExt cx="1530300" cy="389052"/>
          </a:xfrm>
        </p:grpSpPr>
        <p:pic>
          <p:nvPicPr>
            <p:cNvPr id="367" name="Google Shape;36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4725" y="908050"/>
              <a:ext cx="1530300" cy="3842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68" name="Google Shape;368;p51"/>
            <p:cNvSpPr txBox="1"/>
            <p:nvPr/>
          </p:nvSpPr>
          <p:spPr>
            <a:xfrm>
              <a:off x="977900" y="912804"/>
              <a:ext cx="1524000" cy="3842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Arial"/>
                <a:buNone/>
              </a:pPr>
              <a:br>
                <a:rPr b="1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modalitateak</a:t>
              </a:r>
              <a:br>
                <a:rPr b="1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51"/>
          <p:cNvSpPr txBox="1"/>
          <p:nvPr/>
        </p:nvSpPr>
        <p:spPr>
          <a:xfrm>
            <a:off x="3276600" y="188910"/>
            <a:ext cx="4999037" cy="5937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89125" lvl="0" marL="2066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Batxilergoak: modalitateak</a:t>
            </a:r>
            <a:endParaRPr/>
          </a:p>
        </p:txBody>
      </p:sp>
      <p:grpSp>
        <p:nvGrpSpPr>
          <p:cNvPr id="370" name="Google Shape;370;p51"/>
          <p:cNvGrpSpPr/>
          <p:nvPr/>
        </p:nvGrpSpPr>
        <p:grpSpPr>
          <a:xfrm>
            <a:off x="2633660" y="5388775"/>
            <a:ext cx="1334998" cy="593699"/>
            <a:chOff x="2633660" y="5380025"/>
            <a:chExt cx="1334998" cy="593699"/>
          </a:xfrm>
        </p:grpSpPr>
        <p:pic>
          <p:nvPicPr>
            <p:cNvPr id="371" name="Google Shape;371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33660" y="5383987"/>
              <a:ext cx="1334998" cy="585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72" name="Google Shape;372;p51"/>
            <p:cNvSpPr txBox="1"/>
            <p:nvPr/>
          </p:nvSpPr>
          <p:spPr>
            <a:xfrm>
              <a:off x="2634450" y="5380025"/>
              <a:ext cx="1333499" cy="59369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b="1" lang="en-US" sz="2000">
                  <a:solidFill>
                    <a:srgbClr val="03042B"/>
                  </a:solidFill>
                </a:rPr>
                <a:t>ikasgai</a:t>
              </a:r>
              <a:r>
                <a:rPr b="0" i="0" lang="en-US" sz="24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0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</a:t>
              </a:r>
              <a:r>
                <a:rPr b="0" i="0" lang="en-US" sz="12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(modalitatekoak)</a:t>
              </a:r>
              <a:endParaRPr/>
            </a:p>
          </p:txBody>
        </p:sp>
      </p:grpSp>
      <p:sp>
        <p:nvSpPr>
          <p:cNvPr id="373" name="Google Shape;373;p51"/>
          <p:cNvSpPr txBox="1"/>
          <p:nvPr/>
        </p:nvSpPr>
        <p:spPr>
          <a:xfrm>
            <a:off x="5003800" y="5013325"/>
            <a:ext cx="1368425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51"/>
          <p:cNvGrpSpPr/>
          <p:nvPr/>
        </p:nvGrpSpPr>
        <p:grpSpPr>
          <a:xfrm>
            <a:off x="977896" y="-380502"/>
            <a:ext cx="1529552" cy="4163426"/>
            <a:chOff x="-2" y="2085"/>
            <a:chExt cx="1529552" cy="4163426"/>
          </a:xfrm>
        </p:grpSpPr>
        <p:pic>
          <p:nvPicPr>
            <p:cNvPr id="375" name="Google Shape;375;p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2" y="2085"/>
              <a:ext cx="966" cy="7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</p:pic>
        <p:sp>
          <p:nvSpPr>
            <p:cNvPr id="376" name="Google Shape;376;p51"/>
            <p:cNvSpPr txBox="1"/>
            <p:nvPr/>
          </p:nvSpPr>
          <p:spPr>
            <a:xfrm>
              <a:off x="5550" y="3056411"/>
              <a:ext cx="1524000" cy="11091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Giza-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Gizarte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Zientziak</a:t>
              </a:r>
              <a:endParaRPr/>
            </a:p>
          </p:txBody>
        </p:sp>
      </p:grpSp>
      <p:grpSp>
        <p:nvGrpSpPr>
          <p:cNvPr id="377" name="Google Shape;377;p51"/>
          <p:cNvGrpSpPr/>
          <p:nvPr/>
        </p:nvGrpSpPr>
        <p:grpSpPr>
          <a:xfrm>
            <a:off x="980671" y="-977784"/>
            <a:ext cx="1524002" cy="5947734"/>
            <a:chOff x="-2" y="2945"/>
            <a:chExt cx="1524002" cy="6075316"/>
          </a:xfrm>
        </p:grpSpPr>
        <p:pic>
          <p:nvPicPr>
            <p:cNvPr id="378" name="Google Shape;378;p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2" y="2945"/>
              <a:ext cx="966" cy="7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</p:pic>
        <p:sp>
          <p:nvSpPr>
            <p:cNvPr id="379" name="Google Shape;379;p51"/>
            <p:cNvSpPr txBox="1"/>
            <p:nvPr/>
          </p:nvSpPr>
          <p:spPr>
            <a:xfrm>
              <a:off x="0" y="4927462"/>
              <a:ext cx="1524000" cy="1150799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Artea</a:t>
              </a:r>
              <a:endParaRPr/>
            </a:p>
          </p:txBody>
        </p:sp>
      </p:grpSp>
      <p:sp>
        <p:nvSpPr>
          <p:cNvPr id="380" name="Google Shape;380;p51"/>
          <p:cNvSpPr/>
          <p:nvPr/>
        </p:nvSpPr>
        <p:spPr>
          <a:xfrm>
            <a:off x="3862200" y="4948237"/>
            <a:ext cx="431700" cy="431700"/>
          </a:xfrm>
          <a:prstGeom prst="mathPlus">
            <a:avLst>
              <a:gd fmla="val 825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51"/>
          <p:cNvGrpSpPr/>
          <p:nvPr/>
        </p:nvGrpSpPr>
        <p:grpSpPr>
          <a:xfrm>
            <a:off x="2633740" y="908050"/>
            <a:ext cx="5679867" cy="384175"/>
            <a:chOff x="2633660" y="908050"/>
            <a:chExt cx="5608637" cy="384175"/>
          </a:xfrm>
        </p:grpSpPr>
        <p:pic>
          <p:nvPicPr>
            <p:cNvPr id="382" name="Google Shape;382;p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33660" y="908050"/>
              <a:ext cx="5608637" cy="384174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CCCCCC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83" name="Google Shape;383;p51"/>
            <p:cNvSpPr txBox="1"/>
            <p:nvPr/>
          </p:nvSpPr>
          <p:spPr>
            <a:xfrm>
              <a:off x="2633660" y="911225"/>
              <a:ext cx="5602287" cy="3810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CCCCCC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lang="en-US" sz="1600">
                  <a:solidFill>
                    <a:srgbClr val="03042B"/>
                  </a:solidFill>
                </a:rPr>
                <a:t>jakintzagai</a:t>
              </a:r>
              <a:r>
                <a:rPr b="1" i="0" lang="en-US" sz="16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komunak</a:t>
              </a:r>
              <a:endParaRPr/>
            </a:p>
          </p:txBody>
        </p:sp>
      </p:grpSp>
      <p:sp>
        <p:nvSpPr>
          <p:cNvPr id="384" name="Google Shape;384;p51"/>
          <p:cNvSpPr txBox="1"/>
          <p:nvPr/>
        </p:nvSpPr>
        <p:spPr>
          <a:xfrm>
            <a:off x="4030700" y="5392675"/>
            <a:ext cx="1333499" cy="5858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spezifik.</a:t>
            </a:r>
            <a:endParaRPr/>
          </a:p>
        </p:txBody>
      </p:sp>
      <p:sp>
        <p:nvSpPr>
          <p:cNvPr id="385" name="Google Shape;385;p51"/>
          <p:cNvSpPr txBox="1"/>
          <p:nvPr/>
        </p:nvSpPr>
        <p:spPr>
          <a:xfrm>
            <a:off x="5651425" y="1627150"/>
            <a:ext cx="2661900" cy="33429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600">
              <a:solidFill>
                <a:srgbClr val="03042B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Gaztelania eta literat.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Euskara eta literatura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Ingelesa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Espainiako Historia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304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5543850" y="5423300"/>
            <a:ext cx="1333499" cy="57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000">
                <a:solidFill>
                  <a:srgbClr val="03042B"/>
                </a:solidFill>
              </a:rPr>
              <a:t>ikasgai</a:t>
            </a:r>
            <a:r>
              <a:rPr b="0" i="0" lang="en-US" sz="2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b="0" i="0" lang="en-US" sz="12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(modalitatekoak)</a:t>
            </a:r>
            <a:endParaRPr/>
          </a:p>
        </p:txBody>
      </p:sp>
      <p:sp>
        <p:nvSpPr>
          <p:cNvPr id="387" name="Google Shape;387;p51"/>
          <p:cNvSpPr txBox="1"/>
          <p:nvPr/>
        </p:nvSpPr>
        <p:spPr>
          <a:xfrm>
            <a:off x="2627310" y="1296587"/>
            <a:ext cx="2736899" cy="2873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1.maila</a:t>
            </a:r>
            <a:endParaRPr/>
          </a:p>
        </p:txBody>
      </p:sp>
      <p:sp>
        <p:nvSpPr>
          <p:cNvPr id="388" name="Google Shape;388;p51"/>
          <p:cNvSpPr txBox="1"/>
          <p:nvPr/>
        </p:nvSpPr>
        <p:spPr>
          <a:xfrm>
            <a:off x="5652275" y="1296450"/>
            <a:ext cx="2661900" cy="287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2.maila</a:t>
            </a:r>
            <a:endParaRPr/>
          </a:p>
        </p:txBody>
      </p:sp>
      <p:sp>
        <p:nvSpPr>
          <p:cNvPr id="389" name="Google Shape;389;p51"/>
          <p:cNvSpPr/>
          <p:nvPr/>
        </p:nvSpPr>
        <p:spPr>
          <a:xfrm>
            <a:off x="6732585" y="4948237"/>
            <a:ext cx="431700" cy="431700"/>
          </a:xfrm>
          <a:prstGeom prst="mathPlus">
            <a:avLst>
              <a:gd fmla="val 825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1"/>
          <p:cNvSpPr txBox="1"/>
          <p:nvPr/>
        </p:nvSpPr>
        <p:spPr>
          <a:xfrm>
            <a:off x="6940625" y="5431050"/>
            <a:ext cx="1334998" cy="56399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i="0" lang="en-US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4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rPr>
              <a:t>spezifik.</a:t>
            </a:r>
            <a:endParaRPr/>
          </a:p>
        </p:txBody>
      </p:sp>
      <p:cxnSp>
        <p:nvCxnSpPr>
          <p:cNvPr id="391" name="Google Shape;391;p51"/>
          <p:cNvCxnSpPr>
            <a:stCxn id="368" idx="2"/>
            <a:endCxn id="365" idx="0"/>
          </p:cNvCxnSpPr>
          <p:nvPr/>
        </p:nvCxnSpPr>
        <p:spPr>
          <a:xfrm>
            <a:off x="1739900" y="1297102"/>
            <a:ext cx="0" cy="33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52"/>
          <p:cNvGraphicFramePr/>
          <p:nvPr/>
        </p:nvGraphicFramePr>
        <p:xfrm>
          <a:off x="1795460" y="1700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{16CE847C-122C-4FA0-997D-FE5B6797EA04}</a:tableStyleId>
              </a:tblPr>
              <a:tblGrid>
                <a:gridCol w="2483150"/>
                <a:gridCol w="2525625"/>
              </a:tblGrid>
              <a:tr h="35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8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Matematika I</a:t>
                      </a:r>
                      <a:r>
                        <a:rPr b="1" i="0" lang="en-US" sz="3000" u="none" cap="none" strike="noStrike">
                          <a:solidFill>
                            <a:srgbClr val="A50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Fisika-Kimika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Biologia-Geologia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132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3042B"/>
                          </a:solidFill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rgbClr val="0304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Marrazketa teknikoa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b="1" i="0" lang="en-US" sz="1800" u="none" cap="none" strike="noStrik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Matematika II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Fisika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Kimika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Biologia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  Geologia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304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Marrazketa teknikoa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0" marL="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>
                        <a:alpha val="4901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7" name="Google Shape;397;p52"/>
          <p:cNvSpPr/>
          <p:nvPr/>
        </p:nvSpPr>
        <p:spPr>
          <a:xfrm>
            <a:off x="6948210" y="4012150"/>
            <a:ext cx="2057400" cy="1143000"/>
          </a:xfrm>
          <a:prstGeom prst="ellipse">
            <a:avLst/>
          </a:prstGeom>
          <a:solidFill>
            <a:srgbClr val="8CADAE"/>
          </a:solidFill>
          <a:ln cap="flat" cmpd="sng" w="9525">
            <a:solidFill>
              <a:srgbClr val="38761D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Ziklo teknikoak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Kimika   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Osasuna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  <p:sp>
        <p:nvSpPr>
          <p:cNvPr id="398" name="Google Shape;398;p52"/>
          <p:cNvSpPr txBox="1"/>
          <p:nvPr/>
        </p:nvSpPr>
        <p:spPr>
          <a:xfrm>
            <a:off x="2124075" y="5445125"/>
            <a:ext cx="1625599" cy="39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grpSp>
        <p:nvGrpSpPr>
          <p:cNvPr id="399" name="Google Shape;399;p52"/>
          <p:cNvGrpSpPr/>
          <p:nvPr/>
        </p:nvGrpSpPr>
        <p:grpSpPr>
          <a:xfrm>
            <a:off x="103286" y="-383486"/>
            <a:ext cx="1619139" cy="5493275"/>
            <a:chOff x="108" y="1231"/>
            <a:chExt cx="1619139" cy="5204922"/>
          </a:xfrm>
        </p:grpSpPr>
        <p:pic>
          <p:nvPicPr>
            <p:cNvPr id="400" name="Google Shape;400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" y="1231"/>
              <a:ext cx="917" cy="20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</p:pic>
        <p:sp>
          <p:nvSpPr>
            <p:cNvPr id="401" name="Google Shape;401;p52"/>
            <p:cNvSpPr txBox="1"/>
            <p:nvPr/>
          </p:nvSpPr>
          <p:spPr>
            <a:xfrm>
              <a:off x="179385" y="1909615"/>
              <a:ext cx="1439862" cy="3296538"/>
            </a:xfrm>
            <a:prstGeom prst="rect">
              <a:avLst/>
            </a:prstGeom>
            <a:solidFill>
              <a:srgbClr val="8CAD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latin typeface="Arial"/>
                  <a:ea typeface="Arial"/>
                  <a:cs typeface="Arial"/>
                  <a:sym typeface="Arial"/>
                </a:rPr>
                <a:t>Zientziak</a:t>
              </a:r>
              <a:endParaRPr/>
            </a:p>
          </p:txBody>
        </p:sp>
      </p:grpSp>
      <p:grpSp>
        <p:nvGrpSpPr>
          <p:cNvPr id="402" name="Google Shape;402;p52"/>
          <p:cNvGrpSpPr/>
          <p:nvPr/>
        </p:nvGrpSpPr>
        <p:grpSpPr>
          <a:xfrm>
            <a:off x="280987" y="1335087"/>
            <a:ext cx="1444624" cy="311149"/>
            <a:chOff x="280987" y="1335087"/>
            <a:chExt cx="1444624" cy="311149"/>
          </a:xfrm>
        </p:grpSpPr>
        <p:pic>
          <p:nvPicPr>
            <p:cNvPr id="403" name="Google Shape;403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987" y="1335087"/>
              <a:ext cx="1444624" cy="311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04" name="Google Shape;404;p52"/>
            <p:cNvSpPr txBox="1"/>
            <p:nvPr/>
          </p:nvSpPr>
          <p:spPr>
            <a:xfrm>
              <a:off x="282575" y="1339850"/>
              <a:ext cx="1439862" cy="3047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modalitatea</a:t>
              </a:r>
              <a:endParaRPr/>
            </a:p>
          </p:txBody>
        </p:sp>
      </p:grpSp>
      <p:grpSp>
        <p:nvGrpSpPr>
          <p:cNvPr id="405" name="Google Shape;405;p52"/>
          <p:cNvGrpSpPr/>
          <p:nvPr/>
        </p:nvGrpSpPr>
        <p:grpSpPr>
          <a:xfrm>
            <a:off x="1792327" y="1340767"/>
            <a:ext cx="5011922" cy="305455"/>
            <a:chOff x="1792285" y="1335087"/>
            <a:chExt cx="4754562" cy="311149"/>
          </a:xfrm>
        </p:grpSpPr>
        <p:pic>
          <p:nvPicPr>
            <p:cNvPr id="406" name="Google Shape;406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92285" y="1335087"/>
              <a:ext cx="4754562" cy="311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07" name="Google Shape;407;p52"/>
            <p:cNvSpPr txBox="1"/>
            <p:nvPr/>
          </p:nvSpPr>
          <p:spPr>
            <a:xfrm>
              <a:off x="1795460" y="1339850"/>
              <a:ext cx="4751387" cy="3047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lang="en-US" sz="1800">
                  <a:solidFill>
                    <a:srgbClr val="03042B"/>
                  </a:solidFill>
                </a:rPr>
                <a:t>modalitatezko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1800">
                  <a:solidFill>
                    <a:srgbClr val="03042B"/>
                  </a:solidFill>
                </a:rPr>
                <a:t>ikasgai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ak</a:t>
              </a:r>
              <a:endParaRPr/>
            </a:p>
          </p:txBody>
        </p:sp>
      </p:grpSp>
      <p:sp>
        <p:nvSpPr>
          <p:cNvPr id="408" name="Google Shape;408;p52"/>
          <p:cNvSpPr txBox="1"/>
          <p:nvPr/>
        </p:nvSpPr>
        <p:spPr>
          <a:xfrm>
            <a:off x="6705700" y="404800"/>
            <a:ext cx="2209799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Zientziak</a:t>
            </a:r>
            <a:endParaRPr/>
          </a:p>
        </p:txBody>
      </p:sp>
      <p:sp>
        <p:nvSpPr>
          <p:cNvPr id="409" name="Google Shape;409;p52"/>
          <p:cNvSpPr txBox="1"/>
          <p:nvPr/>
        </p:nvSpPr>
        <p:spPr>
          <a:xfrm>
            <a:off x="4284662" y="5445125"/>
            <a:ext cx="1625599" cy="39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sp>
        <p:nvSpPr>
          <p:cNvPr id="410" name="Google Shape;410;p52"/>
          <p:cNvSpPr txBox="1"/>
          <p:nvPr/>
        </p:nvSpPr>
        <p:spPr>
          <a:xfrm>
            <a:off x="2051719" y="5805264"/>
            <a:ext cx="41764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Matematika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derrigorrezkoa da</a:t>
            </a:r>
            <a:endParaRPr/>
          </a:p>
        </p:txBody>
      </p:sp>
      <p:sp>
        <p:nvSpPr>
          <p:cNvPr id="411" name="Google Shape;411;p52"/>
          <p:cNvSpPr/>
          <p:nvPr/>
        </p:nvSpPr>
        <p:spPr>
          <a:xfrm>
            <a:off x="2888350" y="5110175"/>
            <a:ext cx="1926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"/>
          <p:cNvSpPr/>
          <p:nvPr/>
        </p:nvSpPr>
        <p:spPr>
          <a:xfrm>
            <a:off x="5001150" y="5110175"/>
            <a:ext cx="1926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2"/>
          <p:cNvSpPr/>
          <p:nvPr/>
        </p:nvSpPr>
        <p:spPr>
          <a:xfrm>
            <a:off x="6458000" y="2350975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2"/>
          <p:cNvSpPr/>
          <p:nvPr/>
        </p:nvSpPr>
        <p:spPr>
          <a:xfrm>
            <a:off x="6458000" y="3422913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2"/>
          <p:cNvSpPr/>
          <p:nvPr/>
        </p:nvSpPr>
        <p:spPr>
          <a:xfrm>
            <a:off x="6504725" y="4494850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6" name="Google Shape;416;p52"/>
          <p:cNvCxnSpPr/>
          <p:nvPr/>
        </p:nvCxnSpPr>
        <p:spPr>
          <a:xfrm>
            <a:off x="6972575" y="1178475"/>
            <a:ext cx="98100" cy="6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52"/>
          <p:cNvSpPr txBox="1"/>
          <p:nvPr/>
        </p:nvSpPr>
        <p:spPr>
          <a:xfrm>
            <a:off x="6948200" y="2578975"/>
            <a:ext cx="2057400" cy="6723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100" cap="none" strike="noStrike">
                <a:latin typeface="Calibri"/>
                <a:ea typeface="Calibri"/>
                <a:cs typeface="Calibri"/>
                <a:sym typeface="Calibri"/>
              </a:rPr>
              <a:t>Osasun zientziak</a:t>
            </a:r>
            <a:endParaRPr b="1" i="0" sz="21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6948050" y="2054550"/>
            <a:ext cx="2057400" cy="4815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100" cap="none" strike="noStrike">
                <a:latin typeface="Calibri"/>
                <a:ea typeface="Calibri"/>
                <a:cs typeface="Calibri"/>
                <a:sym typeface="Calibri"/>
              </a:rPr>
              <a:t>Zientziak</a:t>
            </a:r>
            <a:endParaRPr b="1" i="0" sz="21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6948200" y="3295563"/>
            <a:ext cx="2057400" cy="6723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100" cap="none" strike="noStrike">
                <a:latin typeface="Calibri"/>
                <a:ea typeface="Calibri"/>
                <a:cs typeface="Calibri"/>
                <a:sym typeface="Calibri"/>
              </a:rPr>
              <a:t>Ingenieritzak Arkitektura</a:t>
            </a:r>
            <a:endParaRPr b="1" i="0" sz="21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6919100" y="5566775"/>
            <a:ext cx="2115300" cy="696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100" cap="none" strike="noStrike">
                <a:latin typeface="Arial"/>
                <a:ea typeface="Arial"/>
                <a:cs typeface="Arial"/>
                <a:sym typeface="Arial"/>
              </a:rPr>
              <a:t>Gizarte eta Lege Zientziak</a:t>
            </a:r>
            <a:endParaRPr b="1" i="0" sz="21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52"/>
          <p:cNvCxnSpPr/>
          <p:nvPr/>
        </p:nvCxnSpPr>
        <p:spPr>
          <a:xfrm>
            <a:off x="6342250" y="5101675"/>
            <a:ext cx="3900" cy="764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52"/>
          <p:cNvCxnSpPr/>
          <p:nvPr/>
        </p:nvCxnSpPr>
        <p:spPr>
          <a:xfrm flipH="1" rot="10800000">
            <a:off x="6445225" y="5842000"/>
            <a:ext cx="532200" cy="2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53"/>
          <p:cNvGraphicFramePr/>
          <p:nvPr/>
        </p:nvGraphicFramePr>
        <p:xfrm>
          <a:off x="1805150" y="162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{16CE847C-122C-4FA0-997D-FE5B6797EA04}</a:tableStyleId>
              </a:tblPr>
              <a:tblGrid>
                <a:gridCol w="2630150"/>
                <a:gridCol w="2224250"/>
              </a:tblGrid>
              <a:tr h="31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89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Latina I 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 </a:t>
                      </a:r>
                      <a:r>
                        <a:rPr b="1" i="0" lang="en-US" sz="1600" u="none" cap="none" strike="noStrike">
                          <a:solidFill>
                            <a:srgbClr val="0304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Mundu Garaikidearen Hª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 </a:t>
                      </a:r>
                      <a:r>
                        <a:rPr b="1" i="0" lang="en-US" sz="1600" u="none" cap="none" strike="noStrike">
                          <a:solidFill>
                            <a:srgbClr val="0304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Grekoa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 Literatura Unibertsala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 Ekonomia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GGZZ Matematika I 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Latina II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i="0" lang="en-US" sz="1600" u="none" cap="none" strike="noStrike">
                          <a:solidFill>
                            <a:srgbClr val="0304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Grekoa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Artearen Historia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Filosofiaren Hª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 Enpresa-ekonomia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GGZZ Matematika II</a:t>
                      </a:r>
                      <a:r>
                        <a:rPr b="1" lang="en-US" sz="3000" u="none" cap="none" strike="noStrike">
                          <a:solidFill>
                            <a:srgbClr val="990000"/>
                          </a:solidFill>
                        </a:rPr>
                        <a:t>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>
                        <a:alpha val="4901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28" name="Google Shape;428;p53"/>
          <p:cNvGrpSpPr/>
          <p:nvPr/>
        </p:nvGrpSpPr>
        <p:grpSpPr>
          <a:xfrm>
            <a:off x="17843" y="-647936"/>
            <a:ext cx="1700463" cy="5517096"/>
            <a:chOff x="108" y="1277"/>
            <a:chExt cx="1992808" cy="5120861"/>
          </a:xfrm>
        </p:grpSpPr>
        <p:pic>
          <p:nvPicPr>
            <p:cNvPr id="429" name="Google Shape;429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" y="1277"/>
              <a:ext cx="917" cy="18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</p:pic>
        <p:sp>
          <p:nvSpPr>
            <p:cNvPr id="430" name="Google Shape;430;p53"/>
            <p:cNvSpPr txBox="1"/>
            <p:nvPr/>
          </p:nvSpPr>
          <p:spPr>
            <a:xfrm>
              <a:off x="179418" y="2051266"/>
              <a:ext cx="1813498" cy="3070872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Giza Zientziak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304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Gizarte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Zientziak</a:t>
              </a:r>
              <a:endParaRPr/>
            </a:p>
          </p:txBody>
        </p:sp>
      </p:grpSp>
      <p:grpSp>
        <p:nvGrpSpPr>
          <p:cNvPr id="431" name="Google Shape;431;p53"/>
          <p:cNvGrpSpPr/>
          <p:nvPr/>
        </p:nvGrpSpPr>
        <p:grpSpPr>
          <a:xfrm>
            <a:off x="160910" y="1274650"/>
            <a:ext cx="1583940" cy="309600"/>
            <a:chOff x="182546" y="1274750"/>
            <a:chExt cx="1583940" cy="309600"/>
          </a:xfrm>
        </p:grpSpPr>
        <p:pic>
          <p:nvPicPr>
            <p:cNvPr id="432" name="Google Shape;432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2546" y="1274750"/>
              <a:ext cx="1541998" cy="3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33" name="Google Shape;433;p53"/>
            <p:cNvSpPr txBox="1"/>
            <p:nvPr/>
          </p:nvSpPr>
          <p:spPr>
            <a:xfrm>
              <a:off x="224486" y="1277075"/>
              <a:ext cx="1542000" cy="3048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modalitatea</a:t>
              </a:r>
              <a:endParaRPr/>
            </a:p>
          </p:txBody>
        </p:sp>
      </p:grpSp>
      <p:grpSp>
        <p:nvGrpSpPr>
          <p:cNvPr id="434" name="Google Shape;434;p53"/>
          <p:cNvGrpSpPr/>
          <p:nvPr/>
        </p:nvGrpSpPr>
        <p:grpSpPr>
          <a:xfrm>
            <a:off x="1804119" y="1274647"/>
            <a:ext cx="4845585" cy="309592"/>
            <a:chOff x="1474787" y="1274762"/>
            <a:chExt cx="5175250" cy="309561"/>
          </a:xfrm>
        </p:grpSpPr>
        <p:pic>
          <p:nvPicPr>
            <p:cNvPr id="435" name="Google Shape;435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74787" y="1274762"/>
              <a:ext cx="5175250" cy="309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36" name="Google Shape;436;p53"/>
            <p:cNvSpPr txBox="1"/>
            <p:nvPr/>
          </p:nvSpPr>
          <p:spPr>
            <a:xfrm>
              <a:off x="1479550" y="1274762"/>
              <a:ext cx="5170487" cy="3047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lang="en-US" sz="1800">
                  <a:solidFill>
                    <a:srgbClr val="03042B"/>
                  </a:solidFill>
                </a:rPr>
                <a:t>modalitatezko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1800">
                  <a:solidFill>
                    <a:srgbClr val="03042B"/>
                  </a:solidFill>
                </a:rPr>
                <a:t>ikasgai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ak</a:t>
              </a:r>
              <a:endParaRPr/>
            </a:p>
          </p:txBody>
        </p:sp>
      </p:grpSp>
      <p:sp>
        <p:nvSpPr>
          <p:cNvPr id="437" name="Google Shape;437;p53"/>
          <p:cNvSpPr txBox="1"/>
          <p:nvPr/>
        </p:nvSpPr>
        <p:spPr>
          <a:xfrm>
            <a:off x="6862050" y="2078525"/>
            <a:ext cx="2138100" cy="650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100" cap="none" strike="noStrike">
                <a:latin typeface="Arial"/>
                <a:ea typeface="Arial"/>
                <a:cs typeface="Arial"/>
                <a:sym typeface="Arial"/>
              </a:rPr>
              <a:t>Gizarte eta </a:t>
            </a:r>
            <a:endParaRPr sz="1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100" cap="none" strike="noStrike">
                <a:latin typeface="Arial"/>
                <a:ea typeface="Arial"/>
                <a:cs typeface="Arial"/>
                <a:sym typeface="Arial"/>
              </a:rPr>
              <a:t>lege zientziak</a:t>
            </a:r>
            <a:endParaRPr b="1" i="0" sz="21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53"/>
          <p:cNvGrpSpPr/>
          <p:nvPr/>
        </p:nvGrpSpPr>
        <p:grpSpPr>
          <a:xfrm>
            <a:off x="-1764890" y="1620033"/>
            <a:ext cx="10799703" cy="1700842"/>
            <a:chOff x="4374" y="1820"/>
            <a:chExt cx="8681433" cy="1700842"/>
          </a:xfrm>
        </p:grpSpPr>
        <p:pic>
          <p:nvPicPr>
            <p:cNvPr id="439" name="Google Shape;439;p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74" y="1820"/>
              <a:ext cx="914" cy="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53"/>
            <p:cNvSpPr txBox="1"/>
            <p:nvPr/>
          </p:nvSpPr>
          <p:spPr>
            <a:xfrm>
              <a:off x="6967107" y="1318362"/>
              <a:ext cx="1718700" cy="3843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2100" cap="none" strike="noStrike">
                  <a:latin typeface="Arial"/>
                  <a:ea typeface="Arial"/>
                  <a:cs typeface="Arial"/>
                  <a:sym typeface="Arial"/>
                </a:rPr>
                <a:t>Giza zientziak</a:t>
              </a:r>
              <a:endParaRPr b="1" i="0" sz="2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53"/>
          <p:cNvSpPr/>
          <p:nvPr/>
        </p:nvSpPr>
        <p:spPr>
          <a:xfrm>
            <a:off x="6746400" y="3528225"/>
            <a:ext cx="2369400" cy="12621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Administrazioa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Gizarte Zerbit.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Merkataritza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Ostalaritza</a:t>
            </a:r>
            <a:endParaRPr sz="1600"/>
          </a:p>
        </p:txBody>
      </p:sp>
      <p:sp>
        <p:nvSpPr>
          <p:cNvPr id="442" name="Google Shape;442;p53"/>
          <p:cNvSpPr txBox="1"/>
          <p:nvPr/>
        </p:nvSpPr>
        <p:spPr>
          <a:xfrm>
            <a:off x="3962400" y="404812"/>
            <a:ext cx="4800600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Giza eta Gizarte zientziak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1979711" y="5157192"/>
            <a:ext cx="1625599" cy="39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sp>
        <p:nvSpPr>
          <p:cNvPr id="444" name="Google Shape;444;p53"/>
          <p:cNvSpPr txBox="1"/>
          <p:nvPr/>
        </p:nvSpPr>
        <p:spPr>
          <a:xfrm>
            <a:off x="4715966" y="5157179"/>
            <a:ext cx="162569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sp>
        <p:nvSpPr>
          <p:cNvPr id="445" name="Google Shape;445;p53"/>
          <p:cNvSpPr txBox="1"/>
          <p:nvPr/>
        </p:nvSpPr>
        <p:spPr>
          <a:xfrm>
            <a:off x="432625" y="5589325"/>
            <a:ext cx="8492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Latina </a:t>
            </a:r>
            <a:r>
              <a:rPr b="1" i="0" lang="en-US" sz="22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edo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GGZZ Matematika, horietako bat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derrigorrezkoa da </a:t>
            </a:r>
            <a:endParaRPr/>
          </a:p>
        </p:txBody>
      </p:sp>
      <p:sp>
        <p:nvSpPr>
          <p:cNvPr id="446" name="Google Shape;446;p53"/>
          <p:cNvSpPr/>
          <p:nvPr/>
        </p:nvSpPr>
        <p:spPr>
          <a:xfrm>
            <a:off x="2947600" y="4725050"/>
            <a:ext cx="1629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3"/>
          <p:cNvSpPr/>
          <p:nvPr/>
        </p:nvSpPr>
        <p:spPr>
          <a:xfrm>
            <a:off x="6341675" y="2290100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3"/>
          <p:cNvSpPr/>
          <p:nvPr/>
        </p:nvSpPr>
        <p:spPr>
          <a:xfrm>
            <a:off x="6371850" y="3180288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3"/>
          <p:cNvSpPr/>
          <p:nvPr/>
        </p:nvSpPr>
        <p:spPr>
          <a:xfrm>
            <a:off x="6459525" y="4070475"/>
            <a:ext cx="490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3"/>
          <p:cNvSpPr/>
          <p:nvPr/>
        </p:nvSpPr>
        <p:spPr>
          <a:xfrm>
            <a:off x="5370525" y="4725050"/>
            <a:ext cx="1629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4"/>
          <p:cNvSpPr txBox="1"/>
          <p:nvPr/>
        </p:nvSpPr>
        <p:spPr>
          <a:xfrm>
            <a:off x="6960450" y="1932400"/>
            <a:ext cx="2025300" cy="1251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Musika</a:t>
            </a:r>
            <a:endParaRPr b="1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Arte Dramatikoa Dantza</a:t>
            </a:r>
            <a:endParaRPr b="1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Diseinua</a:t>
            </a:r>
            <a:endParaRPr b="1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6" name="Google Shape;456;p54"/>
          <p:cNvGraphicFramePr/>
          <p:nvPr/>
        </p:nvGraphicFramePr>
        <p:xfrm>
          <a:off x="1789375" y="151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{16CE847C-122C-4FA0-997D-FE5B6797EA04}</a:tableStyleId>
              </a:tblPr>
              <a:tblGrid>
                <a:gridCol w="2478575"/>
                <a:gridCol w="2361975"/>
              </a:tblGrid>
              <a:tr h="35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maila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23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Artearen oinarriak I  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Mundu Garaikidearen Hª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I</a:t>
                      </a:r>
                      <a:r>
                        <a:rPr b="1" lang="en-US" sz="1600" u="none" cap="none" strike="noStrike"/>
                        <a:t>kus-entzunezkoen Kultura 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Literatura Unibertsala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</a:t>
                      </a:r>
                      <a:r>
                        <a:rPr b="1" lang="en-US" sz="1600" u="none" cap="none" strike="noStrike">
                          <a:solidFill>
                            <a:srgbClr val="990000"/>
                          </a:solidFill>
                        </a:rPr>
                        <a:t>Artearen oinarriak II  </a:t>
                      </a:r>
                      <a:r>
                        <a:rPr b="1" lang="en-US" sz="3000" u="none" cap="none" strike="noStrike">
                          <a:solidFill>
                            <a:srgbClr val="A50021"/>
                          </a:solidFill>
                        </a:rPr>
                        <a:t>*</a:t>
                      </a: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Arte eszenikoak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Ikus-entzunezkoen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Kultura 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Clr>
                          <a:srgbClr val="03042B"/>
                        </a:buClr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3042B"/>
                          </a:solidFill>
                        </a:rPr>
                        <a:t> </a:t>
                      </a:r>
                      <a:r>
                        <a:rPr b="1" i="0" lang="en-US" sz="1600" u="none" cap="none" strike="noStrike">
                          <a:solidFill>
                            <a:srgbClr val="03042B"/>
                          </a:solidFill>
                        </a:rPr>
                        <a:t>Diseinua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>
                        <a:alpha val="4901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57" name="Google Shape;457;p54"/>
          <p:cNvGrpSpPr/>
          <p:nvPr/>
        </p:nvGrpSpPr>
        <p:grpSpPr>
          <a:xfrm>
            <a:off x="288775" y="1510698"/>
            <a:ext cx="1455737" cy="2662662"/>
            <a:chOff x="171450" y="1951035"/>
            <a:chExt cx="1455737" cy="2749548"/>
          </a:xfrm>
        </p:grpSpPr>
        <p:pic>
          <p:nvPicPr>
            <p:cNvPr id="458" name="Google Shape;458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1450" y="1951035"/>
              <a:ext cx="1455737" cy="27495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54"/>
            <p:cNvSpPr txBox="1"/>
            <p:nvPr/>
          </p:nvSpPr>
          <p:spPr>
            <a:xfrm>
              <a:off x="179385" y="1958975"/>
              <a:ext cx="1439862" cy="273685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Artea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0" name="Google Shape;460;p54"/>
          <p:cNvGrpSpPr/>
          <p:nvPr/>
        </p:nvGrpSpPr>
        <p:grpSpPr>
          <a:xfrm>
            <a:off x="295125" y="1148425"/>
            <a:ext cx="1444624" cy="311149"/>
            <a:chOff x="311150" y="908050"/>
            <a:chExt cx="1444624" cy="311149"/>
          </a:xfrm>
        </p:grpSpPr>
        <p:pic>
          <p:nvPicPr>
            <p:cNvPr id="461" name="Google Shape;461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1150" y="908050"/>
              <a:ext cx="1444624" cy="311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62" name="Google Shape;462;p54"/>
            <p:cNvSpPr txBox="1"/>
            <p:nvPr/>
          </p:nvSpPr>
          <p:spPr>
            <a:xfrm>
              <a:off x="312737" y="911225"/>
              <a:ext cx="1439862" cy="3047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modalitatea</a:t>
              </a:r>
              <a:endParaRPr/>
            </a:p>
          </p:txBody>
        </p:sp>
      </p:grpSp>
      <p:grpSp>
        <p:nvGrpSpPr>
          <p:cNvPr id="463" name="Google Shape;463;p54"/>
          <p:cNvGrpSpPr/>
          <p:nvPr/>
        </p:nvGrpSpPr>
        <p:grpSpPr>
          <a:xfrm>
            <a:off x="1806415" y="1148424"/>
            <a:ext cx="4840528" cy="311149"/>
            <a:chOff x="1822450" y="908050"/>
            <a:chExt cx="4614861" cy="311149"/>
          </a:xfrm>
        </p:grpSpPr>
        <p:pic>
          <p:nvPicPr>
            <p:cNvPr id="464" name="Google Shape;464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22450" y="908050"/>
              <a:ext cx="4614861" cy="311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65" name="Google Shape;465;p54"/>
            <p:cNvSpPr txBox="1"/>
            <p:nvPr/>
          </p:nvSpPr>
          <p:spPr>
            <a:xfrm>
              <a:off x="1825625" y="911225"/>
              <a:ext cx="4608512" cy="30479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042B"/>
                </a:buClr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lang="en-US" sz="1800">
                  <a:solidFill>
                    <a:srgbClr val="03042B"/>
                  </a:solidFill>
                </a:rPr>
                <a:t>modalitatezko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1800">
                  <a:solidFill>
                    <a:srgbClr val="03042B"/>
                  </a:solidFill>
                </a:rPr>
                <a:t>ikasgai</a:t>
              </a:r>
              <a:r>
                <a:rPr b="1" i="0" lang="en-US" sz="1800" u="none" cap="none" strike="noStrike">
                  <a:solidFill>
                    <a:srgbClr val="03042B"/>
                  </a:solidFill>
                  <a:latin typeface="Arial"/>
                  <a:ea typeface="Arial"/>
                  <a:cs typeface="Arial"/>
                  <a:sym typeface="Arial"/>
                </a:rPr>
                <a:t>ak</a:t>
              </a:r>
              <a:endParaRPr/>
            </a:p>
          </p:txBody>
        </p:sp>
      </p:grpSp>
      <p:sp>
        <p:nvSpPr>
          <p:cNvPr id="466" name="Google Shape;466;p54"/>
          <p:cNvSpPr txBox="1"/>
          <p:nvPr/>
        </p:nvSpPr>
        <p:spPr>
          <a:xfrm>
            <a:off x="6788226" y="1121175"/>
            <a:ext cx="2143800" cy="696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cap="none" strike="noStrike">
                <a:latin typeface="Arial"/>
                <a:ea typeface="Arial"/>
                <a:cs typeface="Arial"/>
                <a:sym typeface="Arial"/>
              </a:rPr>
              <a:t>Artea eta 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cap="none" strike="noStrike">
                <a:latin typeface="Arial"/>
                <a:ea typeface="Arial"/>
                <a:cs typeface="Arial"/>
                <a:sym typeface="Arial"/>
              </a:rPr>
              <a:t>Giza Zientziak</a:t>
            </a:r>
            <a:endParaRPr b="1" i="0" sz="20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4"/>
          <p:cNvSpPr/>
          <p:nvPr/>
        </p:nvSpPr>
        <p:spPr>
          <a:xfrm>
            <a:off x="6887965" y="3182038"/>
            <a:ext cx="1944300" cy="8640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</a:rPr>
              <a:t>Arte Plastikoak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</a:rPr>
              <a:t> eta Diseinua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468" name="Google Shape;468;p54"/>
          <p:cNvSpPr txBox="1"/>
          <p:nvPr/>
        </p:nvSpPr>
        <p:spPr>
          <a:xfrm>
            <a:off x="2252835" y="4384812"/>
            <a:ext cx="1625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4484537" y="4366837"/>
            <a:ext cx="1625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 aukeratu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909907" y="4866687"/>
            <a:ext cx="597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Artearen oinarriak</a:t>
            </a:r>
            <a:r>
              <a:rPr b="1" i="0" lang="en-US" sz="22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derrigorrezkoa dira</a:t>
            </a:r>
            <a:endParaRPr sz="2200"/>
          </a:p>
        </p:txBody>
      </p:sp>
      <p:sp>
        <p:nvSpPr>
          <p:cNvPr id="471" name="Google Shape;471;p54"/>
          <p:cNvSpPr txBox="1"/>
          <p:nvPr/>
        </p:nvSpPr>
        <p:spPr>
          <a:xfrm>
            <a:off x="6915450" y="5056775"/>
            <a:ext cx="2115300" cy="696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100" cap="none" strike="noStrike">
                <a:latin typeface="Arial"/>
                <a:ea typeface="Arial"/>
                <a:cs typeface="Arial"/>
                <a:sym typeface="Arial"/>
              </a:rPr>
              <a:t>Gizarte eta Lege Zientziak</a:t>
            </a:r>
            <a:endParaRPr b="1" i="0" sz="21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4"/>
          <p:cNvSpPr/>
          <p:nvPr/>
        </p:nvSpPr>
        <p:spPr>
          <a:xfrm>
            <a:off x="6960450" y="4046050"/>
            <a:ext cx="1906800" cy="8640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 Grafikoak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Zurgintza...</a:t>
            </a:r>
            <a:endParaRPr/>
          </a:p>
        </p:txBody>
      </p:sp>
      <p:sp>
        <p:nvSpPr>
          <p:cNvPr id="473" name="Google Shape;473;p54"/>
          <p:cNvSpPr txBox="1"/>
          <p:nvPr/>
        </p:nvSpPr>
        <p:spPr>
          <a:xfrm>
            <a:off x="6300787" y="188910"/>
            <a:ext cx="10953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Artea</a:t>
            </a:r>
            <a:endParaRPr/>
          </a:p>
        </p:txBody>
      </p:sp>
      <p:sp>
        <p:nvSpPr>
          <p:cNvPr id="474" name="Google Shape;474;p54"/>
          <p:cNvSpPr/>
          <p:nvPr/>
        </p:nvSpPr>
        <p:spPr>
          <a:xfrm>
            <a:off x="3033050" y="3983975"/>
            <a:ext cx="1629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4"/>
          <p:cNvSpPr/>
          <p:nvPr/>
        </p:nvSpPr>
        <p:spPr>
          <a:xfrm>
            <a:off x="5215925" y="3983975"/>
            <a:ext cx="1629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4"/>
          <p:cNvSpPr/>
          <p:nvPr/>
        </p:nvSpPr>
        <p:spPr>
          <a:xfrm>
            <a:off x="6560550" y="1844725"/>
            <a:ext cx="399900" cy="16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"/>
          <p:cNvSpPr/>
          <p:nvPr/>
        </p:nvSpPr>
        <p:spPr>
          <a:xfrm>
            <a:off x="6560550" y="2557300"/>
            <a:ext cx="399900" cy="16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4"/>
          <p:cNvSpPr/>
          <p:nvPr/>
        </p:nvSpPr>
        <p:spPr>
          <a:xfrm>
            <a:off x="6560550" y="3983975"/>
            <a:ext cx="399900" cy="16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9" name="Google Shape;479;p54"/>
          <p:cNvCxnSpPr/>
          <p:nvPr/>
        </p:nvCxnSpPr>
        <p:spPr>
          <a:xfrm>
            <a:off x="6325788" y="4046050"/>
            <a:ext cx="19200" cy="1270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54"/>
          <p:cNvCxnSpPr>
            <a:endCxn id="471" idx="1"/>
          </p:cNvCxnSpPr>
          <p:nvPr/>
        </p:nvCxnSpPr>
        <p:spPr>
          <a:xfrm flipH="1" rot="10800000">
            <a:off x="6383250" y="5404925"/>
            <a:ext cx="532200" cy="2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"/>
          <p:cNvSpPr txBox="1"/>
          <p:nvPr>
            <p:ph idx="1" type="body"/>
          </p:nvPr>
        </p:nvSpPr>
        <p:spPr>
          <a:xfrm>
            <a:off x="4735900" y="67250"/>
            <a:ext cx="3973498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Arlo espezifikoak</a:t>
            </a:r>
            <a:r>
              <a:rPr b="0" i="0" lang="en-US" sz="36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87" name="Google Shape;487;p55"/>
          <p:cNvSpPr txBox="1"/>
          <p:nvPr/>
        </p:nvSpPr>
        <p:spPr>
          <a:xfrm>
            <a:off x="357950" y="785050"/>
            <a:ext cx="6114900" cy="435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Bigarren atzerritar hizkuntza 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 Teknologia 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ITK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Marrazketa artistikoa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Marrazketa teknikoa 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Musika-analisia (1m eta 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Kultura zientifikoa (1m)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Bolumena (1m)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Anatomia aplikatua (1m)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Lengoaia eta praktika musikala (1m)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Lurra eta ingurugiro zientziak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Filosofiaren Historia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Adierazpen teknikak grafiko-plastikoak 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Musika eta dantzaren Hª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Admnistrazioaren eta kudeaketaren oinarria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Psikologia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Irudia eta soinua (2m)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Erlijioa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Aukeratu ez den modalitateko bat</a:t>
            </a:r>
            <a:endParaRPr b="1"/>
          </a:p>
        </p:txBody>
      </p:sp>
      <p:sp>
        <p:nvSpPr>
          <p:cNvPr id="488" name="Google Shape;488;p55"/>
          <p:cNvSpPr txBox="1"/>
          <p:nvPr/>
        </p:nvSpPr>
        <p:spPr>
          <a:xfrm>
            <a:off x="5940151" y="1772816"/>
            <a:ext cx="2947799" cy="1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maila bakoitzean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2 arlo aukeran</a:t>
            </a:r>
            <a:endParaRPr/>
          </a:p>
        </p:txBody>
      </p:sp>
      <p:sp>
        <p:nvSpPr>
          <p:cNvPr id="489" name="Google Shape;489;p55"/>
          <p:cNvSpPr txBox="1"/>
          <p:nvPr/>
        </p:nvSpPr>
        <p:spPr>
          <a:xfrm>
            <a:off x="5940150" y="3125400"/>
            <a:ext cx="2947799" cy="6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-US" sz="20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Zerrenda ofiziala da:</a:t>
            </a:r>
            <a:r>
              <a:rPr b="0" i="0" lang="en-US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1800" u="none" cap="none" strike="noStrike">
                <a:solidFill>
                  <a:srgbClr val="434343"/>
                </a:solidFill>
              </a:rPr>
              <a:t>ikastetxeek eskaintza zehaztuko dute. </a:t>
            </a:r>
            <a:endParaRPr sz="1800"/>
          </a:p>
        </p:txBody>
      </p:sp>
      <p:sp>
        <p:nvSpPr>
          <p:cNvPr id="490" name="Google Shape;490;p55"/>
          <p:cNvSpPr/>
          <p:nvPr/>
        </p:nvSpPr>
        <p:spPr>
          <a:xfrm>
            <a:off x="4799125" y="2458800"/>
            <a:ext cx="1022100" cy="32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6"/>
          <p:cNvSpPr txBox="1"/>
          <p:nvPr>
            <p:ph type="title"/>
          </p:nvPr>
        </p:nvSpPr>
        <p:spPr>
          <a:xfrm>
            <a:off x="776775" y="822213"/>
            <a:ext cx="2466000" cy="7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Batxilergoa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6"/>
          <p:cNvSpPr txBox="1"/>
          <p:nvPr/>
        </p:nvSpPr>
        <p:spPr>
          <a:xfrm>
            <a:off x="806925" y="4653075"/>
            <a:ext cx="2289600" cy="791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Artea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56"/>
          <p:cNvCxnSpPr>
            <a:stCxn id="498" idx="3"/>
            <a:endCxn id="499" idx="1"/>
          </p:cNvCxnSpPr>
          <p:nvPr/>
        </p:nvCxnSpPr>
        <p:spPr>
          <a:xfrm>
            <a:off x="3252075" y="2306938"/>
            <a:ext cx="2151300" cy="480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9" name="Google Shape;499;p56"/>
          <p:cNvSpPr txBox="1"/>
          <p:nvPr/>
        </p:nvSpPr>
        <p:spPr>
          <a:xfrm>
            <a:off x="5403375" y="2070988"/>
            <a:ext cx="3610800" cy="4815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Osasun zientziak</a:t>
            </a:r>
            <a:endParaRPr b="1" i="0" sz="26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6"/>
          <p:cNvSpPr txBox="1"/>
          <p:nvPr/>
        </p:nvSpPr>
        <p:spPr>
          <a:xfrm>
            <a:off x="5375475" y="1544650"/>
            <a:ext cx="3610800" cy="4815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/>
              <a:buNone/>
            </a:pP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Zientziak</a:t>
            </a:r>
            <a:endParaRPr b="1" i="0" sz="26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6"/>
          <p:cNvSpPr txBox="1"/>
          <p:nvPr/>
        </p:nvSpPr>
        <p:spPr>
          <a:xfrm>
            <a:off x="5403525" y="2597338"/>
            <a:ext cx="3610800" cy="5700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Ingenieritza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 Arkitektura</a:t>
            </a:r>
            <a:endParaRPr b="1" i="0" sz="26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56"/>
          <p:cNvSpPr txBox="1"/>
          <p:nvPr/>
        </p:nvSpPr>
        <p:spPr>
          <a:xfrm>
            <a:off x="5403375" y="3277099"/>
            <a:ext cx="3610800" cy="570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Gizarte eta lege zientziak</a:t>
            </a:r>
            <a:endParaRPr b="1" i="0" sz="26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3" name="Google Shape;503;p56"/>
          <p:cNvGrpSpPr/>
          <p:nvPr/>
        </p:nvGrpSpPr>
        <p:grpSpPr>
          <a:xfrm>
            <a:off x="-2299690" y="1755683"/>
            <a:ext cx="11313825" cy="2673442"/>
            <a:chOff x="4374" y="1820"/>
            <a:chExt cx="9094715" cy="2673442"/>
          </a:xfrm>
        </p:grpSpPr>
        <p:pic>
          <p:nvPicPr>
            <p:cNvPr id="504" name="Google Shape;504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4" y="1820"/>
              <a:ext cx="900" cy="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56"/>
            <p:cNvSpPr txBox="1"/>
            <p:nvPr/>
          </p:nvSpPr>
          <p:spPr>
            <a:xfrm>
              <a:off x="6196589" y="2193762"/>
              <a:ext cx="2902500" cy="4815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1" i="0" lang="en-US" sz="2600" cap="none" strike="noStrike">
                  <a:latin typeface="Calibri"/>
                  <a:ea typeface="Calibri"/>
                  <a:cs typeface="Calibri"/>
                  <a:sym typeface="Calibri"/>
                </a:rPr>
                <a:t>Giza zientziak</a:t>
              </a:r>
              <a:endParaRPr b="1" i="0" sz="2600" u="sng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56"/>
          <p:cNvSpPr txBox="1"/>
          <p:nvPr/>
        </p:nvSpPr>
        <p:spPr>
          <a:xfrm>
            <a:off x="5403375" y="4812425"/>
            <a:ext cx="3610800" cy="570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600" cap="none" strike="noStrike">
                <a:latin typeface="Calibri"/>
                <a:ea typeface="Calibri"/>
                <a:cs typeface="Calibri"/>
                <a:sym typeface="Calibri"/>
              </a:rPr>
              <a:t>Artea </a:t>
            </a:r>
            <a:endParaRPr b="1" i="0" sz="2600" u="sng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Google Shape;507;p56"/>
          <p:cNvCxnSpPr/>
          <p:nvPr/>
        </p:nvCxnSpPr>
        <p:spPr>
          <a:xfrm flipH="1" rot="10800000">
            <a:off x="3305275" y="4153575"/>
            <a:ext cx="1997400" cy="512700"/>
          </a:xfrm>
          <a:prstGeom prst="straightConnector1">
            <a:avLst/>
          </a:prstGeom>
          <a:noFill/>
          <a:ln cap="flat" cmpd="sng" w="38100">
            <a:solidFill>
              <a:srgbClr val="85200C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56"/>
          <p:cNvCxnSpPr/>
          <p:nvPr/>
        </p:nvCxnSpPr>
        <p:spPr>
          <a:xfrm>
            <a:off x="3305275" y="2757350"/>
            <a:ext cx="2111700" cy="830700"/>
          </a:xfrm>
          <a:prstGeom prst="straightConnector1">
            <a:avLst/>
          </a:prstGeom>
          <a:noFill/>
          <a:ln cap="flat" cmpd="sng" w="38100">
            <a:solidFill>
              <a:srgbClr val="85200C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09" name="Google Shape;509;p56"/>
          <p:cNvSpPr txBox="1"/>
          <p:nvPr/>
        </p:nvSpPr>
        <p:spPr>
          <a:xfrm>
            <a:off x="5645250" y="864900"/>
            <a:ext cx="27687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Unibertsitatea</a:t>
            </a:r>
            <a:endParaRPr b="1" sz="3000">
              <a:solidFill>
                <a:srgbClr val="980000"/>
              </a:solidFill>
            </a:endParaRPr>
          </a:p>
        </p:txBody>
      </p:sp>
      <p:sp>
        <p:nvSpPr>
          <p:cNvPr id="510" name="Google Shape;510;p56"/>
          <p:cNvSpPr/>
          <p:nvPr/>
        </p:nvSpPr>
        <p:spPr>
          <a:xfrm>
            <a:off x="5306175" y="3868400"/>
            <a:ext cx="3749400" cy="1580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6"/>
          <p:cNvSpPr txBox="1"/>
          <p:nvPr/>
        </p:nvSpPr>
        <p:spPr>
          <a:xfrm>
            <a:off x="814875" y="1816475"/>
            <a:ext cx="2289600" cy="9858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Zientziak</a:t>
            </a:r>
            <a:endParaRPr sz="2400"/>
          </a:p>
        </p:txBody>
      </p:sp>
      <p:sp>
        <p:nvSpPr>
          <p:cNvPr id="512" name="Google Shape;512;p56"/>
          <p:cNvSpPr txBox="1"/>
          <p:nvPr/>
        </p:nvSpPr>
        <p:spPr>
          <a:xfrm>
            <a:off x="814900" y="3173125"/>
            <a:ext cx="2289600" cy="1120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2700" u="none" cap="none" strike="noStrike">
                <a:latin typeface="Arial"/>
                <a:ea typeface="Arial"/>
                <a:cs typeface="Arial"/>
                <a:sym typeface="Arial"/>
              </a:rPr>
              <a:t>Giza</a:t>
            </a:r>
            <a:r>
              <a:rPr lang="en-US" sz="2300"/>
              <a:t>-</a:t>
            </a:r>
            <a:r>
              <a:rPr b="1" i="0" lang="en-US" sz="2700" u="none" cap="none" strike="noStrike">
                <a:latin typeface="Arial"/>
                <a:ea typeface="Arial"/>
                <a:cs typeface="Arial"/>
                <a:sym typeface="Arial"/>
              </a:rPr>
              <a:t>Gizarte</a:t>
            </a:r>
            <a:r>
              <a:rPr b="1" lang="en-US" sz="2700"/>
              <a:t> </a:t>
            </a:r>
            <a:r>
              <a:rPr b="1" i="0" lang="en-US" sz="2700" u="none" cap="none" strike="noStrike">
                <a:latin typeface="Arial"/>
                <a:ea typeface="Arial"/>
                <a:cs typeface="Arial"/>
                <a:sym typeface="Arial"/>
              </a:rPr>
              <a:t>Zientziak</a:t>
            </a:r>
            <a:endParaRPr sz="2300"/>
          </a:p>
        </p:txBody>
      </p:sp>
      <p:cxnSp>
        <p:nvCxnSpPr>
          <p:cNvPr id="513" name="Google Shape;513;p56"/>
          <p:cNvCxnSpPr/>
          <p:nvPr/>
        </p:nvCxnSpPr>
        <p:spPr>
          <a:xfrm>
            <a:off x="3228313" y="3868400"/>
            <a:ext cx="2151300" cy="480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Google Shape;514;p56"/>
          <p:cNvCxnSpPr/>
          <p:nvPr/>
        </p:nvCxnSpPr>
        <p:spPr>
          <a:xfrm>
            <a:off x="3285475" y="5098050"/>
            <a:ext cx="2151300" cy="480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7"/>
          <p:cNvSpPr txBox="1"/>
          <p:nvPr>
            <p:ph type="title"/>
          </p:nvPr>
        </p:nvSpPr>
        <p:spPr>
          <a:xfrm>
            <a:off x="4162200" y="404800"/>
            <a:ext cx="4441798" cy="5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Batxilergoaren </a:t>
            </a:r>
            <a:r>
              <a:rPr b="1" lang="en-US" sz="2800">
                <a:solidFill>
                  <a:schemeClr val="dk2"/>
                </a:solidFill>
              </a:rPr>
              <a:t>titulua</a:t>
            </a:r>
            <a:r>
              <a:rPr lang="en-US" sz="3000">
                <a:solidFill>
                  <a:srgbClr val="A61C00"/>
                </a:solidFill>
              </a:rPr>
              <a:t>*</a:t>
            </a:r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624600" y="1303475"/>
            <a:ext cx="7894799" cy="46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Font typeface="Arial"/>
              <a:buNone/>
            </a:pPr>
            <a:r>
              <a:rPr i="0" lang="en-US" sz="2400" u="none" cap="none" strike="noStrike">
                <a:latin typeface="Arial"/>
                <a:ea typeface="Arial"/>
                <a:cs typeface="Arial"/>
                <a:sym typeface="Arial"/>
              </a:rPr>
              <a:t>Batxilergo titulua lortzeko </a:t>
            </a:r>
            <a:r>
              <a:rPr b="1" i="0" lang="en-US" sz="2400" u="none" cap="none" strike="noStrik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batxilergoko </a:t>
            </a:r>
            <a:r>
              <a:rPr b="1" lang="en-US" sz="2400">
                <a:solidFill>
                  <a:srgbClr val="85200C"/>
                </a:solidFill>
              </a:rPr>
              <a:t>ikasgai</a:t>
            </a:r>
            <a:r>
              <a:rPr b="1" i="0" lang="en-US" sz="2400" u="none" cap="none" strike="noStrik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 guztiak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gainditu beharko dira.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Titulu horrekin </a:t>
            </a:r>
            <a:r>
              <a:rPr b="1" lang="en-US" sz="2400">
                <a:solidFill>
                  <a:srgbClr val="008080"/>
                </a:solidFill>
              </a:rPr>
              <a:t>Lanbide Heziketako Goi Maila</a:t>
            </a:r>
            <a:r>
              <a:rPr lang="en-US" sz="2400"/>
              <a:t>ko zikloetan sar daiteke (%60 plaza gordeko dira horientzat)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8080"/>
                </a:solidFill>
              </a:rPr>
              <a:t>Gradu ikasketak</a:t>
            </a:r>
            <a:r>
              <a:rPr lang="en-US" sz="2400"/>
              <a:t> egiteko, berriz, Unibertsitatean Sartzeko Ebaluazioa (USE) gainditu behar da.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7"/>
          <p:cNvSpPr txBox="1"/>
          <p:nvPr/>
        </p:nvSpPr>
        <p:spPr>
          <a:xfrm>
            <a:off x="368525" y="5971175"/>
            <a:ext cx="78948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A61C00"/>
                </a:solidFill>
              </a:rPr>
              <a:t>*</a:t>
            </a:r>
            <a:r>
              <a:rPr b="1" lang="en-US" sz="1800">
                <a:solidFill>
                  <a:srgbClr val="A61C00"/>
                </a:solidFill>
              </a:rPr>
              <a:t>indarrean dagoen legea alda daiteke (LOMLOE)</a:t>
            </a:r>
            <a:endParaRPr b="1" sz="180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"/>
          <p:cNvSpPr txBox="1"/>
          <p:nvPr>
            <p:ph type="title"/>
          </p:nvPr>
        </p:nvSpPr>
        <p:spPr>
          <a:xfrm>
            <a:off x="1499700" y="959475"/>
            <a:ext cx="53025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</a:rPr>
              <a:t>Batxilergoaren ibilbidea nola aukeratu</a:t>
            </a:r>
            <a:endParaRPr b="1" sz="800"/>
          </a:p>
        </p:txBody>
      </p:sp>
      <p:pic>
        <p:nvPicPr>
          <p:cNvPr id="528" name="Google Shape;5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675" y="2355825"/>
            <a:ext cx="4698550" cy="32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59"/>
          <p:cNvCxnSpPr>
            <a:stCxn id="534" idx="3"/>
            <a:endCxn id="535" idx="1"/>
          </p:cNvCxnSpPr>
          <p:nvPr/>
        </p:nvCxnSpPr>
        <p:spPr>
          <a:xfrm>
            <a:off x="4166850" y="3649600"/>
            <a:ext cx="1769400" cy="10722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pic>
        <p:nvPicPr>
          <p:cNvPr id="536" name="Google Shape;536;p59"/>
          <p:cNvPicPr preferRelativeResize="0"/>
          <p:nvPr/>
        </p:nvPicPr>
        <p:blipFill rotWithShape="1">
          <a:blip r:embed="rId3">
            <a:alphaModFix amt="62000"/>
          </a:blip>
          <a:srcRect b="0" l="0" r="0" t="0"/>
          <a:stretch/>
        </p:blipFill>
        <p:spPr>
          <a:xfrm>
            <a:off x="231550" y="339750"/>
            <a:ext cx="3514" cy="298"/>
          </a:xfrm>
          <a:prstGeom prst="rect">
            <a:avLst/>
          </a:prstGeom>
          <a:solidFill>
            <a:srgbClr val="E4A394">
              <a:alpha val="61176"/>
            </a:srgbClr>
          </a:solidFill>
          <a:ln>
            <a:noFill/>
          </a:ln>
        </p:spPr>
      </p:pic>
      <p:sp>
        <p:nvSpPr>
          <p:cNvPr id="534" name="Google Shape;534;p59"/>
          <p:cNvSpPr txBox="1"/>
          <p:nvPr/>
        </p:nvSpPr>
        <p:spPr>
          <a:xfrm>
            <a:off x="1674750" y="2861200"/>
            <a:ext cx="2492100" cy="1576800"/>
          </a:xfrm>
          <a:prstGeom prst="rect">
            <a:avLst/>
          </a:prstGeom>
          <a:noFill/>
          <a:ln cap="flat" cmpd="sng" w="38100">
            <a:solidFill>
              <a:srgbClr val="4A86E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Batxilergoa</a:t>
            </a:r>
            <a:endParaRPr b="1" sz="3000"/>
          </a:p>
        </p:txBody>
      </p:sp>
      <p:sp>
        <p:nvSpPr>
          <p:cNvPr id="535" name="Google Shape;535;p59"/>
          <p:cNvSpPr txBox="1"/>
          <p:nvPr/>
        </p:nvSpPr>
        <p:spPr>
          <a:xfrm>
            <a:off x="5936150" y="4136763"/>
            <a:ext cx="27432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Goi-mailako 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</a:rPr>
              <a:t>LH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537" name="Google Shape;537;p59"/>
          <p:cNvCxnSpPr>
            <a:stCxn id="534" idx="3"/>
            <a:endCxn id="538" idx="1"/>
          </p:cNvCxnSpPr>
          <p:nvPr/>
        </p:nvCxnSpPr>
        <p:spPr>
          <a:xfrm flipH="1" rot="10800000">
            <a:off x="4166850" y="2633200"/>
            <a:ext cx="1769400" cy="10164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39" name="Google Shape;539;p59"/>
          <p:cNvSpPr txBox="1"/>
          <p:nvPr/>
        </p:nvSpPr>
        <p:spPr>
          <a:xfrm rot="-1888524">
            <a:off x="4574544" y="2671419"/>
            <a:ext cx="1244512" cy="374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-US" sz="1600">
                <a:solidFill>
                  <a:srgbClr val="A61C00"/>
                </a:solidFill>
              </a:rPr>
              <a:t>USE</a:t>
            </a:r>
            <a:endParaRPr sz="1600">
              <a:solidFill>
                <a:srgbClr val="A61C00"/>
              </a:solidFill>
            </a:endParaRPr>
          </a:p>
        </p:txBody>
      </p:sp>
      <p:sp>
        <p:nvSpPr>
          <p:cNvPr id="540" name="Google Shape;540;p59"/>
          <p:cNvSpPr txBox="1"/>
          <p:nvPr/>
        </p:nvSpPr>
        <p:spPr>
          <a:xfrm>
            <a:off x="8096025" y="2039960"/>
            <a:ext cx="30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500" y="340317"/>
            <a:ext cx="298" cy="209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9"/>
          <p:cNvSpPr/>
          <p:nvPr/>
        </p:nvSpPr>
        <p:spPr>
          <a:xfrm rot="2731099">
            <a:off x="5237464" y="2988967"/>
            <a:ext cx="304846" cy="304846"/>
          </a:xfrm>
          <a:prstGeom prst="star4">
            <a:avLst>
              <a:gd fmla="val 12500" name="adj"/>
            </a:avLst>
          </a:prstGeom>
          <a:solidFill>
            <a:srgbClr val="C00000"/>
          </a:solidFill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9"/>
          <p:cNvSpPr txBox="1"/>
          <p:nvPr/>
        </p:nvSpPr>
        <p:spPr>
          <a:xfrm>
            <a:off x="5936150" y="1992438"/>
            <a:ext cx="2743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Unibertsitatea</a:t>
            </a:r>
            <a:endParaRPr b="1" i="0" sz="3000" u="none" cap="none" strike="noStrike">
              <a:solidFill>
                <a:schemeClr val="dk1"/>
              </a:solidFill>
            </a:endParaRPr>
          </a:p>
        </p:txBody>
      </p:sp>
      <p:pic>
        <p:nvPicPr>
          <p:cNvPr id="543" name="Google Shape;54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172" y="667265"/>
            <a:ext cx="900" cy="812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pic>
      <p:pic>
        <p:nvPicPr>
          <p:cNvPr id="544" name="Google Shape;54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196" y="597273"/>
            <a:ext cx="900" cy="900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pic>
      <p:pic>
        <p:nvPicPr>
          <p:cNvPr id="545" name="Google Shape;545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971" y="-9"/>
            <a:ext cx="900" cy="587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pic>
      <p:sp>
        <p:nvSpPr>
          <p:cNvPr id="546" name="Google Shape;546;p59"/>
          <p:cNvSpPr txBox="1"/>
          <p:nvPr/>
        </p:nvSpPr>
        <p:spPr>
          <a:xfrm>
            <a:off x="150750" y="4270150"/>
            <a:ext cx="1524000" cy="1016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Artea</a:t>
            </a:r>
            <a:endParaRPr/>
          </a:p>
        </p:txBody>
      </p:sp>
      <p:sp>
        <p:nvSpPr>
          <p:cNvPr id="547" name="Google Shape;547;p59"/>
          <p:cNvSpPr txBox="1"/>
          <p:nvPr/>
        </p:nvSpPr>
        <p:spPr>
          <a:xfrm>
            <a:off x="150750" y="3095051"/>
            <a:ext cx="1524000" cy="10164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Giza-Gizarte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Zientziak</a:t>
            </a:r>
            <a:endParaRPr/>
          </a:p>
        </p:txBody>
      </p:sp>
      <p:sp>
        <p:nvSpPr>
          <p:cNvPr id="548" name="Google Shape;548;p59"/>
          <p:cNvSpPr txBox="1"/>
          <p:nvPr/>
        </p:nvSpPr>
        <p:spPr>
          <a:xfrm>
            <a:off x="150749" y="2039948"/>
            <a:ext cx="1524000" cy="9858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42B"/>
              </a:buClr>
              <a:buFont typeface="Arial"/>
              <a:buNone/>
            </a:pPr>
            <a:r>
              <a:rPr b="1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Zientziak</a:t>
            </a:r>
            <a:endParaRPr/>
          </a:p>
        </p:txBody>
      </p:sp>
      <p:sp>
        <p:nvSpPr>
          <p:cNvPr id="549" name="Google Shape;549;p59"/>
          <p:cNvSpPr txBox="1"/>
          <p:nvPr/>
        </p:nvSpPr>
        <p:spPr>
          <a:xfrm>
            <a:off x="5779800" y="5306775"/>
            <a:ext cx="3270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Zikloetan sartzeko</a:t>
            </a:r>
            <a:r>
              <a:rPr b="1"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lehentasunak</a:t>
            </a:r>
            <a:endParaRPr b="1"/>
          </a:p>
        </p:txBody>
      </p:sp>
      <p:sp>
        <p:nvSpPr>
          <p:cNvPr id="550" name="Google Shape;550;p59"/>
          <p:cNvSpPr txBox="1"/>
          <p:nvPr/>
        </p:nvSpPr>
        <p:spPr>
          <a:xfrm>
            <a:off x="5936150" y="3208050"/>
            <a:ext cx="279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Graduetan nota hobetzeko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parametroak</a:t>
            </a: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9"/>
          <p:cNvSpPr txBox="1"/>
          <p:nvPr/>
        </p:nvSpPr>
        <p:spPr>
          <a:xfrm>
            <a:off x="1481100" y="879200"/>
            <a:ext cx="71409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Batxilergoaren ondorengo ikasketak</a:t>
            </a:r>
            <a:endParaRPr b="1" sz="3000"/>
          </a:p>
        </p:txBody>
      </p:sp>
      <p:sp>
        <p:nvSpPr>
          <p:cNvPr id="552" name="Google Shape;552;p59"/>
          <p:cNvSpPr txBox="1"/>
          <p:nvPr/>
        </p:nvSpPr>
        <p:spPr>
          <a:xfrm>
            <a:off x="1718600" y="2039950"/>
            <a:ext cx="2448300" cy="3246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9"/>
          <p:cNvSpPr txBox="1"/>
          <p:nvPr/>
        </p:nvSpPr>
        <p:spPr>
          <a:xfrm>
            <a:off x="5936150" y="1991850"/>
            <a:ext cx="2795700" cy="1282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9"/>
          <p:cNvSpPr txBox="1"/>
          <p:nvPr/>
        </p:nvSpPr>
        <p:spPr>
          <a:xfrm>
            <a:off x="5974150" y="4157350"/>
            <a:ext cx="2743200" cy="1072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rkezpena: labur.eus/use&#10;Unibertsitate ikasketak egin nahi dituztenak USE (Selektibitatea) gainditu behar dute. &#10;Sarbide fasea eta onarpen fasea, biak kontuan hartu behar dira ahalik eta notarik onena lortzeko.&#10;#etxetikorienta" id="560" name="Google Shape;560;p60" title="USE: Unibertsitatean Sartzeko Ebaluazioa (selektibitatea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550" y="859225"/>
            <a:ext cx="7422374" cy="55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43"/>
          <p:cNvCxnSpPr>
            <a:stCxn id="248" idx="0"/>
          </p:cNvCxnSpPr>
          <p:nvPr/>
        </p:nvCxnSpPr>
        <p:spPr>
          <a:xfrm flipH="1" rot="10800000">
            <a:off x="2375312" y="1733653"/>
            <a:ext cx="19500" cy="15939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grpSp>
        <p:nvGrpSpPr>
          <p:cNvPr id="249" name="Google Shape;249;p43"/>
          <p:cNvGrpSpPr/>
          <p:nvPr/>
        </p:nvGrpSpPr>
        <p:grpSpPr>
          <a:xfrm>
            <a:off x="231550" y="339750"/>
            <a:ext cx="6478248" cy="1340247"/>
            <a:chOff x="563" y="521"/>
            <a:chExt cx="6081149" cy="1340247"/>
          </a:xfrm>
        </p:grpSpPr>
        <p:pic>
          <p:nvPicPr>
            <p:cNvPr id="250" name="Google Shape;250;p43"/>
            <p:cNvPicPr preferRelativeResize="0"/>
            <p:nvPr/>
          </p:nvPicPr>
          <p:blipFill rotWithShape="1">
            <a:blip r:embed="rId3">
              <a:alphaModFix amt="62000"/>
            </a:blip>
            <a:srcRect b="0" l="0" r="0" t="0"/>
            <a:stretch/>
          </p:blipFill>
          <p:spPr>
            <a:xfrm>
              <a:off x="563" y="521"/>
              <a:ext cx="3299" cy="298"/>
            </a:xfrm>
            <a:prstGeom prst="rect">
              <a:avLst/>
            </a:prstGeom>
            <a:solidFill>
              <a:srgbClr val="E4A394">
                <a:alpha val="61176"/>
              </a:srgbClr>
            </a:solidFill>
            <a:ln>
              <a:noFill/>
            </a:ln>
          </p:spPr>
        </p:pic>
        <p:sp>
          <p:nvSpPr>
            <p:cNvPr id="251" name="Google Shape;251;p43"/>
            <p:cNvSpPr txBox="1"/>
            <p:nvPr/>
          </p:nvSpPr>
          <p:spPr>
            <a:xfrm>
              <a:off x="900112" y="836612"/>
              <a:ext cx="5181600" cy="504156"/>
            </a:xfrm>
            <a:prstGeom prst="rect">
              <a:avLst/>
            </a:prstGeom>
            <a:solidFill>
              <a:srgbClr val="E4A394">
                <a:alpha val="6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</a:rPr>
                <a:t>Unibertsitatea</a:t>
              </a:r>
              <a:endParaRPr b="1" i="0" sz="2400" u="none" cap="none" strike="noStrike">
                <a:solidFill>
                  <a:schemeClr val="dk1"/>
                </a:solidFill>
              </a:endParaRPr>
            </a:p>
          </p:txBody>
        </p:sp>
      </p:grpSp>
      <p:cxnSp>
        <p:nvCxnSpPr>
          <p:cNvPr id="252" name="Google Shape;252;p43"/>
          <p:cNvCxnSpPr/>
          <p:nvPr/>
        </p:nvCxnSpPr>
        <p:spPr>
          <a:xfrm>
            <a:off x="6316437" y="2400325"/>
            <a:ext cx="16557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53" name="Google Shape;253;p43"/>
          <p:cNvSpPr txBox="1"/>
          <p:nvPr>
            <p:ph type="title"/>
          </p:nvPr>
        </p:nvSpPr>
        <p:spPr>
          <a:xfrm>
            <a:off x="1707225" y="131725"/>
            <a:ext cx="6636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Hezkuntza sistemaren antolaketa</a:t>
            </a:r>
            <a:endParaRPr/>
          </a:p>
        </p:txBody>
      </p:sp>
      <p:sp>
        <p:nvSpPr>
          <p:cNvPr id="254" name="Google Shape;254;p43"/>
          <p:cNvSpPr txBox="1"/>
          <p:nvPr/>
        </p:nvSpPr>
        <p:spPr>
          <a:xfrm>
            <a:off x="1419174" y="5547094"/>
            <a:ext cx="5181600" cy="5334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Derrigorrezko Bigarren Hezkuntza</a:t>
            </a:r>
            <a:endParaRPr/>
          </a:p>
        </p:txBody>
      </p:sp>
      <p:sp>
        <p:nvSpPr>
          <p:cNvPr id="248" name="Google Shape;248;p43"/>
          <p:cNvSpPr txBox="1"/>
          <p:nvPr/>
        </p:nvSpPr>
        <p:spPr>
          <a:xfrm>
            <a:off x="1403762" y="3327553"/>
            <a:ext cx="1943100" cy="841500"/>
          </a:xfrm>
          <a:prstGeom prst="rect">
            <a:avLst/>
          </a:prstGeom>
          <a:solidFill>
            <a:srgbClr val="198989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Batxilergoa</a:t>
            </a:r>
            <a:endParaRPr b="1"/>
          </a:p>
        </p:txBody>
      </p:sp>
      <p:sp>
        <p:nvSpPr>
          <p:cNvPr id="255" name="Google Shape;255;p43"/>
          <p:cNvSpPr txBox="1"/>
          <p:nvPr/>
        </p:nvSpPr>
        <p:spPr>
          <a:xfrm>
            <a:off x="3939454" y="1968550"/>
            <a:ext cx="2743200" cy="792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Goi-mailako 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</a:rPr>
              <a:t>Lanbide Heziketa</a:t>
            </a:r>
            <a:endParaRPr b="1"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56" name="Google Shape;256;p43"/>
          <p:cNvSpPr txBox="1"/>
          <p:nvPr/>
        </p:nvSpPr>
        <p:spPr>
          <a:xfrm>
            <a:off x="3939429" y="3307653"/>
            <a:ext cx="2748000" cy="865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Erdi-mailako 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Lanbide Heziketa</a:t>
            </a:r>
            <a:endParaRPr b="1"/>
          </a:p>
        </p:txBody>
      </p:sp>
      <p:sp>
        <p:nvSpPr>
          <p:cNvPr id="257" name="Google Shape;257;p43"/>
          <p:cNvSpPr txBox="1"/>
          <p:nvPr/>
        </p:nvSpPr>
        <p:spPr>
          <a:xfrm>
            <a:off x="4716509" y="4591643"/>
            <a:ext cx="1676400" cy="431700"/>
          </a:xfrm>
          <a:prstGeom prst="rect">
            <a:avLst/>
          </a:prstGeom>
          <a:solidFill>
            <a:schemeClr val="lt2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O</a:t>
            </a:r>
            <a:r>
              <a:rPr b="1" lang="en-US">
                <a:solidFill>
                  <a:schemeClr val="dk1"/>
                </a:solidFill>
              </a:rPr>
              <a:t>inarrizko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Lanbide Heziketa</a:t>
            </a:r>
            <a:endParaRPr b="1" i="0" sz="1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43"/>
          <p:cNvCxnSpPr>
            <a:endCxn id="248" idx="2"/>
          </p:cNvCxnSpPr>
          <p:nvPr/>
        </p:nvCxnSpPr>
        <p:spPr>
          <a:xfrm rot="10800000">
            <a:off x="2375312" y="4169053"/>
            <a:ext cx="1269300" cy="13782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59" name="Google Shape;259;p43"/>
          <p:cNvCxnSpPr/>
          <p:nvPr/>
        </p:nvCxnSpPr>
        <p:spPr>
          <a:xfrm rot="10800000">
            <a:off x="5805625" y="4977900"/>
            <a:ext cx="12000" cy="5697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0" name="Google Shape;260;p43"/>
          <p:cNvCxnSpPr/>
          <p:nvPr/>
        </p:nvCxnSpPr>
        <p:spPr>
          <a:xfrm flipH="1" rot="10800000">
            <a:off x="3644525" y="4201425"/>
            <a:ext cx="993300" cy="13299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1" name="Google Shape;261;p43"/>
          <p:cNvCxnSpPr/>
          <p:nvPr/>
        </p:nvCxnSpPr>
        <p:spPr>
          <a:xfrm rot="10800000">
            <a:off x="5811525" y="4176325"/>
            <a:ext cx="28200" cy="3936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2" name="Google Shape;262;p43"/>
          <p:cNvCxnSpPr/>
          <p:nvPr/>
        </p:nvCxnSpPr>
        <p:spPr>
          <a:xfrm rot="10800000">
            <a:off x="5811700" y="2748100"/>
            <a:ext cx="12000" cy="5079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3" name="Google Shape;263;p43"/>
          <p:cNvCxnSpPr/>
          <p:nvPr/>
        </p:nvCxnSpPr>
        <p:spPr>
          <a:xfrm rot="10800000">
            <a:off x="5811612" y="1633547"/>
            <a:ext cx="0" cy="3603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4" name="Google Shape;264;p43"/>
          <p:cNvCxnSpPr>
            <a:stCxn id="248" idx="0"/>
          </p:cNvCxnSpPr>
          <p:nvPr/>
        </p:nvCxnSpPr>
        <p:spPr>
          <a:xfrm flipH="1" rot="10800000">
            <a:off x="2375312" y="2616553"/>
            <a:ext cx="1347900" cy="7110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5" name="Google Shape;265;p43"/>
          <p:cNvCxnSpPr/>
          <p:nvPr/>
        </p:nvCxnSpPr>
        <p:spPr>
          <a:xfrm>
            <a:off x="6358425" y="4836600"/>
            <a:ext cx="15717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66" name="Google Shape;266;p43"/>
          <p:cNvSpPr txBox="1"/>
          <p:nvPr/>
        </p:nvSpPr>
        <p:spPr>
          <a:xfrm>
            <a:off x="4515593" y="5125491"/>
            <a:ext cx="129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Titulaziorik gabe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2484775" y="1878650"/>
            <a:ext cx="1518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-US">
                <a:solidFill>
                  <a:srgbClr val="A61C00"/>
                </a:solidFill>
              </a:rPr>
              <a:t>U</a:t>
            </a:r>
            <a:r>
              <a:rPr lang="en-US">
                <a:solidFill>
                  <a:srgbClr val="A61C00"/>
                </a:solidFill>
              </a:rPr>
              <a:t>nibertsitatean</a:t>
            </a:r>
            <a:endParaRPr>
              <a:solidFill>
                <a:srgbClr val="A61C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-US">
                <a:solidFill>
                  <a:srgbClr val="A61C00"/>
                </a:solidFill>
              </a:rPr>
              <a:t>S</a:t>
            </a:r>
            <a:r>
              <a:rPr lang="en-US">
                <a:solidFill>
                  <a:srgbClr val="A61C00"/>
                </a:solidFill>
              </a:rPr>
              <a:t>artzeko</a:t>
            </a:r>
            <a:endParaRPr>
              <a:solidFill>
                <a:srgbClr val="A61C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-US">
                <a:solidFill>
                  <a:srgbClr val="A61C00"/>
                </a:solidFill>
              </a:rPr>
              <a:t>E</a:t>
            </a:r>
            <a:r>
              <a:rPr i="0" lang="en-US" sz="1400" u="none" cap="none" strike="noStrike">
                <a:solidFill>
                  <a:srgbClr val="A61C00"/>
                </a:solidFill>
              </a:rPr>
              <a:t>baluazioa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8096025" y="2039960"/>
            <a:ext cx="30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43"/>
          <p:cNvGrpSpPr/>
          <p:nvPr/>
        </p:nvGrpSpPr>
        <p:grpSpPr>
          <a:xfrm>
            <a:off x="236500" y="340317"/>
            <a:ext cx="8527850" cy="4742483"/>
            <a:chOff x="4950" y="567"/>
            <a:chExt cx="8527850" cy="4742483"/>
          </a:xfrm>
        </p:grpSpPr>
        <p:pic>
          <p:nvPicPr>
            <p:cNvPr id="270" name="Google Shape;270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50" y="567"/>
              <a:ext cx="298" cy="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43"/>
            <p:cNvSpPr txBox="1"/>
            <p:nvPr/>
          </p:nvSpPr>
          <p:spPr>
            <a:xfrm rot="5400000">
              <a:off x="6258200" y="2468450"/>
              <a:ext cx="3877800" cy="671400"/>
            </a:xfrm>
            <a:prstGeom prst="rect">
              <a:avLst/>
            </a:prstGeom>
            <a:solidFill>
              <a:srgbClr val="66CCFF">
                <a:alpha val="2627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Laneratzea</a:t>
              </a:r>
              <a:endParaRPr/>
            </a:p>
          </p:txBody>
        </p:sp>
      </p:grpSp>
      <p:cxnSp>
        <p:nvCxnSpPr>
          <p:cNvPr id="272" name="Google Shape;272;p43"/>
          <p:cNvCxnSpPr>
            <a:stCxn id="251" idx="3"/>
          </p:cNvCxnSpPr>
          <p:nvPr/>
        </p:nvCxnSpPr>
        <p:spPr>
          <a:xfrm>
            <a:off x="6709798" y="1427919"/>
            <a:ext cx="1341300" cy="15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73" name="Google Shape;273;p43"/>
          <p:cNvCxnSpPr>
            <a:stCxn id="256" idx="3"/>
          </p:cNvCxnSpPr>
          <p:nvPr/>
        </p:nvCxnSpPr>
        <p:spPr>
          <a:xfrm flipH="1" rot="10800000">
            <a:off x="6687429" y="3739953"/>
            <a:ext cx="1284600" cy="3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74" name="Google Shape;274;p43"/>
          <p:cNvSpPr/>
          <p:nvPr/>
        </p:nvSpPr>
        <p:spPr>
          <a:xfrm rot="2731099">
            <a:off x="2222889" y="2031017"/>
            <a:ext cx="304846" cy="304846"/>
          </a:xfrm>
          <a:prstGeom prst="star4">
            <a:avLst>
              <a:gd fmla="val 12500" name="adj"/>
            </a:avLst>
          </a:prstGeom>
          <a:solidFill>
            <a:srgbClr val="C00000"/>
          </a:solidFill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5839725" y="2935268"/>
            <a:ext cx="16632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lehentasunak</a:t>
            </a:r>
            <a:endParaRPr/>
          </a:p>
        </p:txBody>
      </p:sp>
      <p:sp>
        <p:nvSpPr>
          <p:cNvPr id="276" name="Google Shape;276;p43"/>
          <p:cNvSpPr txBox="1"/>
          <p:nvPr/>
        </p:nvSpPr>
        <p:spPr>
          <a:xfrm>
            <a:off x="5955678" y="4230711"/>
            <a:ext cx="1813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lehentasunak</a:t>
            </a:r>
            <a:endParaRPr/>
          </a:p>
        </p:txBody>
      </p:sp>
      <p:sp>
        <p:nvSpPr>
          <p:cNvPr id="277" name="Google Shape;277;p43"/>
          <p:cNvSpPr txBox="1"/>
          <p:nvPr/>
        </p:nvSpPr>
        <p:spPr>
          <a:xfrm rot="-5400000">
            <a:off x="-1513138" y="3100534"/>
            <a:ext cx="4248600" cy="4002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Araubide  bereziko ikasketak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771102" y="1176462"/>
            <a:ext cx="792000" cy="276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Musika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771100" y="1388000"/>
            <a:ext cx="2152500" cy="2745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 Dramatikoa eta Dantza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771102" y="2688630"/>
            <a:ext cx="6480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Kirola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707077" y="4216149"/>
            <a:ext cx="6480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Kirola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771102" y="2040558"/>
            <a:ext cx="1152000" cy="6462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A2C4C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 plastikoak eta diseinua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987126" y="2904654"/>
            <a:ext cx="216000" cy="3078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923101" y="4432173"/>
            <a:ext cx="216000" cy="307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411049" y="6418450"/>
            <a:ext cx="216000" cy="3078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627048" y="6433900"/>
            <a:ext cx="1655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 espezifikoak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1563200" y="1176452"/>
            <a:ext cx="792000" cy="2160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DD7E6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Diseinua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987126" y="1593121"/>
            <a:ext cx="216000" cy="307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43"/>
          <p:cNvCxnSpPr>
            <a:endCxn id="282" idx="2"/>
          </p:cNvCxnSpPr>
          <p:nvPr/>
        </p:nvCxnSpPr>
        <p:spPr>
          <a:xfrm rot="10800000">
            <a:off x="1347102" y="2686758"/>
            <a:ext cx="1047600" cy="665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3"/>
          <p:cNvSpPr txBox="1"/>
          <p:nvPr/>
        </p:nvSpPr>
        <p:spPr>
          <a:xfrm>
            <a:off x="1707213" y="2633716"/>
            <a:ext cx="216000" cy="3078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5956200" y="1599975"/>
            <a:ext cx="15186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lehentasunak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1"/>
          <p:cNvSpPr txBox="1"/>
          <p:nvPr/>
        </p:nvSpPr>
        <p:spPr>
          <a:xfrm>
            <a:off x="8129585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566" name="Google Shape;566;p61"/>
          <p:cNvSpPr txBox="1"/>
          <p:nvPr/>
        </p:nvSpPr>
        <p:spPr>
          <a:xfrm>
            <a:off x="4284662" y="333375"/>
            <a:ext cx="4321173" cy="863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Erabakitze prozesua</a:t>
            </a:r>
            <a:endParaRPr/>
          </a:p>
        </p:txBody>
      </p:sp>
      <p:sp>
        <p:nvSpPr>
          <p:cNvPr id="567" name="Google Shape;567;p61"/>
          <p:cNvSpPr txBox="1"/>
          <p:nvPr/>
        </p:nvSpPr>
        <p:spPr>
          <a:xfrm>
            <a:off x="1116012" y="2060575"/>
            <a:ext cx="7343775" cy="3013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Orientazio programa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DBH ondorengo ikasketen informazio saioak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Inguruko eskaintzaren informazioa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Banakako elkarrizketak orientatzailearekin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Orientazio aholkua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2"/>
          <p:cNvSpPr txBox="1"/>
          <p:nvPr>
            <p:ph type="title"/>
          </p:nvPr>
        </p:nvSpPr>
        <p:spPr>
          <a:xfrm>
            <a:off x="4643437" y="188910"/>
            <a:ext cx="4114800" cy="603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Helbide interesgarriak</a:t>
            </a:r>
            <a:endParaRPr/>
          </a:p>
        </p:txBody>
      </p:sp>
      <p:sp>
        <p:nvSpPr>
          <p:cNvPr id="573" name="Google Shape;573;p62"/>
          <p:cNvSpPr txBox="1"/>
          <p:nvPr>
            <p:ph idx="1" type="body"/>
          </p:nvPr>
        </p:nvSpPr>
        <p:spPr>
          <a:xfrm>
            <a:off x="540425" y="1116175"/>
            <a:ext cx="8416500" cy="5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EHUn sartzeko 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3"/>
              </a:rPr>
              <a:t>gutxieneko notak 20</a:t>
            </a:r>
            <a:r>
              <a:rPr b="1" lang="en-US" sz="2800" u="sng">
                <a:solidFill>
                  <a:schemeClr val="hlink"/>
                </a:solidFill>
                <a:hlinkClick r:id="rId4"/>
              </a:rPr>
              <a:t>20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5"/>
              </a:rPr>
              <a:t>-21</a:t>
            </a:r>
            <a:r>
              <a:rPr b="1" i="0" lang="en-US" sz="2400" u="sng" cap="none" strike="noStrike">
                <a:solidFill>
                  <a:schemeClr val="hlink"/>
                </a:solidFill>
                <a:hlinkClick r:id="rId6"/>
              </a:rPr>
              <a:t> 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EHUn sartzeko 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7"/>
              </a:rPr>
              <a:t>gidaliburua 20</a:t>
            </a:r>
            <a:r>
              <a:rPr b="1" lang="en-US" sz="2800" u="sng">
                <a:solidFill>
                  <a:schemeClr val="hlink"/>
                </a:solidFill>
                <a:hlinkClick r:id="rId8"/>
              </a:rPr>
              <a:t>20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9"/>
              </a:rPr>
              <a:t>-2</a:t>
            </a:r>
            <a:r>
              <a:rPr b="1" lang="en-US" sz="2800" u="sng">
                <a:solidFill>
                  <a:schemeClr val="hlink"/>
                </a:solidFill>
                <a:hlinkClick r:id="rId10"/>
              </a:rPr>
              <a:t>1</a:t>
            </a:r>
            <a:r>
              <a:rPr b="1" lang="en-US"/>
              <a:t> (</a:t>
            </a:r>
            <a:r>
              <a:rPr lang="en-US"/>
              <a:t>iazkoa</a:t>
            </a:r>
            <a:r>
              <a:rPr b="1" lang="en-US"/>
              <a:t>)</a:t>
            </a:r>
            <a:endParaRPr b="1"/>
          </a:p>
          <a:p>
            <a:pPr indent="-273050" lvl="0" marL="27305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73050" lvl="0" marL="27305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Lanbide heziketa: 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11"/>
              </a:rPr>
              <a:t>20</a:t>
            </a:r>
            <a:r>
              <a:rPr b="1" lang="en-US" sz="2800" u="sng">
                <a:solidFill>
                  <a:schemeClr val="hlink"/>
                </a:solidFill>
                <a:hlinkClick r:id="rId12"/>
              </a:rPr>
              <a:t>20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13"/>
              </a:rPr>
              <a:t>-</a:t>
            </a:r>
            <a:r>
              <a:rPr b="1" lang="en-US" sz="2800" u="sng">
                <a:solidFill>
                  <a:schemeClr val="hlink"/>
                </a:solidFill>
                <a:hlinkClick r:id="rId14"/>
              </a:rPr>
              <a:t>21</a:t>
            </a:r>
            <a:r>
              <a:rPr b="1" i="0" lang="en-US" sz="2800" u="sng" cap="none" strike="noStrike">
                <a:solidFill>
                  <a:schemeClr val="hlink"/>
                </a:solidFill>
                <a:hlinkClick r:id="rId15"/>
              </a:rPr>
              <a:t> ikasturteko eskaintza</a:t>
            </a:r>
            <a:endParaRPr b="1"/>
          </a:p>
          <a:p>
            <a:pPr indent="-273050" lvl="0" marL="27305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73050" lvl="0" marL="27305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Lanbide Heziketa: Bideoak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hlinkClick r:id="rId16"/>
              </a:rPr>
              <a:t>Erdi mailako zikloak</a:t>
            </a: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 </a:t>
            </a:r>
            <a:r>
              <a:rPr lang="en-US" sz="2800"/>
              <a:t>(41 bideo)</a:t>
            </a:r>
            <a:endParaRPr sz="2800"/>
          </a:p>
          <a:p>
            <a:pPr indent="0" lvl="0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hlinkClick r:id="rId18"/>
              </a:rPr>
              <a:t>Goi mailako zikloak</a:t>
            </a:r>
            <a:r>
              <a:rPr b="1" lang="en-US" sz="2800"/>
              <a:t> (</a:t>
            </a:r>
            <a:r>
              <a:rPr lang="en-US" sz="2800"/>
              <a:t>79 bideo)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3"/>
          <p:cNvSpPr txBox="1"/>
          <p:nvPr>
            <p:ph type="title"/>
          </p:nvPr>
        </p:nvSpPr>
        <p:spPr>
          <a:xfrm>
            <a:off x="3851275" y="188910"/>
            <a:ext cx="48006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Izena emateko epeak</a:t>
            </a:r>
            <a:endParaRPr/>
          </a:p>
        </p:txBody>
      </p:sp>
      <p:sp>
        <p:nvSpPr>
          <p:cNvPr id="579" name="Google Shape;579;p63"/>
          <p:cNvSpPr txBox="1"/>
          <p:nvPr>
            <p:ph idx="1" type="body"/>
          </p:nvPr>
        </p:nvSpPr>
        <p:spPr>
          <a:xfrm>
            <a:off x="1365250" y="1916100"/>
            <a:ext cx="7778700" cy="29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Batxilergorako: 	              </a:t>
            </a:r>
            <a:r>
              <a:rPr b="1" i="0" lang="en-US" sz="28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Maiatz</a:t>
            </a:r>
            <a:r>
              <a:rPr b="1" lang="en-US" sz="2800">
                <a:solidFill>
                  <a:schemeClr val="folHlink"/>
                </a:solidFill>
              </a:rPr>
              <a:t>are</a:t>
            </a:r>
            <a:r>
              <a:rPr b="1" i="0" lang="en-US" sz="28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 hasieran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Lanbide Heziketarako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i="0" lang="en-US" sz="28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Ekain</a:t>
            </a:r>
            <a:r>
              <a:rPr b="1" lang="en-US" sz="2800">
                <a:solidFill>
                  <a:schemeClr val="folHlink"/>
                </a:solidFill>
              </a:rPr>
              <a:t>are</a:t>
            </a:r>
            <a:r>
              <a:rPr b="1" i="0" lang="en-US" sz="28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 hasieran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Matrikula: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         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Uztailean</a:t>
            </a: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755650" y="3860800"/>
            <a:ext cx="609599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3"/>
          <p:cNvSpPr/>
          <p:nvPr/>
        </p:nvSpPr>
        <p:spPr>
          <a:xfrm>
            <a:off x="755650" y="1989135"/>
            <a:ext cx="609599" cy="30479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3"/>
          <p:cNvSpPr/>
          <p:nvPr/>
        </p:nvSpPr>
        <p:spPr>
          <a:xfrm>
            <a:off x="755650" y="2492375"/>
            <a:ext cx="609599" cy="30479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"/>
          <p:cNvSpPr txBox="1"/>
          <p:nvPr>
            <p:ph idx="1" type="body"/>
          </p:nvPr>
        </p:nvSpPr>
        <p:spPr>
          <a:xfrm>
            <a:off x="5105400" y="3048000"/>
            <a:ext cx="24479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Mila esker!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4421750" y="2464625"/>
            <a:ext cx="3945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Lanbide Heziketa</a:t>
            </a:r>
            <a:endParaRPr b="1"/>
          </a:p>
        </p:txBody>
      </p:sp>
      <p:pic>
        <p:nvPicPr>
          <p:cNvPr descr="fp10.JPG"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75" y="1074525"/>
            <a:ext cx="4003175" cy="45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2627310" y="260350"/>
            <a:ext cx="3394075" cy="5619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Lanbide Heziketa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914400" y="1584325"/>
            <a:ext cx="79137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170 </a:t>
            </a:r>
            <a:r>
              <a:rPr lang="en-US" sz="2800">
                <a:solidFill>
                  <a:schemeClr val="dk1"/>
                </a:solidFill>
              </a:rPr>
              <a:t>titulu</a:t>
            </a:r>
            <a:endParaRPr/>
          </a:p>
          <a:p>
            <a:pPr indent="-133350" lvl="0" marL="273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73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73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Iraupena: 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2000 ordu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400-600ordu lantokian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Informazioa: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lanbide heziketa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Aurre-matrikula: ekainean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Matrikula: uztailaren hasieran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5"/>
          <p:cNvSpPr txBox="1"/>
          <p:nvPr/>
        </p:nvSpPr>
        <p:spPr>
          <a:xfrm>
            <a:off x="3276600" y="1703412"/>
            <a:ext cx="2303399" cy="561899"/>
          </a:xfrm>
          <a:prstGeom prst="rect">
            <a:avLst/>
          </a:prstGeom>
          <a:solidFill>
            <a:srgbClr val="C0C0C0"/>
          </a:solidFill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erdi mailakoak</a:t>
            </a:r>
            <a:endParaRPr/>
          </a:p>
        </p:txBody>
      </p:sp>
      <p:sp>
        <p:nvSpPr>
          <p:cNvPr id="306" name="Google Shape;306;p45"/>
          <p:cNvSpPr txBox="1"/>
          <p:nvPr/>
        </p:nvSpPr>
        <p:spPr>
          <a:xfrm>
            <a:off x="3276600" y="2384400"/>
            <a:ext cx="2303399" cy="576300"/>
          </a:xfrm>
          <a:prstGeom prst="rect">
            <a:avLst/>
          </a:prstGeom>
          <a:solidFill>
            <a:srgbClr val="C0C0C0"/>
          </a:solidFill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 mailakoak</a:t>
            </a:r>
            <a:endParaRPr/>
          </a:p>
        </p:txBody>
      </p:sp>
      <p:cxnSp>
        <p:nvCxnSpPr>
          <p:cNvPr id="307" name="Google Shape;307;p45"/>
          <p:cNvCxnSpPr/>
          <p:nvPr/>
        </p:nvCxnSpPr>
        <p:spPr>
          <a:xfrm>
            <a:off x="5615787" y="1984385"/>
            <a:ext cx="647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08" name="Google Shape;308;p45"/>
          <p:cNvSpPr txBox="1"/>
          <p:nvPr/>
        </p:nvSpPr>
        <p:spPr>
          <a:xfrm>
            <a:off x="6515075" y="1685925"/>
            <a:ext cx="18002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teknikaria</a:t>
            </a:r>
            <a:endParaRPr/>
          </a:p>
        </p:txBody>
      </p:sp>
      <p:sp>
        <p:nvSpPr>
          <p:cNvPr id="309" name="Google Shape;309;p45"/>
          <p:cNvSpPr txBox="1"/>
          <p:nvPr/>
        </p:nvSpPr>
        <p:spPr>
          <a:xfrm>
            <a:off x="6443698" y="2443950"/>
            <a:ext cx="2384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goi teknikaria</a:t>
            </a:r>
            <a:endParaRPr/>
          </a:p>
        </p:txBody>
      </p:sp>
      <p:cxnSp>
        <p:nvCxnSpPr>
          <p:cNvPr id="310" name="Google Shape;310;p45"/>
          <p:cNvCxnSpPr/>
          <p:nvPr/>
        </p:nvCxnSpPr>
        <p:spPr>
          <a:xfrm>
            <a:off x="5651475" y="2672550"/>
            <a:ext cx="576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311" name="Google Shape;311;p45"/>
          <p:cNvCxnSpPr/>
          <p:nvPr/>
        </p:nvCxnSpPr>
        <p:spPr>
          <a:xfrm>
            <a:off x="4618850" y="3789100"/>
            <a:ext cx="504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12" name="Google Shape;312;p45"/>
          <p:cNvSpPr txBox="1"/>
          <p:nvPr/>
        </p:nvSpPr>
        <p:spPr>
          <a:xfrm>
            <a:off x="6602950" y="312737"/>
            <a:ext cx="1388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titulazioa</a:t>
            </a:r>
            <a:endParaRPr/>
          </a:p>
        </p:txBody>
      </p:sp>
      <p:sp>
        <p:nvSpPr>
          <p:cNvPr id="313" name="Google Shape;313;p45"/>
          <p:cNvSpPr txBox="1"/>
          <p:nvPr/>
        </p:nvSpPr>
        <p:spPr>
          <a:xfrm>
            <a:off x="3276600" y="1127112"/>
            <a:ext cx="2303399" cy="457200"/>
          </a:xfrm>
          <a:prstGeom prst="rect">
            <a:avLst/>
          </a:prstGeom>
          <a:solidFill>
            <a:srgbClr val="C0C0C0"/>
          </a:solidFill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oinarrizkoa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6443700" y="1127125"/>
            <a:ext cx="2384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1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oinarrizko langilea</a:t>
            </a:r>
            <a:endParaRPr/>
          </a:p>
        </p:txBody>
      </p:sp>
      <p:sp>
        <p:nvSpPr>
          <p:cNvPr id="315" name="Google Shape;315;p45"/>
          <p:cNvSpPr/>
          <p:nvPr/>
        </p:nvSpPr>
        <p:spPr>
          <a:xfrm>
            <a:off x="3139650" y="970600"/>
            <a:ext cx="2577299" cy="2147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45"/>
          <p:cNvCxnSpPr/>
          <p:nvPr/>
        </p:nvCxnSpPr>
        <p:spPr>
          <a:xfrm>
            <a:off x="5615787" y="1355735"/>
            <a:ext cx="647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type="title"/>
          </p:nvPr>
        </p:nvSpPr>
        <p:spPr>
          <a:xfrm>
            <a:off x="682225" y="2756050"/>
            <a:ext cx="79704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</a:rPr>
              <a:t>Lanbide Heziketan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800">
                <a:solidFill>
                  <a:srgbClr val="85200C"/>
                </a:solidFill>
              </a:rPr>
              <a:t>   </a:t>
            </a:r>
            <a:r>
              <a:rPr b="1" i="0" lang="en-US" sz="2800" u="none" cap="none" strike="noStrike">
                <a:solidFill>
                  <a:srgbClr val="85200C"/>
                </a:solidFill>
              </a:rPr>
              <a:t>sartzeko </a:t>
            </a:r>
            <a:r>
              <a:rPr b="1" i="0" lang="en-US" sz="2800" u="none" cap="none" strike="noStrike">
                <a:solidFill>
                  <a:srgbClr val="990000"/>
                </a:solidFill>
              </a:rPr>
              <a:t>lehentasunak</a:t>
            </a:r>
            <a:endParaRPr b="1" i="0" sz="2800" u="none" cap="none" strike="noStrike">
              <a:solidFill>
                <a:srgbClr val="990000"/>
              </a:solidFill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800">
              <a:solidFill>
                <a:srgbClr val="990000"/>
              </a:solidFill>
            </a:endParaRPr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800"/>
              <a:t>Erdi mailako zikloetan</a:t>
            </a:r>
            <a:endParaRPr b="1" sz="28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28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800"/>
              <a:t>Goi mailako zikloetan</a:t>
            </a:r>
            <a:endParaRPr b="1" sz="2800"/>
          </a:p>
        </p:txBody>
      </p:sp>
      <p:pic>
        <p:nvPicPr>
          <p:cNvPr id="323" name="Google Shape;3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1212">
            <a:off x="98850" y="3524425"/>
            <a:ext cx="35909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p4.jpg"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3137"/>
            <a:ext cx="1470319" cy="98896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 txBox="1"/>
          <p:nvPr>
            <p:ph type="title"/>
          </p:nvPr>
        </p:nvSpPr>
        <p:spPr>
          <a:xfrm>
            <a:off x="311700" y="-9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EMn sartzeko lehentasunak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523000" y="2174350"/>
            <a:ext cx="83871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Gainerako plazak betetzeko lehentasunak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800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% 65a</a:t>
            </a:r>
            <a:r>
              <a:rPr lang="en-US" sz="24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DBHko titulua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dutenentzat (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lehentasuna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izango dute aurten edo </a:t>
            </a:r>
            <a:r>
              <a:rPr lang="en-US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aurreko ikasturtean DBH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bukatuko dutenek.)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8001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% 20a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OLHko titulua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dutenentzat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2171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(ikus </a:t>
            </a:r>
            <a:r>
              <a:rPr b="1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kidetasunen zerrenda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)</a:t>
            </a:r>
            <a:endParaRPr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-139700" lvl="0" marL="8001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00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% 15a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sarrera proben bidez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sartzen direnentzat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1219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44444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7"/>
          <p:cNvSpPr txBox="1"/>
          <p:nvPr/>
        </p:nvSpPr>
        <p:spPr>
          <a:xfrm>
            <a:off x="-128175" y="1202550"/>
            <a:ext cx="923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Plazen </a:t>
            </a:r>
            <a:r>
              <a:rPr b="1" lang="en-US" sz="2400">
                <a:solidFill>
                  <a:schemeClr val="dk1"/>
                </a:solidFill>
              </a:rPr>
              <a:t>% 5a</a:t>
            </a:r>
            <a:r>
              <a:rPr lang="en-US" sz="2400">
                <a:solidFill>
                  <a:schemeClr val="dk1"/>
                </a:solidFill>
              </a:rPr>
              <a:t> ezintasuna duten pertsonentzat </a:t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Beste </a:t>
            </a:r>
            <a:r>
              <a:rPr b="1" lang="en-US" sz="2400">
                <a:solidFill>
                  <a:schemeClr val="dk1"/>
                </a:solidFill>
              </a:rPr>
              <a:t>% 5a</a:t>
            </a:r>
            <a:r>
              <a:rPr lang="en-US" sz="2400">
                <a:solidFill>
                  <a:schemeClr val="dk1"/>
                </a:solidFill>
              </a:rPr>
              <a:t> goi-mailako edo errendimendu handiko kirolarientzat</a:t>
            </a:r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380050" y="5656200"/>
            <a:ext cx="86730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Talde bakoitzaren barruan, eskatzaileak </a:t>
            </a:r>
            <a:r>
              <a:rPr b="1" lang="en-US" sz="2400">
                <a:solidFill>
                  <a:srgbClr val="85200C"/>
                </a:solidFill>
              </a:rPr>
              <a:t>notaren arabera</a:t>
            </a:r>
            <a:r>
              <a:rPr lang="en-US" sz="2400">
                <a:solidFill>
                  <a:schemeClr val="dk1"/>
                </a:solidFill>
              </a:rPr>
              <a:t> ordenatuko dira.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p4.jpg" id="337" name="Google Shape;3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32123"/>
            <a:ext cx="1488619" cy="100127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8"/>
          <p:cNvSpPr txBox="1"/>
          <p:nvPr>
            <p:ph type="title"/>
          </p:nvPr>
        </p:nvSpPr>
        <p:spPr>
          <a:xfrm>
            <a:off x="311700" y="-9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GMn sartzeko lehentasunak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8"/>
          <p:cNvSpPr txBox="1"/>
          <p:nvPr>
            <p:ph idx="1" type="body"/>
          </p:nvPr>
        </p:nvSpPr>
        <p:spPr>
          <a:xfrm>
            <a:off x="1555200" y="2632125"/>
            <a:ext cx="7277100" cy="31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0" name="Google Shape;340;p48"/>
          <p:cNvSpPr txBox="1"/>
          <p:nvPr/>
        </p:nvSpPr>
        <p:spPr>
          <a:xfrm>
            <a:off x="-93825" y="977600"/>
            <a:ext cx="92379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Plazen </a:t>
            </a:r>
            <a:r>
              <a:rPr b="1" lang="en-US" sz="2400">
                <a:solidFill>
                  <a:schemeClr val="dk1"/>
                </a:solidFill>
              </a:rPr>
              <a:t>%5a</a:t>
            </a:r>
            <a:r>
              <a:rPr lang="en-US" sz="2400">
                <a:solidFill>
                  <a:schemeClr val="dk1"/>
                </a:solidFill>
              </a:rPr>
              <a:t> ezintasuna duten pertsonentzat </a:t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Beste </a:t>
            </a:r>
            <a:r>
              <a:rPr b="1" lang="en-US" sz="2400">
                <a:solidFill>
                  <a:schemeClr val="dk1"/>
                </a:solidFill>
              </a:rPr>
              <a:t>%5a</a:t>
            </a:r>
            <a:r>
              <a:rPr lang="en-US" sz="2400">
                <a:solidFill>
                  <a:schemeClr val="dk1"/>
                </a:solidFill>
              </a:rPr>
              <a:t> goi-mailako edo errendimendu handiko kirolarientzat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41" name="Google Shape;341;p48"/>
          <p:cNvSpPr txBox="1"/>
          <p:nvPr/>
        </p:nvSpPr>
        <p:spPr>
          <a:xfrm>
            <a:off x="1653600" y="2263950"/>
            <a:ext cx="7277100" cy="30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A61C00"/>
                </a:solidFill>
              </a:rPr>
              <a:t>%60a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batxilergo-titulua</a:t>
            </a:r>
            <a:r>
              <a:rPr lang="en-US" sz="2400">
                <a:solidFill>
                  <a:schemeClr val="dk1"/>
                </a:solidFill>
              </a:rPr>
              <a:t> dutenetzat: lehentasuna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batxilergo-modalitatea aginduta</a:t>
            </a:r>
            <a:r>
              <a:rPr lang="en-US" sz="2400">
                <a:solidFill>
                  <a:schemeClr val="dk1"/>
                </a:solidFill>
              </a:rPr>
              <a:t> dutenei </a:t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980000"/>
                </a:solidFill>
              </a:rPr>
              <a:t>%20a</a:t>
            </a:r>
            <a:r>
              <a:rPr b="1" lang="en-US" sz="30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teknikari-titulua</a:t>
            </a:r>
            <a:r>
              <a:rPr lang="en-US" sz="2400">
                <a:solidFill>
                  <a:schemeClr val="dk1"/>
                </a:solidFill>
              </a:rPr>
              <a:t> dutenentzat: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kidetasunen zerrenda</a:t>
            </a: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980000"/>
                </a:solidFill>
              </a:rPr>
              <a:t>%20a</a:t>
            </a:r>
            <a:r>
              <a:rPr b="1" lang="en-US" sz="30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sarbide proben bidez</a:t>
            </a:r>
            <a:r>
              <a:rPr lang="en-US" sz="2400">
                <a:solidFill>
                  <a:schemeClr val="dk1"/>
                </a:solidFill>
              </a:rPr>
              <a:t> edo beste titutuen bidez sartzen direnentzat</a:t>
            </a:r>
            <a:endParaRPr/>
          </a:p>
        </p:txBody>
      </p:sp>
      <p:sp>
        <p:nvSpPr>
          <p:cNvPr id="342" name="Google Shape;342;p48"/>
          <p:cNvSpPr txBox="1"/>
          <p:nvPr/>
        </p:nvSpPr>
        <p:spPr>
          <a:xfrm>
            <a:off x="-93900" y="5287650"/>
            <a:ext cx="9144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Talde bakoitzaren barruan, eta 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lehentasuna ezarri ondoren, </a:t>
            </a:r>
            <a:r>
              <a:rPr lang="en-US" sz="2400">
                <a:solidFill>
                  <a:schemeClr val="dk1"/>
                </a:solidFill>
              </a:rPr>
              <a:t>eskatzaileak </a:t>
            </a:r>
            <a:r>
              <a:rPr b="1" lang="en-US" sz="2400">
                <a:solidFill>
                  <a:srgbClr val="980000"/>
                </a:solidFill>
              </a:rPr>
              <a:t>notaren arabera ordenatuko dira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/>
          </a:p>
        </p:txBody>
      </p:sp>
      <p:sp>
        <p:nvSpPr>
          <p:cNvPr id="343" name="Google Shape;343;p48"/>
          <p:cNvSpPr txBox="1"/>
          <p:nvPr/>
        </p:nvSpPr>
        <p:spPr>
          <a:xfrm>
            <a:off x="-93900" y="1842800"/>
            <a:ext cx="82599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Gainerako plazak betetzeko lehentasunak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title"/>
          </p:nvPr>
        </p:nvSpPr>
        <p:spPr>
          <a:xfrm>
            <a:off x="1371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Erdi mailako  zikloak: adibide bat</a:t>
            </a:r>
            <a:b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244748"/>
                </a:solidFill>
                <a:latin typeface="Arial"/>
                <a:ea typeface="Arial"/>
                <a:cs typeface="Arial"/>
                <a:sym typeface="Arial"/>
              </a:rPr>
              <a:t>Instalazio elektriko eta automatikoak</a:t>
            </a:r>
            <a:endParaRPr/>
          </a:p>
        </p:txBody>
      </p:sp>
      <p:graphicFrame>
        <p:nvGraphicFramePr>
          <p:cNvPr id="349" name="Google Shape;349;p49"/>
          <p:cNvGraphicFramePr/>
          <p:nvPr/>
        </p:nvGraphicFramePr>
        <p:xfrm>
          <a:off x="684212" y="98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{16CE847C-122C-4FA0-997D-FE5B6797EA04}</a:tableStyleId>
              </a:tblPr>
              <a:tblGrid>
                <a:gridCol w="6767500"/>
                <a:gridCol w="1296975"/>
              </a:tblGrid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4482E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448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Modulua (ikasgaia)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4482E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B448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orduak</a:t>
                      </a:r>
                      <a:endParaRPr/>
                    </a:p>
                  </a:txBody>
                  <a:tcPr marT="0" marB="0" marR="0" marL="0" anchor="ctr"/>
                </a:tc>
              </a:tr>
              <a:tr h="366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Industria-automatismoak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Elektronika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132</a:t>
                      </a:r>
                      <a:endParaRPr/>
                    </a:p>
                  </a:txBody>
                  <a:tcPr marT="0" marB="0" marR="0" marL="0" anchor="ctr"/>
                </a:tc>
              </a:tr>
              <a:tr h="366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Elektroteknia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198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Enpresa eta ekimen sortzailea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</a:t>
                      </a:r>
                      <a:endParaRPr/>
                    </a:p>
                  </a:txBody>
                  <a:tcPr marT="0" marB="0" marR="0" marL="0" anchor="ctr"/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Lantokiko prestakuntza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380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Laneko prestakuntza eta orientabidea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105</a:t>
                      </a:r>
                      <a:endParaRPr/>
                    </a:p>
                  </a:txBody>
                  <a:tcPr marT="0" marB="0" marR="0" marL="0" anchor="ctr"/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Etxebizitzetako eta eraikinetako telekomunikazio-azpiegitura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Ingeles teknikoa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33</a:t>
                      </a:r>
                      <a:endParaRPr/>
                    </a:p>
                  </a:txBody>
                  <a:tcPr marT="0" marB="0" marR="0" marL="0" anchor="ctr"/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Banaketa-instalazioak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Instalazio domotikoak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126</a:t>
                      </a:r>
                      <a:endParaRPr/>
                    </a:p>
                  </a:txBody>
                  <a:tcPr marT="0" marB="0" marR="0" marL="0" anchor="ctr"/>
                </a:tc>
              </a:tr>
              <a:tr h="366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Barneko instalazio elektrikoak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297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Eguzki-instalazio fotovoltaikoak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66</a:t>
                      </a:r>
                      <a:endParaRPr/>
                    </a:p>
                  </a:txBody>
                  <a:tcPr marT="0" marB="0" marR="0" marL="0" anchor="ctr"/>
                </a:tc>
              </a:tr>
              <a:tr h="3651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Makina elektrikoak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126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DEEF4"/>
                    </a:solidFill>
                  </a:tcPr>
                </a:tc>
              </a:tr>
            </a:tbl>
          </a:graphicData>
        </a:graphic>
      </p:graphicFrame>
      <p:sp>
        <p:nvSpPr>
          <p:cNvPr id="350" name="Google Shape;350;p49"/>
          <p:cNvSpPr txBox="1"/>
          <p:nvPr/>
        </p:nvSpPr>
        <p:spPr>
          <a:xfrm>
            <a:off x="7667625" y="6092825"/>
            <a:ext cx="1331912" cy="39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>
            <p:ph type="title"/>
          </p:nvPr>
        </p:nvSpPr>
        <p:spPr>
          <a:xfrm>
            <a:off x="4689150" y="2430700"/>
            <a:ext cx="38466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Batxilergoak</a:t>
            </a:r>
            <a:endParaRPr b="1"/>
          </a:p>
        </p:txBody>
      </p:sp>
      <p:pic>
        <p:nvPicPr>
          <p:cNvPr id="357" name="Google Shape;3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25" y="1833025"/>
            <a:ext cx="4153975" cy="27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Equity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quity">
  <a:themeElements>
    <a:clrScheme name="Custom 4">
      <a:dk1>
        <a:srgbClr val="313131"/>
      </a:dk1>
      <a:lt1>
        <a:srgbClr val="FFFFFF"/>
      </a:lt1>
      <a:dk2>
        <a:srgbClr val="1D6016"/>
      </a:dk2>
      <a:lt2>
        <a:srgbClr val="E9E5DC"/>
      </a:lt2>
      <a:accent1>
        <a:srgbClr val="27612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9522B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Equity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Equity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Equity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quity">
  <a:themeElements>
    <a:clrScheme name="Equity 2">
      <a:dk1>
        <a:srgbClr val="000000"/>
      </a:dk1>
      <a:lt1>
        <a:srgbClr val="FFFFFF"/>
      </a:lt1>
      <a:dk2>
        <a:srgbClr val="646B86"/>
      </a:dk2>
      <a:lt2>
        <a:srgbClr val="556E7B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4C64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