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4630400" cy="82296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69" autoAdjust="0"/>
  </p:normalViewPr>
  <p:slideViewPr>
    <p:cSldViewPr>
      <p:cViewPr varScale="1">
        <p:scale>
          <a:sx n="88" d="100"/>
          <a:sy n="88" d="100"/>
        </p:scale>
        <p:origin x="720" y="9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DCC39-3072-45D9-85AE-68E90B861419}" type="datetimeFigureOut">
              <a:rPr lang="en-CA" smtClean="0"/>
              <a:pPr/>
              <a:t>2018-11-20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49221-3EB0-4363-9B38-4D9EB75E202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18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3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389120"/>
            <a:ext cx="12435840" cy="210312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5603-0994-456B-AC52-E4E3CAE129AD}" type="datetime1">
              <a:rPr lang="en-CA" smtClean="0"/>
              <a:t>2018-11-20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161-2112-494B-A4C8-41F954B0CFF3}" type="datetime1">
              <a:rPr lang="en-CA" smtClean="0"/>
              <a:t>2018-11-20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BBAF-580F-45E4-A022-6984527E95CE}" type="datetime1">
              <a:rPr lang="en-CA" smtClean="0"/>
              <a:t>2018-11-20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3"/>
            <a:ext cx="6461760" cy="5431155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3"/>
            <a:ext cx="6461760" cy="5431155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1E17-6BF8-4FCE-94E4-E5E091796BF3}" type="datetime1">
              <a:rPr lang="en-CA" smtClean="0"/>
              <a:t>2018-11-20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7"/>
            <a:ext cx="6464300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0" cy="474154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6" y="1842137"/>
            <a:ext cx="6466841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6" y="2609850"/>
            <a:ext cx="6466841" cy="474154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30BF-3202-4939-8BEC-6B84D2D9686C}" type="datetime1">
              <a:rPr lang="en-CA" smtClean="0"/>
              <a:t>2018-11-20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6AD8-6557-4321-B48B-AD64C4E8BBD4}" type="datetime1">
              <a:rPr lang="en-CA" smtClean="0"/>
              <a:t>2018-11-20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3A0B-D3B2-4FCF-98DA-B2D278F04CBF}" type="datetime1">
              <a:rPr lang="en-CA" smtClean="0"/>
              <a:t>2018-11-20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4" y="327660"/>
            <a:ext cx="4813301" cy="139446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1" y="327663"/>
            <a:ext cx="8178800" cy="702373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4" y="1722125"/>
            <a:ext cx="4813301" cy="5629275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CCA0-3743-40D1-A257-B7C8878B1C00}" type="datetime1">
              <a:rPr lang="en-CA" smtClean="0"/>
              <a:t>2018-11-20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0" y="5760722"/>
            <a:ext cx="8778240" cy="68008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0" y="735330"/>
            <a:ext cx="8778240" cy="493776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0" y="6440807"/>
            <a:ext cx="8778240" cy="965835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8954-5C80-4A3F-823B-EA3D74107208}" type="datetime1">
              <a:rPr lang="en-CA" smtClean="0"/>
              <a:t>2018-11-20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1E32-E90C-42BC-8489-688107795689}" type="datetime1">
              <a:rPr lang="en-CA" smtClean="0"/>
              <a:t>2018-11-20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" y="7589520"/>
            <a:ext cx="4632960" cy="438150"/>
          </a:xfrm>
          <a:prstGeom prst="rect">
            <a:avLst/>
          </a:prstGeom>
        </p:spPr>
        <p:txBody>
          <a:bodyPr lIns="146304" tIns="73152" rIns="146304" bIns="73152"/>
          <a:lstStyle>
            <a:lvl1pPr>
              <a:defRPr sz="1900"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3840" y="236453"/>
            <a:ext cx="975360" cy="168787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932" y="322176"/>
            <a:ext cx="12494949" cy="13716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3"/>
            <a:ext cx="13167360" cy="5431155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160" y="7589520"/>
            <a:ext cx="34137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3768-417D-49F3-B4FB-D8DE1F5EC558}" type="datetime1">
              <a:rPr lang="en-CA" smtClean="0"/>
              <a:t>2018-11-20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3"/>
            <a:ext cx="34137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l" defTabSz="1463040" rtl="0" eaLnBrk="1" latinLnBrk="0" hangingPunct="1">
        <a:spcBef>
          <a:spcPct val="0"/>
        </a:spcBef>
        <a:buNone/>
        <a:defRPr sz="6400" kern="1200">
          <a:solidFill>
            <a:schemeClr val="tx2"/>
          </a:solidFill>
          <a:latin typeface="Candara" pitchFamily="34" charset="0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SzPct val="75000"/>
        <a:buFont typeface="Wingdings" pitchFamily="2" charset="2"/>
        <a:buChar char="q"/>
        <a:defRPr sz="4500" kern="1200">
          <a:solidFill>
            <a:schemeClr val="tx2"/>
          </a:solidFill>
          <a:latin typeface="Candara" pitchFamily="34" charset="0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Wingdings" pitchFamily="2" charset="2"/>
        <a:buChar char="§"/>
        <a:defRPr sz="3800" kern="1200">
          <a:solidFill>
            <a:schemeClr val="tx2"/>
          </a:solidFill>
          <a:latin typeface="Candara" pitchFamily="34" charset="0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Candara" pitchFamily="34" charset="0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2"/>
          </a:solidFill>
          <a:latin typeface="Candara" pitchFamily="34" charset="0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2"/>
          </a:solidFill>
          <a:latin typeface="Candara" pitchFamily="34" charset="0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l7.org/fhir/2018May/patient.html#match" TargetMode="External"/><Relationship Id="rId2" Type="http://schemas.openxmlformats.org/officeDocument/2006/relationships/hyperlink" Target="https://hl7.org/fhir/2018May/patient.html#mer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tre.github.io/ptmerge-interf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FE30E-05B5-43F3-BC3B-00B83C0EF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Client ID merge on FHIR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C0E28-56E7-487C-AA05-C0F5B60C55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Patient-safety issues related to merging client IDs using existing FHIR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97259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4A1D-ED0D-436A-A89F-C1194E8B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45F14-3A9D-4BCD-9043-21F9F1B48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A “</a:t>
            </a:r>
            <a:r>
              <a:rPr lang="en-CA" dirty="0" err="1"/>
              <a:t>PIXm</a:t>
            </a:r>
            <a:r>
              <a:rPr lang="en-CA" dirty="0"/>
              <a:t>” work item is active, during the 2018-2019 cycle, in IHE’s IT Infrastructure (ITI) technical committee; this work item is focused on profiling a </a:t>
            </a:r>
            <a:r>
              <a:rPr lang="en-CA" b="1" dirty="0"/>
              <a:t>FHIR equivalent to the ITI-8 Patient Identity Feed transaction</a:t>
            </a:r>
          </a:p>
          <a:p>
            <a:r>
              <a:rPr lang="en-CA" dirty="0"/>
              <a:t>ITI-8 includes a description of system behaviours following a client ID “merge” operation</a:t>
            </a:r>
          </a:p>
          <a:p>
            <a:r>
              <a:rPr lang="en-CA" dirty="0"/>
              <a:t>There are challenges in operationalizing client ID merge using FHIR; these challenges present potential patient safety risks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D2F7F-383D-468A-80DF-6E4F7310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86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D717F4-D8B8-430B-B0E3-87CA62DF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“problem” scenario…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D9776-2042-456D-BF38-AD51B6F6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Workflow</a:t>
            </a:r>
            <a:r>
              <a:rPr lang="en-CA" dirty="0"/>
              <a:t>:</a:t>
            </a:r>
          </a:p>
          <a:p>
            <a:pPr marL="1474470" lvl="1" indent="-742950">
              <a:buFont typeface="+mj-lt"/>
              <a:buAutoNum type="arabicPeriod"/>
            </a:pPr>
            <a:r>
              <a:rPr lang="en-CA" dirty="0"/>
              <a:t>Client Registry (CR) record ID-1 created for John</a:t>
            </a:r>
          </a:p>
          <a:p>
            <a:pPr marL="1474470" lvl="1" indent="-742950">
              <a:buFont typeface="+mj-lt"/>
              <a:buAutoNum type="arabicPeriod"/>
            </a:pPr>
            <a:r>
              <a:rPr lang="en-CA" dirty="0"/>
              <a:t>Shared Health Record (SHR) transaction TX-A recorded for John under ID-1</a:t>
            </a:r>
          </a:p>
          <a:p>
            <a:pPr marL="1474470" lvl="1" indent="-742950">
              <a:buFont typeface="+mj-lt"/>
              <a:buAutoNum type="arabicPeriod"/>
            </a:pPr>
            <a:r>
              <a:rPr lang="en-CA" dirty="0"/>
              <a:t>CR record ID-2 created for John, </a:t>
            </a:r>
            <a:r>
              <a:rPr lang="en-CA" b="1" i="1" dirty="0"/>
              <a:t>in error</a:t>
            </a:r>
          </a:p>
          <a:p>
            <a:pPr marL="1474470" lvl="1" indent="-742950">
              <a:buFont typeface="+mj-lt"/>
              <a:buAutoNum type="arabicPeriod"/>
            </a:pPr>
            <a:r>
              <a:rPr lang="en-CA" dirty="0"/>
              <a:t>SHR transaction TX-B recorded for John under ID-2</a:t>
            </a:r>
          </a:p>
          <a:p>
            <a:r>
              <a:rPr lang="en-CA" dirty="0">
                <a:solidFill>
                  <a:srgbClr val="FF0000"/>
                </a:solidFill>
              </a:rPr>
              <a:t>Result</a:t>
            </a:r>
            <a:r>
              <a:rPr lang="en-CA" dirty="0"/>
              <a:t>: there are, in error, multiple enterprise IDs for John in the CR and there is health information about John in the SHR under each separate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F1CDC-1891-4EF9-9B63-A788A19D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0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06AA2-FAEA-4B04-8DA9-CB8947DA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Problematic system behaviour…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F8326-72D3-4513-A644-F3CB8759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A query against the CR using either ID-1 </a:t>
            </a:r>
            <a:r>
              <a:rPr lang="en-CA" b="1" dirty="0"/>
              <a:t>or</a:t>
            </a:r>
            <a:r>
              <a:rPr lang="en-CA" dirty="0"/>
              <a:t> ID-2 will, in error, </a:t>
            </a:r>
            <a:r>
              <a:rPr lang="en-CA" i="1" dirty="0"/>
              <a:t>appear</a:t>
            </a:r>
            <a:r>
              <a:rPr lang="en-CA" dirty="0"/>
              <a:t> to correctly resolve to John’s single, definitive, golden demographic record</a:t>
            </a:r>
          </a:p>
          <a:p>
            <a:r>
              <a:rPr lang="en-CA" dirty="0"/>
              <a:t>A demographic query against the CR will return, in error, multiple records for John… with no way to establish which one is the definitive golden record</a:t>
            </a:r>
          </a:p>
          <a:p>
            <a:r>
              <a:rPr lang="en-CA" dirty="0"/>
              <a:t>An update to the CR using either ID-1 </a:t>
            </a:r>
            <a:r>
              <a:rPr lang="en-CA" b="1" dirty="0"/>
              <a:t>or</a:t>
            </a:r>
            <a:r>
              <a:rPr lang="en-CA" dirty="0"/>
              <a:t> ID-2 will, in error, </a:t>
            </a:r>
            <a:r>
              <a:rPr lang="en-CA" i="1" dirty="0"/>
              <a:t>appear</a:t>
            </a:r>
            <a:r>
              <a:rPr lang="en-CA" dirty="0"/>
              <a:t> to have updated John’s golden record</a:t>
            </a:r>
          </a:p>
          <a:p>
            <a:r>
              <a:rPr lang="en-CA" dirty="0"/>
              <a:t>A query against the SHR using either ID-1 </a:t>
            </a:r>
            <a:r>
              <a:rPr lang="en-CA" b="1" dirty="0"/>
              <a:t>or</a:t>
            </a:r>
            <a:r>
              <a:rPr lang="en-CA" dirty="0"/>
              <a:t> ID-2 will, in error – and </a:t>
            </a:r>
            <a:r>
              <a:rPr lang="en-CA" b="1" dirty="0"/>
              <a:t>unsafely</a:t>
            </a:r>
            <a:r>
              <a:rPr lang="en-CA" dirty="0"/>
              <a:t>, return only a partial subset of John’s health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BE083-5B7E-4831-9A4F-72D9FBE2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13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DE744-E77A-4C50-9FE2-D2C7E6AB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Behaviour of the </a:t>
            </a:r>
            <a:r>
              <a:rPr lang="en-CA" b="1" u="sng" dirty="0"/>
              <a:t>fixed</a:t>
            </a:r>
            <a:r>
              <a:rPr lang="en-CA" dirty="0"/>
              <a:t> problem…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2754C-333D-4BAA-AAE1-170105DB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It is detected that CR ID-1 and ID-2 both refer to John and the two IDs are “merged”</a:t>
            </a:r>
          </a:p>
          <a:p>
            <a:r>
              <a:rPr lang="en-CA" dirty="0"/>
              <a:t>Following the “merge” transaction:</a:t>
            </a:r>
          </a:p>
          <a:p>
            <a:pPr lvl="1"/>
            <a:r>
              <a:rPr lang="en-CA" dirty="0"/>
              <a:t>There is 1-and-only-1 enterprise ID for John in the CR; a query on this ID will return John’s single </a:t>
            </a:r>
            <a:r>
              <a:rPr lang="en-CA" i="1" dirty="0"/>
              <a:t>golden </a:t>
            </a:r>
            <a:r>
              <a:rPr lang="en-CA" dirty="0"/>
              <a:t>demographic record</a:t>
            </a:r>
          </a:p>
          <a:p>
            <a:pPr lvl="1"/>
            <a:r>
              <a:rPr lang="en-CA" dirty="0"/>
              <a:t>A query against the CR using ID-1 or ID-2, or any demographic query, will resolve to John’s golden record &amp; enterprise ID</a:t>
            </a:r>
          </a:p>
          <a:p>
            <a:pPr lvl="1"/>
            <a:r>
              <a:rPr lang="en-CA" dirty="0"/>
              <a:t>A query against the SHR using John’s enterprise ID will return all of John’s health information (TX-A </a:t>
            </a:r>
            <a:r>
              <a:rPr lang="en-CA" b="1" u="sng" dirty="0"/>
              <a:t>and</a:t>
            </a:r>
            <a:r>
              <a:rPr lang="en-CA" dirty="0"/>
              <a:t> TX-B)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83845-030C-46BC-99BE-EA5DD0B6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15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8E97-3B88-42C2-A088-DB56347D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 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8676-2A17-45A0-9857-080F0B12E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What should be the mandatory behaviour of a FHIR patient “merge” operation in OpenHIE? (</a:t>
            </a:r>
            <a:r>
              <a:rPr lang="en-CA" dirty="0">
                <a:hlinkClick r:id="rId2"/>
              </a:rPr>
              <a:t>https://hl7.org/fhir/2018May/patient.html#merge</a:t>
            </a:r>
            <a:r>
              <a:rPr lang="en-CA" dirty="0"/>
              <a:t>) </a:t>
            </a:r>
          </a:p>
          <a:p>
            <a:r>
              <a:rPr lang="en-CA" dirty="0"/>
              <a:t>What architectural role should the CR play in operationalizing a patient ID “merge”? (</a:t>
            </a:r>
            <a:r>
              <a:rPr lang="en-CA" dirty="0">
                <a:hlinkClick r:id="rId3"/>
              </a:rPr>
              <a:t>https://hl7.org/fhir/2018May/patient.html#match</a:t>
            </a:r>
            <a:r>
              <a:rPr lang="en-CA" dirty="0"/>
              <a:t>) </a:t>
            </a:r>
          </a:p>
          <a:p>
            <a:r>
              <a:rPr lang="en-CA" dirty="0"/>
              <a:t>What are some of the current approaches to addressing patient ID “merging”; can they inform our approach in OpenHIE? (</a:t>
            </a:r>
            <a:r>
              <a:rPr lang="en-CA" dirty="0">
                <a:hlinkClick r:id="rId4"/>
              </a:rPr>
              <a:t>https://mitre.github.io/ptmerge-interface/</a:t>
            </a:r>
            <a:r>
              <a:rPr lang="en-CA" dirty="0"/>
              <a:t>) </a:t>
            </a:r>
          </a:p>
          <a:p>
            <a:r>
              <a:rPr lang="en-CA" dirty="0"/>
              <a:t>What architectural role should the OpenHIE Interoperability Layer (IOL) play in operationalizing a patient ID “merge”? Can the IOL be employed to orchestrate the long-running FHIR transaction(s) needed to </a:t>
            </a:r>
            <a:r>
              <a:rPr lang="en-CA" b="1" dirty="0"/>
              <a:t>enforce patient-safe behaviours </a:t>
            </a:r>
            <a:r>
              <a:rPr lang="en-CA" dirty="0"/>
              <a:t>of an HIE?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13D35-C915-425F-8075-E162A1F4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8550950"/>
      </p:ext>
    </p:extLst>
  </p:cSld>
  <p:clrMapOvr>
    <a:masterClrMapping/>
  </p:clrMapOvr>
</p:sld>
</file>

<file path=ppt/theme/theme1.xml><?xml version="1.0" encoding="utf-8"?>
<a:theme xmlns:a="http://schemas.openxmlformats.org/drawingml/2006/main" name="ecGroup PPT templat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7-09-14 cycle 3 draft (notional) spec" id="{9A67F329-987B-47B2-A5B4-F181926CA689}" vid="{2250023F-EDB6-4F2A-8B04-18F2492E9D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ecGroup PPT Template</Template>
  <TotalTime>115</TotalTime>
  <Words>531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Candara</vt:lpstr>
      <vt:lpstr>Wingdings</vt:lpstr>
      <vt:lpstr>ecGroup PPT template 16x9</vt:lpstr>
      <vt:lpstr>Client ID merge on FHIR</vt:lpstr>
      <vt:lpstr>Overview</vt:lpstr>
      <vt:lpstr>The “problem” scenario…</vt:lpstr>
      <vt:lpstr>Problematic system behaviour…</vt:lpstr>
      <vt:lpstr>Behaviour of the fixed problem…</vt:lpstr>
      <vt:lpstr>Some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ID merge on FHIR</dc:title>
  <dc:creator>Derek Ritz</dc:creator>
  <cp:lastModifiedBy>Derek Ritz</cp:lastModifiedBy>
  <cp:revision>8</cp:revision>
  <dcterms:created xsi:type="dcterms:W3CDTF">2018-11-20T18:45:07Z</dcterms:created>
  <dcterms:modified xsi:type="dcterms:W3CDTF">2018-11-20T20:40:19Z</dcterms:modified>
</cp:coreProperties>
</file>