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35"/>
  </p:notesMasterIdLst>
  <p:handoutMasterIdLst>
    <p:handoutMasterId r:id="rId36"/>
  </p:handoutMasterIdLst>
  <p:sldIdLst>
    <p:sldId id="482" r:id="rId5"/>
    <p:sldId id="668" r:id="rId6"/>
    <p:sldId id="550" r:id="rId7"/>
    <p:sldId id="673" r:id="rId8"/>
    <p:sldId id="674" r:id="rId9"/>
    <p:sldId id="504" r:id="rId10"/>
    <p:sldId id="606" r:id="rId11"/>
    <p:sldId id="607" r:id="rId12"/>
    <p:sldId id="666" r:id="rId13"/>
    <p:sldId id="541" r:id="rId14"/>
    <p:sldId id="647" r:id="rId15"/>
    <p:sldId id="672" r:id="rId16"/>
    <p:sldId id="669" r:id="rId17"/>
    <p:sldId id="609" r:id="rId18"/>
    <p:sldId id="617" r:id="rId19"/>
    <p:sldId id="675" r:id="rId20"/>
    <p:sldId id="574" r:id="rId21"/>
    <p:sldId id="624" r:id="rId22"/>
    <p:sldId id="629" r:id="rId23"/>
    <p:sldId id="553" r:id="rId24"/>
    <p:sldId id="535" r:id="rId25"/>
    <p:sldId id="573" r:id="rId26"/>
    <p:sldId id="664" r:id="rId27"/>
    <p:sldId id="572" r:id="rId28"/>
    <p:sldId id="566" r:id="rId29"/>
    <p:sldId id="670" r:id="rId30"/>
    <p:sldId id="671" r:id="rId31"/>
    <p:sldId id="676" r:id="rId32"/>
    <p:sldId id="677" r:id="rId33"/>
    <p:sldId id="515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A3E2"/>
    <a:srgbClr val="78BE21"/>
    <a:srgbClr val="000000"/>
    <a:srgbClr val="003865"/>
    <a:srgbClr val="E8E8E8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0907" autoAdjust="0"/>
  </p:normalViewPr>
  <p:slideViewPr>
    <p:cSldViewPr snapToGrid="0">
      <p:cViewPr varScale="1">
        <p:scale>
          <a:sx n="78" d="100"/>
          <a:sy n="78" d="100"/>
        </p:scale>
        <p:origin x="199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r>
              <a:rPr lang="en-US">
                <a:latin typeface="NeueHaasGroteskText Std" panose="020B0504020202020204" pitchFamily="34" charset="0"/>
              </a:rPr>
              <a:t>January 2020</a:t>
            </a:r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AD5C8-DBE8-445C-9C20-3A9F452555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2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5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3303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303">
              <a:defRPr/>
            </a:pPr>
            <a:r>
              <a:rPr lang="en-US">
                <a:solidFill>
                  <a:prstClr val="black"/>
                </a:solidFill>
              </a:rPr>
              <a:t>January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13303"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7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3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512379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7313" y="233363"/>
            <a:ext cx="4040187" cy="3030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308" y="3454769"/>
            <a:ext cx="5736514" cy="5726123"/>
          </a:xfrm>
        </p:spPr>
        <p:txBody>
          <a:bodyPr/>
          <a:lstStyle/>
          <a:p>
            <a:pPr defTabSz="913303">
              <a:defRPr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3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82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41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5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5BC9E86-23BD-414A-AD8D-64FF49728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80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6863" y="150813"/>
            <a:ext cx="4013200" cy="3009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365" y="3220547"/>
            <a:ext cx="6790158" cy="59251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77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02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02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9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3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17" indent="-24161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2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8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t>July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2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2752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ipad@state.mn.u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www.youtube.com/user/INFOIPAD" TargetMode="External"/><Relationship Id="rId4" Type="http://schemas.openxmlformats.org/officeDocument/2006/relationships/hyperlink" Target="https://mn.gov/admin/data-practic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Practices Update:</a:t>
            </a:r>
            <a:br>
              <a:rPr lang="en-US" sz="3200" dirty="0"/>
            </a:br>
            <a:r>
              <a:rPr lang="en-US" sz="3200" dirty="0"/>
              <a:t>FAQs, case law, and legislation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48640" y="5530888"/>
            <a:ext cx="8039306" cy="119922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Data Practices Office</a:t>
            </a:r>
          </a:p>
          <a:p>
            <a:r>
              <a:rPr lang="en-US" sz="2800" dirty="0"/>
              <a:t>Taya Moxley-Goldsmith</a:t>
            </a:r>
          </a:p>
          <a:p>
            <a:r>
              <a:rPr lang="en-US" sz="2800" dirty="0"/>
              <a:t>Casey Carmody</a:t>
            </a:r>
          </a:p>
        </p:txBody>
      </p:sp>
    </p:spTree>
    <p:extLst>
      <p:ext uri="{BB962C8B-B14F-4D97-AF65-F5344CB8AC3E}">
        <p14:creationId xmlns:p14="http://schemas.microsoft.com/office/powerpoint/2010/main" val="417805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475487" y="43250"/>
            <a:ext cx="8668512" cy="1143000"/>
          </a:xfrm>
        </p:spPr>
        <p:txBody>
          <a:bodyPr>
            <a:noAutofit/>
          </a:bodyPr>
          <a:lstStyle/>
          <a:p>
            <a:r>
              <a:rPr lang="en-US" sz="3600" dirty="0"/>
              <a:t>Government data on personal devices/</a:t>
            </a:r>
            <a:br>
              <a:rPr lang="en-US" sz="3600" dirty="0"/>
            </a:br>
            <a:r>
              <a:rPr lang="en-US" sz="3600" dirty="0"/>
              <a:t>Personal data on government devices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981" y="1556952"/>
            <a:ext cx="8210550" cy="493034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Personal data is not government data</a:t>
            </a:r>
          </a:p>
          <a:p>
            <a:r>
              <a:rPr lang="en-US" sz="3600" dirty="0"/>
              <a:t>Employees can create government data on personal devices</a:t>
            </a:r>
          </a:p>
          <a:p>
            <a:r>
              <a:rPr lang="en-US" sz="3600" dirty="0"/>
              <a:t>Employers might consider:</a:t>
            </a:r>
          </a:p>
          <a:p>
            <a:pPr lvl="1"/>
            <a:r>
              <a:rPr lang="en-US" sz="3200" dirty="0"/>
              <a:t>Policy on compliance with records retention and data requests</a:t>
            </a:r>
          </a:p>
          <a:p>
            <a:pPr lvl="1"/>
            <a:r>
              <a:rPr lang="en-US" sz="3200" dirty="0"/>
              <a:t>Policy on usage</a:t>
            </a:r>
          </a:p>
          <a:p>
            <a:pPr lvl="1"/>
            <a:r>
              <a:rPr lang="en-US" sz="3200" dirty="0"/>
              <a:t>Incidental use policy</a:t>
            </a:r>
          </a:p>
          <a:p>
            <a:endParaRPr lang="en-US" dirty="0"/>
          </a:p>
        </p:txBody>
      </p:sp>
      <p:pic>
        <p:nvPicPr>
          <p:cNvPr id="10" name="Content Placeholder 6" descr="ipad and compu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6" y="4683211"/>
            <a:ext cx="3260553" cy="21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1C1F-B096-465B-9ED7-625222C9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70" y="76200"/>
            <a:ext cx="9173570" cy="914400"/>
          </a:xfrm>
        </p:spPr>
        <p:txBody>
          <a:bodyPr>
            <a:normAutofit/>
          </a:bodyPr>
          <a:lstStyle/>
          <a:p>
            <a:r>
              <a:rPr lang="en-US" sz="3600" dirty="0"/>
              <a:t>Photographs and videos of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94DD-737E-42CD-AA9C-C084F805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Is the employee the subject of the data?</a:t>
            </a:r>
          </a:p>
          <a:p>
            <a:pPr lvl="1"/>
            <a:r>
              <a:rPr lang="en-US" sz="2900" dirty="0"/>
              <a:t>If yes, then it is personnel data – photos and videos are not in § 13.43, </a:t>
            </a:r>
            <a:r>
              <a:rPr lang="en-US" sz="2900" dirty="0" err="1"/>
              <a:t>subd</a:t>
            </a:r>
            <a:r>
              <a:rPr lang="en-US" sz="2900" dirty="0"/>
              <a:t>. 2 = private data</a:t>
            </a:r>
          </a:p>
          <a:p>
            <a:pPr lvl="1"/>
            <a:r>
              <a:rPr lang="en-US" sz="2900" dirty="0"/>
              <a:t>If no, then it is not personnel data</a:t>
            </a:r>
          </a:p>
          <a:p>
            <a:pPr lvl="2"/>
            <a:r>
              <a:rPr lang="en-US" sz="2600" dirty="0"/>
              <a:t>Presumptively public, or</a:t>
            </a:r>
          </a:p>
          <a:p>
            <a:pPr lvl="2"/>
            <a:r>
              <a:rPr lang="en-US" sz="2600" dirty="0"/>
              <a:t>Could be classified by another provision depending on circumstances</a:t>
            </a:r>
          </a:p>
        </p:txBody>
      </p:sp>
      <p:pic>
        <p:nvPicPr>
          <p:cNvPr id="7" name="Picture 6" descr="A person with a camera">
            <a:extLst>
              <a:ext uri="{FF2B5EF4-FFF2-40B4-BE49-F238E27FC236}">
                <a16:creationId xmlns:a16="http://schemas.microsoft.com/office/drawing/2014/main" id="{C4284400-95ED-4F30-A2D5-D6F0A271E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790534"/>
            <a:ext cx="2895600" cy="20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F296-14F5-4ECA-B9CE-C94B051A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45" y="102973"/>
            <a:ext cx="7886700" cy="914400"/>
          </a:xfrm>
        </p:spPr>
        <p:txBody>
          <a:bodyPr/>
          <a:lstStyle/>
          <a:p>
            <a:r>
              <a:rPr lang="en-US" dirty="0"/>
              <a:t>Advisory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02C9-A225-465E-AA4F-47DFB6AB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021080" cy="46122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AO 01-075: “Personal data” are not government data.</a:t>
            </a:r>
          </a:p>
          <a:p>
            <a:r>
              <a:rPr lang="en-US" dirty="0"/>
              <a:t>AO 21-007: Based on its policies, City determined that a video an employee created data on a personal device was for work purposes and was government data.</a:t>
            </a:r>
          </a:p>
          <a:p>
            <a:r>
              <a:rPr lang="en-US" dirty="0"/>
              <a:t>AO 19-003: County had a policy that allowed employees to create government data on personal cellphones. Therefore, the County was obligated to obtain data to respond to a request.</a:t>
            </a:r>
          </a:p>
        </p:txBody>
      </p:sp>
    </p:spTree>
    <p:extLst>
      <p:ext uri="{BB962C8B-B14F-4D97-AF65-F5344CB8AC3E}">
        <p14:creationId xmlns:p14="http://schemas.microsoft.com/office/powerpoint/2010/main" val="299665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2319-92BE-49BC-8685-EBA4E408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31" y="223837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think?</a:t>
            </a:r>
            <a:br>
              <a:rPr lang="en-US" dirty="0"/>
            </a:br>
            <a:r>
              <a:rPr lang="en-US" dirty="0"/>
              <a:t>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F8C6-2BF2-4A5A-ADF7-3EA718B4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an entity’s obligations to keep data secure, particularly in a virtual/work-from-home environment?</a:t>
            </a:r>
          </a:p>
        </p:txBody>
      </p:sp>
    </p:spTree>
    <p:extLst>
      <p:ext uri="{BB962C8B-B14F-4D97-AF65-F5344CB8AC3E}">
        <p14:creationId xmlns:p14="http://schemas.microsoft.com/office/powerpoint/2010/main" val="290316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4519-D4F5-49E2-94C3-D1EF65CA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2400"/>
            <a:ext cx="8338369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Data security</a:t>
            </a:r>
            <a:br>
              <a:rPr lang="en-US" dirty="0"/>
            </a:br>
            <a:r>
              <a:rPr lang="en-US" sz="2700" dirty="0"/>
              <a:t>Minn. Stat. § 13.05, </a:t>
            </a:r>
            <a:r>
              <a:rPr lang="en-US" sz="2700" dirty="0" err="1"/>
              <a:t>subd</a:t>
            </a:r>
            <a:r>
              <a:rPr lang="en-US" sz="2700" dirty="0"/>
              <a:t>.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C7C4-CC20-4F7E-86FB-DE1FF1E5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29" y="1971098"/>
            <a:ext cx="7611341" cy="42322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Procedures to ensure that all data on individuals are accurate, complete, and current for the purposes for which it was collected</a:t>
            </a:r>
          </a:p>
          <a:p>
            <a:r>
              <a:rPr lang="en-US" sz="2800" dirty="0"/>
              <a:t>Establish </a:t>
            </a:r>
            <a:r>
              <a:rPr lang="en-US" sz="2800" i="1" dirty="0"/>
              <a:t>appropriate security safeguards</a:t>
            </a:r>
            <a:r>
              <a:rPr lang="en-US" sz="2800" dirty="0"/>
              <a:t> for all records containing data on individuals:</a:t>
            </a:r>
          </a:p>
          <a:p>
            <a:pPr lvl="1"/>
            <a:r>
              <a:rPr lang="en-US" sz="2300" dirty="0"/>
              <a:t>Procedures for ensuring that data that are not public are only accessible to persons whose work assignment reasonably requires access to the data, and</a:t>
            </a:r>
          </a:p>
          <a:p>
            <a:pPr lvl="1"/>
            <a:r>
              <a:rPr lang="en-US" sz="2300" dirty="0"/>
              <a:t>Only accessed by those persons for purposes described in the procedure</a:t>
            </a:r>
          </a:p>
        </p:txBody>
      </p:sp>
    </p:spTree>
    <p:extLst>
      <p:ext uri="{BB962C8B-B14F-4D97-AF65-F5344CB8AC3E}">
        <p14:creationId xmlns:p14="http://schemas.microsoft.com/office/powerpoint/2010/main" val="25343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4519-D4F5-49E2-94C3-D1EF65CA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2400"/>
            <a:ext cx="8338369" cy="914400"/>
          </a:xfrm>
        </p:spPr>
        <p:txBody>
          <a:bodyPr/>
          <a:lstStyle/>
          <a:p>
            <a:r>
              <a:rPr lang="en-US" dirty="0"/>
              <a:t>Data security,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C7C4-CC20-4F7E-86FB-DE1FF1E5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02" y="1867189"/>
            <a:ext cx="7548995" cy="4408920"/>
          </a:xfrm>
        </p:spPr>
        <p:txBody>
          <a:bodyPr>
            <a:normAutofit/>
          </a:bodyPr>
          <a:lstStyle/>
          <a:p>
            <a:r>
              <a:rPr lang="en-US" sz="2800" dirty="0"/>
              <a:t>Policy incorporating procedures, which may include a model policy governing access to the data if sharing of the data with other government entities is authorized by law.</a:t>
            </a:r>
          </a:p>
          <a:p>
            <a:r>
              <a:rPr lang="en-US" sz="2800" dirty="0"/>
              <a:t>Destroy not public data in a way that prevents its contents from being determined.</a:t>
            </a:r>
          </a:p>
        </p:txBody>
      </p:sp>
    </p:spTree>
    <p:extLst>
      <p:ext uri="{BB962C8B-B14F-4D97-AF65-F5344CB8AC3E}">
        <p14:creationId xmlns:p14="http://schemas.microsoft.com/office/powerpoint/2010/main" val="273089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B301-6774-43A5-8968-81D24835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74409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security, 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ED10-7EB8-4521-9FF6-1970C4121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and update current security processes and protocols.</a:t>
            </a:r>
          </a:p>
          <a:p>
            <a:r>
              <a:rPr lang="en-US" dirty="0"/>
              <a:t>Provide training to employees and team members</a:t>
            </a:r>
          </a:p>
          <a:p>
            <a:r>
              <a:rPr lang="en-US" dirty="0"/>
              <a:t>Reach out to employees and team members about records management/data destruction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6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31" y="-1"/>
            <a:ext cx="7886700" cy="11615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think?</a:t>
            </a:r>
            <a:br>
              <a:rPr lang="en-US" dirty="0"/>
            </a:br>
            <a:r>
              <a:rPr lang="en-US" dirty="0"/>
              <a:t>Large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dirty="0"/>
              <a:t>A public data requester has asked for all of your program’s emails from the last two months. The estimated number of responsive emails is 80,000 emails. 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dirty="0"/>
              <a:t>Can you decline to respond due to the request’s overly burdensome nature?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endParaRPr lang="en-US" dirty="0"/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0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AAB8E-20CD-4653-9092-98CB594C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1135"/>
          </a:xfrm>
        </p:spPr>
        <p:txBody>
          <a:bodyPr>
            <a:normAutofit/>
          </a:bodyPr>
          <a:lstStyle/>
          <a:p>
            <a:r>
              <a:rPr lang="en-US" dirty="0"/>
              <a:t>Large requests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76622-4324-404D-B879-030C9C931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2127"/>
            <a:ext cx="7634201" cy="4242666"/>
          </a:xfrm>
        </p:spPr>
        <p:txBody>
          <a:bodyPr>
            <a:normAutofit lnSpcReduction="10000"/>
          </a:bodyPr>
          <a:lstStyle/>
          <a:p>
            <a:pPr>
              <a:spcBef>
                <a:spcPts val="375"/>
              </a:spcBef>
              <a:buClr>
                <a:srgbClr val="003865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burdensome or harassing exceptions to Ch. 13</a:t>
            </a:r>
          </a:p>
          <a:p>
            <a:pPr>
              <a:spcBef>
                <a:spcPts val="375"/>
              </a:spcBef>
              <a:buClr>
                <a:srgbClr val="003865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Entities must have internal procedures to make sure requests are responded to in an appropriate and prompt manner and within a reasonable amount of time</a:t>
            </a:r>
          </a:p>
          <a:p>
            <a:pPr>
              <a:spcBef>
                <a:spcPts val="375"/>
              </a:spcBef>
              <a:buClr>
                <a:srgbClr val="003865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 requests may take a lot of time and that could be reasonable </a:t>
            </a:r>
          </a:p>
          <a:p>
            <a:pPr>
              <a:spcBef>
                <a:spcPts val="375"/>
              </a:spcBef>
              <a:buClr>
                <a:srgbClr val="003865"/>
              </a:buClr>
              <a:defRPr/>
            </a:pPr>
            <a:r>
              <a:rPr lang="en-US" sz="2800" dirty="0">
                <a:solidFill>
                  <a:srgbClr val="003865"/>
                </a:solidFill>
                <a:latin typeface="Calibri"/>
              </a:rPr>
              <a:t>Routine records management can help to alleviate some, though not all, of </a:t>
            </a:r>
            <a:r>
              <a:rPr lang="en-US" sz="2800">
                <a:solidFill>
                  <a:srgbClr val="003865"/>
                </a:solidFill>
                <a:latin typeface="Calibri"/>
              </a:rPr>
              <a:t>the burden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41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3"/>
            <a:ext cx="9144000" cy="1247775"/>
          </a:xfrm>
        </p:spPr>
        <p:txBody>
          <a:bodyPr>
            <a:normAutofit/>
          </a:bodyPr>
          <a:lstStyle/>
          <a:p>
            <a:r>
              <a:rPr lang="en-US" sz="3600" dirty="0"/>
              <a:t>Large requests, practical considerations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67" y="1902941"/>
            <a:ext cx="8176466" cy="4584357"/>
          </a:xfrm>
        </p:spPr>
        <p:txBody>
          <a:bodyPr anchor="t"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Contact the requester to clarify the scope of the request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Give context to the length of time it may take to compile data and amount of responsive data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Ask whether certain responsive data should be prioritized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Consider providing data on a rolling basis</a:t>
            </a:r>
          </a:p>
        </p:txBody>
      </p:sp>
    </p:spTree>
    <p:extLst>
      <p:ext uri="{BB962C8B-B14F-4D97-AF65-F5344CB8AC3E}">
        <p14:creationId xmlns:p14="http://schemas.microsoft.com/office/powerpoint/2010/main" val="215158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161761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We are a statewide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597460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Website and info pages: </a:t>
            </a:r>
            <a:r>
              <a:rPr lang="en-US" sz="3000" dirty="0">
                <a:hlinkClick r:id="rId3"/>
              </a:rPr>
              <a:t>https://mn.gov/admin/data-practices/</a:t>
            </a:r>
            <a:r>
              <a:rPr lang="en-US" sz="30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800" dirty="0"/>
              <a:t>Training</a:t>
            </a:r>
          </a:p>
        </p:txBody>
      </p:sp>
      <p:pic>
        <p:nvPicPr>
          <p:cNvPr id="4" name="Picture 3" descr="picture of website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296" y="4282758"/>
            <a:ext cx="3986784" cy="24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3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23837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Webster v. Hennepin County</a:t>
            </a:r>
            <a:br>
              <a:rPr lang="en-US" dirty="0"/>
            </a:br>
            <a:r>
              <a:rPr lang="en-US" sz="3100" dirty="0"/>
              <a:t>910 NW 2d 420 (Minn. 2018)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Large request for public data/email about use of biometric technology</a:t>
            </a:r>
          </a:p>
          <a:p>
            <a:r>
              <a:rPr lang="en-US" dirty="0"/>
              <a:t>Complaint at OAH, Court of Appeals unpublished case, appeal to Supreme Court</a:t>
            </a:r>
          </a:p>
          <a:p>
            <a:r>
              <a:rPr lang="en-US" dirty="0"/>
              <a:t>Supreme Court held:</a:t>
            </a:r>
          </a:p>
          <a:p>
            <a:pPr lvl="1"/>
            <a:r>
              <a:rPr lang="en-US" dirty="0"/>
              <a:t>County procedures did not ensure a prompt response</a:t>
            </a:r>
          </a:p>
          <a:p>
            <a:pPr lvl="1"/>
            <a:r>
              <a:rPr lang="en-US" dirty="0"/>
              <a:t>Records were maintained in a manner easily accessible for convenient use</a:t>
            </a:r>
          </a:p>
          <a:p>
            <a:pPr lvl="1"/>
            <a:r>
              <a:rPr lang="en-US" dirty="0"/>
              <a:t>No appellate jurisdiction to address overly burdensome question</a:t>
            </a:r>
          </a:p>
        </p:txBody>
      </p:sp>
    </p:spTree>
    <p:extLst>
      <p:ext uri="{BB962C8B-B14F-4D97-AF65-F5344CB8AC3E}">
        <p14:creationId xmlns:p14="http://schemas.microsoft.com/office/powerpoint/2010/main" val="151347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Part 2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0548"/>
          <a:stretch>
            <a:fillRect/>
          </a:stretch>
        </p:blipFill>
        <p:spPr/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915E4B-1980-425A-A6E8-76F35B74E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1438" y="5681953"/>
            <a:ext cx="5621123" cy="1040121"/>
          </a:xfrm>
        </p:spPr>
        <p:txBody>
          <a:bodyPr anchor="ctr">
            <a:noAutofit/>
          </a:bodyPr>
          <a:lstStyle/>
          <a:p>
            <a:r>
              <a:rPr lang="en-US" sz="3200" dirty="0"/>
              <a:t>Case law</a:t>
            </a:r>
          </a:p>
        </p:txBody>
      </p:sp>
    </p:spTree>
    <p:extLst>
      <p:ext uri="{BB962C8B-B14F-4D97-AF65-F5344CB8AC3E}">
        <p14:creationId xmlns:p14="http://schemas.microsoft.com/office/powerpoint/2010/main" val="116071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B444F-991E-49DD-A4C5-0A0E0962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law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3EA9C-98EE-4D0B-88F2-55F1A799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33790"/>
          </a:xfrm>
        </p:spPr>
        <p:txBody>
          <a:bodyPr>
            <a:normAutofit fontScale="85000" lnSpcReduction="20000"/>
          </a:bodyPr>
          <a:lstStyle/>
          <a:p>
            <a:r>
              <a:rPr lang="en-US" sz="3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Smith v. City of Crosby, 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No. A21-0709 (Minn. Ct. App. Jan. 18, 2022)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Arbitrator ordered City to “expunge” references to employee’s termination.</a:t>
            </a:r>
          </a:p>
          <a:p>
            <a:pPr lvl="1"/>
            <a:r>
              <a:rPr lang="en-US" dirty="0"/>
              <a:t>Employee required to challenge the accuracy and completeness, per §13.04, </a:t>
            </a:r>
            <a:r>
              <a:rPr lang="en-US" dirty="0" err="1"/>
              <a:t>subd</a:t>
            </a:r>
            <a:r>
              <a:rPr lang="en-US" dirty="0"/>
              <a:t>. 4</a:t>
            </a:r>
          </a:p>
          <a:p>
            <a:r>
              <a:rPr lang="en-US" sz="3000" i="1" dirty="0"/>
              <a:t>Halva v. Minn. State Colls. &amp; Univs.</a:t>
            </a:r>
            <a:r>
              <a:rPr lang="en-US" sz="3000" dirty="0"/>
              <a:t>, 953 N.W.2d 496 (Minn. 2021)</a:t>
            </a:r>
          </a:p>
          <a:p>
            <a:pPr lvl="1"/>
            <a:r>
              <a:rPr lang="en-US" dirty="0"/>
              <a:t>Official Records Act does not include private right of action.</a:t>
            </a:r>
          </a:p>
          <a:p>
            <a:pPr lvl="1"/>
            <a:r>
              <a:rPr lang="en-US" dirty="0"/>
              <a:t>Violations are remedied through Ch. 13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5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B0D1-6267-4487-A043-094B5724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Case law,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8EE42-C1F2-4679-ABC9-730C65E32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94" y="1544272"/>
            <a:ext cx="8515350" cy="5032375"/>
          </a:xfrm>
        </p:spPr>
        <p:txBody>
          <a:bodyPr>
            <a:normAutofit lnSpcReduction="10000"/>
          </a:bodyPr>
          <a:lstStyle/>
          <a:p>
            <a:r>
              <a:rPr lang="en-US" sz="2600" i="1" dirty="0"/>
              <a:t>Energy Policy Advocates v. Ellison</a:t>
            </a:r>
            <a:r>
              <a:rPr lang="en-US" sz="2600" dirty="0"/>
              <a:t>, A20-1344 (Minn. Ct. App., June 1, 2021), rev. granted</a:t>
            </a:r>
          </a:p>
          <a:p>
            <a:pPr lvl="1"/>
            <a:r>
              <a:rPr lang="en-US" sz="2400" dirty="0"/>
              <a:t>Private classification only applies to data on individuals</a:t>
            </a:r>
          </a:p>
          <a:p>
            <a:pPr lvl="1"/>
            <a:r>
              <a:rPr lang="en-US" sz="2400" dirty="0"/>
              <a:t>Under §13.393, attorney data:</a:t>
            </a:r>
          </a:p>
          <a:p>
            <a:pPr lvl="2"/>
            <a:r>
              <a:rPr lang="en-US" sz="2000" dirty="0"/>
              <a:t>Work product protects data without regard to status of litigation</a:t>
            </a:r>
          </a:p>
          <a:p>
            <a:pPr lvl="2"/>
            <a:r>
              <a:rPr lang="en-US" sz="2000" dirty="0"/>
              <a:t>General description that data are attorney-client privilege not sufficient</a:t>
            </a:r>
          </a:p>
          <a:p>
            <a:pPr lvl="1"/>
            <a:r>
              <a:rPr lang="en-US" sz="2400" dirty="0"/>
              <a:t>Ct of App declined to recognize the common-interest doctrine in MN</a:t>
            </a:r>
            <a:endParaRPr lang="en-US" sz="2000" dirty="0"/>
          </a:p>
          <a:p>
            <a:r>
              <a:rPr lang="en-US" sz="2600" dirty="0"/>
              <a:t>Advisory opinions 12-017, 01-079</a:t>
            </a:r>
          </a:p>
          <a:p>
            <a:pPr lvl="1"/>
            <a:r>
              <a:rPr lang="en-US" sz="2400" dirty="0"/>
              <a:t>There must be a basis upon which the government entity can justify removing data from the applicability of Ch. 13</a:t>
            </a:r>
          </a:p>
        </p:txBody>
      </p:sp>
    </p:spTree>
    <p:extLst>
      <p:ext uri="{BB962C8B-B14F-4D97-AF65-F5344CB8AC3E}">
        <p14:creationId xmlns:p14="http://schemas.microsoft.com/office/powerpoint/2010/main" val="72596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Part 3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0548"/>
          <a:stretch>
            <a:fillRect/>
          </a:stretch>
        </p:blipFill>
        <p:spPr/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915E4B-1980-425A-A6E8-76F35B74E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1850" y="5644883"/>
            <a:ext cx="4978571" cy="1040121"/>
          </a:xfrm>
        </p:spPr>
        <p:txBody>
          <a:bodyPr>
            <a:noAutofit/>
          </a:bodyPr>
          <a:lstStyle/>
          <a:p>
            <a:r>
              <a:rPr lang="en-US" sz="3200" dirty="0"/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44154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31" y="-1"/>
            <a:ext cx="7886700" cy="1186249"/>
          </a:xfrm>
        </p:spPr>
        <p:txBody>
          <a:bodyPr>
            <a:normAutofit/>
          </a:bodyPr>
          <a:lstStyle/>
          <a:p>
            <a:r>
              <a:rPr lang="en-US" dirty="0"/>
              <a:t>2022 legislative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dates:</a:t>
            </a:r>
          </a:p>
          <a:p>
            <a:pPr lvl="1"/>
            <a:r>
              <a:rPr lang="en-US" dirty="0"/>
              <a:t>Session started Jan. 31, 2022</a:t>
            </a:r>
          </a:p>
          <a:p>
            <a:pPr lvl="1"/>
            <a:r>
              <a:rPr lang="en-US" dirty="0"/>
              <a:t>First deadline March 25, 2022</a:t>
            </a:r>
          </a:p>
          <a:p>
            <a:pPr lvl="1"/>
            <a:r>
              <a:rPr lang="en-US" dirty="0"/>
              <a:t>Session ends, May 23, 2022</a:t>
            </a:r>
          </a:p>
          <a:p>
            <a:r>
              <a:rPr lang="en-US" dirty="0"/>
              <a:t>Legislative Commission on Data Practices</a:t>
            </a:r>
          </a:p>
          <a:p>
            <a:pPr lvl="1"/>
            <a:r>
              <a:rPr lang="en-US" dirty="0"/>
              <a:t>Education data</a:t>
            </a:r>
          </a:p>
          <a:p>
            <a:pPr lvl="1"/>
            <a:r>
              <a:rPr lang="en-US" dirty="0"/>
              <a:t>Facial recognition software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3572-8689-46C8-8A24-F9F5FF5B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3569"/>
            <a:ext cx="7886700" cy="914400"/>
          </a:xfrm>
        </p:spPr>
        <p:txBody>
          <a:bodyPr/>
          <a:lstStyle/>
          <a:p>
            <a:r>
              <a:rPr lang="en-US" dirty="0"/>
              <a:t>Bills 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C8E3A-A37A-4289-AA8F-B4D28435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96366" cy="4451607"/>
          </a:xfrm>
        </p:spPr>
        <p:txBody>
          <a:bodyPr>
            <a:normAutofit/>
          </a:bodyPr>
          <a:lstStyle/>
          <a:p>
            <a:r>
              <a:rPr lang="en-US" dirty="0"/>
              <a:t>HF341/SF2307: Amends §13.32 to include provisions about technology providers.</a:t>
            </a:r>
          </a:p>
          <a:p>
            <a:r>
              <a:rPr lang="en-US" dirty="0"/>
              <a:t>HF2353/SF2459: Adds §13.463 classifying educational support services data.</a:t>
            </a:r>
          </a:p>
          <a:p>
            <a:r>
              <a:rPr lang="en-US" dirty="0"/>
              <a:t>HF2945/SF3214: Amends §299C.72 allowing local government to share criminal history data. </a:t>
            </a:r>
          </a:p>
        </p:txBody>
      </p:sp>
    </p:spTree>
    <p:extLst>
      <p:ext uri="{BB962C8B-B14F-4D97-AF65-F5344CB8AC3E}">
        <p14:creationId xmlns:p14="http://schemas.microsoft.com/office/powerpoint/2010/main" val="50623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F4C-8893-43B7-899E-4B10E84F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15330"/>
            <a:ext cx="7886700" cy="914400"/>
          </a:xfrm>
        </p:spPr>
        <p:txBody>
          <a:bodyPr/>
          <a:lstStyle/>
          <a:p>
            <a:r>
              <a:rPr lang="en-US" dirty="0"/>
              <a:t>Bills 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A386A-61DC-4A2E-A491-9FE88B3C3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HF3249/SF3087: Amends §13.045 and other provisions around Safe-at-Home program and allows sharing.</a:t>
            </a:r>
          </a:p>
          <a:p>
            <a:r>
              <a:rPr lang="en-US" dirty="0"/>
              <a:t>HF3064/SF2979: Amends §13.41 to include licensing data of “local governmental units.”</a:t>
            </a:r>
          </a:p>
          <a:p>
            <a:r>
              <a:rPr lang="en-US" dirty="0"/>
              <a:t>HF3529: Amends §13.82 – classifying mental health data as private and allowing sharing.</a:t>
            </a:r>
          </a:p>
        </p:txBody>
      </p:sp>
    </p:spTree>
    <p:extLst>
      <p:ext uri="{BB962C8B-B14F-4D97-AF65-F5344CB8AC3E}">
        <p14:creationId xmlns:p14="http://schemas.microsoft.com/office/powerpoint/2010/main" val="189171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4979-20E1-47D3-BEEB-ABD30B17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DPO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68D2A-277A-4194-9AC0-A8CCFD1B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$200 fee for OML opinions</a:t>
            </a:r>
          </a:p>
          <a:p>
            <a:r>
              <a:rPr lang="en-US" dirty="0"/>
              <a:t>Update provisions of §13.04 data challenge appeal process</a:t>
            </a:r>
          </a:p>
          <a:p>
            <a:pPr lvl="1"/>
            <a:r>
              <a:rPr lang="en-US" dirty="0"/>
              <a:t>Allows dismissal of appeal prior to informal resolution in specific circumstances</a:t>
            </a:r>
          </a:p>
          <a:p>
            <a:pPr lvl="1"/>
            <a:r>
              <a:rPr lang="en-US" dirty="0"/>
              <a:t>Pulls forward some requirements from the Rules</a:t>
            </a:r>
          </a:p>
          <a:p>
            <a:r>
              <a:rPr lang="en-US" dirty="0"/>
              <a:t>Included in the supplemental budget bill</a:t>
            </a:r>
          </a:p>
        </p:txBody>
      </p:sp>
    </p:spTree>
    <p:extLst>
      <p:ext uri="{BB962C8B-B14F-4D97-AF65-F5344CB8AC3E}">
        <p14:creationId xmlns:p14="http://schemas.microsoft.com/office/powerpoint/2010/main" val="227354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3E1791-396B-4D3B-80FF-483190692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questions do you have for us?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41AAB-7416-45DF-8DCC-E9D6E1175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Question mark boxes">
            <a:extLst>
              <a:ext uri="{FF2B5EF4-FFF2-40B4-BE49-F238E27FC236}">
                <a16:creationId xmlns:a16="http://schemas.microsoft.com/office/drawing/2014/main" id="{AEA6FC0C-BD59-447D-B6C4-E7C9C30416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b="27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269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01850" y="5644883"/>
            <a:ext cx="4978571" cy="1064835"/>
          </a:xfrm>
        </p:spPr>
        <p:txBody>
          <a:bodyPr>
            <a:noAutofit/>
          </a:bodyPr>
          <a:lstStyle/>
          <a:p>
            <a:r>
              <a:rPr lang="en-US" sz="3200" dirty="0"/>
              <a:t>FAQs about data practices and government records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0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262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dirty="0"/>
              <a:t>Stay in touch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3498092"/>
            <a:ext cx="7886700" cy="3010992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Data Practices Office</a:t>
            </a:r>
          </a:p>
          <a:p>
            <a:r>
              <a:rPr lang="en-US" sz="2800" dirty="0"/>
              <a:t>651-296-6733</a:t>
            </a:r>
          </a:p>
          <a:p>
            <a:r>
              <a:rPr lang="en-US" sz="2400" dirty="0">
                <a:hlinkClick r:id="rId3"/>
              </a:rPr>
              <a:t>info.dpo@state.mn.us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https://mn.gov/admin/data-practices/</a:t>
            </a:r>
            <a:endParaRPr lang="en-US" sz="2400" dirty="0"/>
          </a:p>
          <a:p>
            <a:r>
              <a:rPr lang="en-US" sz="2400" dirty="0"/>
              <a:t>Twitter: @</a:t>
            </a:r>
            <a:r>
              <a:rPr lang="en-US" sz="2400" dirty="0" err="1"/>
              <a:t>mngovdata</a:t>
            </a:r>
            <a:r>
              <a:rPr lang="en-US" sz="2400" dirty="0"/>
              <a:t> </a:t>
            </a:r>
          </a:p>
          <a:p>
            <a:r>
              <a:rPr lang="en-US" sz="2400" dirty="0"/>
              <a:t>YouTube training videos: </a:t>
            </a:r>
            <a:r>
              <a:rPr lang="en-US" sz="2400" dirty="0">
                <a:hlinkClick r:id="rId5"/>
              </a:rPr>
              <a:t>https://www.youtube.com/user/INFOIPAD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328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3E37-C594-4629-9615-13681FBE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35" y="164757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think?</a:t>
            </a:r>
            <a:br>
              <a:rPr lang="en-US" dirty="0"/>
            </a:br>
            <a:r>
              <a:rPr lang="en-US" dirty="0"/>
              <a:t>Archived, deleted, back up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0067-6A2A-4EFF-A220-3D3920BF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entity receives a request for all data about a program, including data that has been archived, recoverable deleted files, and back up data.</a:t>
            </a:r>
          </a:p>
          <a:p>
            <a:pPr marL="0" indent="0">
              <a:buNone/>
            </a:pPr>
            <a:r>
              <a:rPr lang="en-US" dirty="0"/>
              <a:t>How should you respond?</a:t>
            </a:r>
          </a:p>
        </p:txBody>
      </p:sp>
    </p:spTree>
    <p:extLst>
      <p:ext uri="{BB962C8B-B14F-4D97-AF65-F5344CB8AC3E}">
        <p14:creationId xmlns:p14="http://schemas.microsoft.com/office/powerpoint/2010/main" val="60619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8DA1-0072-4EF8-A6D8-FD48A6BC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781" y="186766"/>
            <a:ext cx="7886700" cy="914400"/>
          </a:xfrm>
        </p:spPr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94DE-786C-4AA0-B17F-2BA8F410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What does “archived” mean?</a:t>
            </a:r>
          </a:p>
          <a:p>
            <a:pPr lvl="1"/>
            <a:r>
              <a:rPr lang="en-US" dirty="0"/>
              <a:t>Is it deleted data that is temporarily stored?</a:t>
            </a:r>
          </a:p>
          <a:p>
            <a:pPr lvl="1"/>
            <a:r>
              <a:rPr lang="en-US" dirty="0"/>
              <a:t>Is it semi-permanent storage to free up space?</a:t>
            </a:r>
          </a:p>
          <a:p>
            <a:r>
              <a:rPr lang="en-US" sz="3000" dirty="0"/>
              <a:t>AO 00-019 and 00-067: data on “back up tapes” must be reviewed and provided </a:t>
            </a:r>
          </a:p>
          <a:p>
            <a:pPr lvl="1"/>
            <a:r>
              <a:rPr lang="en-US" dirty="0"/>
              <a:t>Opinions are over 20 years old</a:t>
            </a:r>
          </a:p>
          <a:p>
            <a:pPr lvl="1"/>
            <a:r>
              <a:rPr lang="en-US" dirty="0"/>
              <a:t>Deleted data is meant to be deleted (i.e., if you put something in the recycling bin, you don’t have to search through it)</a:t>
            </a:r>
          </a:p>
        </p:txBody>
      </p:sp>
    </p:spTree>
    <p:extLst>
      <p:ext uri="{BB962C8B-B14F-4D97-AF65-F5344CB8AC3E}">
        <p14:creationId xmlns:p14="http://schemas.microsoft.com/office/powerpoint/2010/main" val="239459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-1"/>
            <a:ext cx="8515350" cy="1186249"/>
          </a:xfrm>
        </p:spPr>
        <p:txBody>
          <a:bodyPr>
            <a:normAutofit/>
          </a:bodyPr>
          <a:lstStyle/>
          <a:p>
            <a:r>
              <a:rPr lang="en-US" sz="3600" dirty="0"/>
              <a:t>What do you think?</a:t>
            </a:r>
            <a:br>
              <a:rPr lang="en-US" sz="3600" dirty="0"/>
            </a:br>
            <a:r>
              <a:rPr lang="en-US" sz="3600" dirty="0"/>
              <a:t>Collecting private data</a:t>
            </a: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514350" y="1649708"/>
            <a:ext cx="8001000" cy="4889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kern="1600" dirty="0"/>
              <a:t>Your department is running a voluntary program for employees to promote healthy eating and exercise; can you collect the participants’ social security numbers?</a:t>
            </a:r>
            <a:endParaRPr lang="en-US" sz="3600" dirty="0"/>
          </a:p>
        </p:txBody>
      </p:sp>
      <p:pic>
        <p:nvPicPr>
          <p:cNvPr id="7" name="Picture 5" descr="Various fruits - oranges, strawberries, ki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6635" y="4386402"/>
            <a:ext cx="3350729" cy="2243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76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4519-D4F5-49E2-94C3-D1EF65CA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Collection of data limited</a:t>
            </a:r>
            <a:br>
              <a:rPr lang="en-US" dirty="0"/>
            </a:br>
            <a:r>
              <a:rPr lang="en-US" sz="2700" dirty="0"/>
              <a:t>Minn. Stat. § 13.05, </a:t>
            </a:r>
            <a:r>
              <a:rPr lang="en-US" sz="2700" dirty="0" err="1"/>
              <a:t>subd</a:t>
            </a:r>
            <a:r>
              <a:rPr lang="en-US" sz="2700" dirty="0"/>
              <a:t>.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C7C4-CC20-4F7E-86FB-DE1FF1E5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No. See Minn. Stat. § 13.05, </a:t>
            </a:r>
            <a:r>
              <a:rPr lang="en-US" sz="3200" dirty="0" err="1"/>
              <a:t>subd</a:t>
            </a:r>
            <a:r>
              <a:rPr lang="en-US" sz="3200" dirty="0"/>
              <a:t>. 3:</a:t>
            </a:r>
            <a:endParaRPr lang="en-US" dirty="0"/>
          </a:p>
          <a:p>
            <a:r>
              <a:rPr lang="en-US" dirty="0"/>
              <a:t>Collection and storage of </a:t>
            </a:r>
            <a:r>
              <a:rPr lang="en-US" i="1" dirty="0"/>
              <a:t>all </a:t>
            </a:r>
            <a:r>
              <a:rPr lang="en-US" dirty="0"/>
              <a:t>data</a:t>
            </a:r>
            <a:r>
              <a:rPr lang="en-US" i="1" dirty="0"/>
              <a:t> </a:t>
            </a:r>
            <a:r>
              <a:rPr lang="en-US" dirty="0"/>
              <a:t>on individuals and </a:t>
            </a:r>
          </a:p>
          <a:p>
            <a:r>
              <a:rPr lang="en-US" dirty="0"/>
              <a:t>Use and dissemination of private and confidential, </a:t>
            </a:r>
          </a:p>
          <a:p>
            <a:r>
              <a:rPr lang="en-US" dirty="0"/>
              <a:t>Shall be limited to that necessary for the administration and management of programs specifically authorized by the legislature or local governing body or mandated by the federal government.</a:t>
            </a:r>
          </a:p>
          <a:p>
            <a:r>
              <a:rPr lang="en-US" dirty="0"/>
              <a:t>See also, Minn. Rules 1205.1300 – duties of the responsible authority in administering private/confidential data</a:t>
            </a:r>
          </a:p>
        </p:txBody>
      </p:sp>
    </p:spTree>
    <p:extLst>
      <p:ext uri="{BB962C8B-B14F-4D97-AF65-F5344CB8AC3E}">
        <p14:creationId xmlns:p14="http://schemas.microsoft.com/office/powerpoint/2010/main" val="19592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416E-F1FA-46DB-A3CC-38088C5B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" y="152400"/>
            <a:ext cx="8717280" cy="9144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Use and dissemination of not public data</a:t>
            </a:r>
            <a:br>
              <a:rPr lang="en-US" dirty="0"/>
            </a:br>
            <a:r>
              <a:rPr lang="en-US" sz="2700" dirty="0"/>
              <a:t>Minn. Stat. § 13.05, </a:t>
            </a:r>
            <a:r>
              <a:rPr lang="en-US" sz="2700" dirty="0" err="1"/>
              <a:t>subd</a:t>
            </a:r>
            <a:r>
              <a:rPr lang="en-US" sz="2700" dirty="0"/>
              <a:t>.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0B881-58FA-4559-9956-75814F01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dirty="0"/>
              <a:t>Private or confidential data shall not be collected, stored, used, or disseminated except as provided for in the </a:t>
            </a:r>
            <a:r>
              <a:rPr lang="en-US" sz="3100" dirty="0" err="1"/>
              <a:t>Tennessen</a:t>
            </a:r>
            <a:r>
              <a:rPr lang="en-US" sz="3100" dirty="0"/>
              <a:t> Warning notice, except:</a:t>
            </a:r>
          </a:p>
          <a:p>
            <a:pPr lvl="1"/>
            <a:r>
              <a:rPr lang="en-US" sz="2600" dirty="0"/>
              <a:t>Data treated as not public and collected before the MGDPA may be used in the same way with approval of the Commissioner of Administration </a:t>
            </a:r>
          </a:p>
          <a:p>
            <a:pPr lvl="1"/>
            <a:r>
              <a:rPr lang="en-US" sz="2600" dirty="0"/>
              <a:t>Private or confidential data may be used as specifically authorized by a law enacted after collection</a:t>
            </a:r>
          </a:p>
          <a:p>
            <a:pPr lvl="1"/>
            <a:r>
              <a:rPr lang="en-US" sz="2600" dirty="0"/>
              <a:t>Commissioner of Administration grants entity’s request for a new or different use or dissemination of the data</a:t>
            </a:r>
          </a:p>
          <a:p>
            <a:pPr lvl="1"/>
            <a:r>
              <a:rPr lang="en-US" sz="2600" dirty="0"/>
              <a:t>Private data may be used or shared with consent</a:t>
            </a:r>
          </a:p>
          <a:p>
            <a:pPr lvl="2"/>
            <a:r>
              <a:rPr lang="en-US" sz="2500" dirty="0"/>
              <a:t>Minn. Rules 1205.1400, </a:t>
            </a:r>
            <a:r>
              <a:rPr lang="en-US" sz="2500" dirty="0" err="1"/>
              <a:t>subps</a:t>
            </a:r>
            <a:r>
              <a:rPr lang="en-US" sz="2500" dirty="0"/>
              <a:t>. 3 and 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3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2CB9-6856-438E-81D8-4B7199B5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"/>
            <a:ext cx="7886700" cy="118624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think?</a:t>
            </a:r>
            <a:br>
              <a:rPr lang="en-US" dirty="0"/>
            </a:br>
            <a:r>
              <a:rPr lang="en-US" dirty="0"/>
              <a:t>Personal devices/personal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02E3-4A66-4410-9CAB-10B9BA382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employee uses a personal device to make a video of a virtual staff meeting and uploads it to your entity’s shared drive making it available to others at your entity. </a:t>
            </a:r>
          </a:p>
          <a:p>
            <a:r>
              <a:rPr lang="en-US" dirty="0"/>
              <a:t>Are the data in the recording government data? Should the data be accessible in response to a data request?</a:t>
            </a:r>
          </a:p>
        </p:txBody>
      </p:sp>
    </p:spTree>
    <p:extLst>
      <p:ext uri="{BB962C8B-B14F-4D97-AF65-F5344CB8AC3E}">
        <p14:creationId xmlns:p14="http://schemas.microsoft.com/office/powerpoint/2010/main" val="2712461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Section Title Slide (One Line)&amp;quot;&quot;/&gt;&lt;property id=&quot;20307&quot; value=&quot;406&quot;/&gt;&lt;/object&gt;&lt;object type=&quot;3&quot; unique_id=&quot;10005&quot;&gt;&lt;property id=&quot;20148&quot; value=&quot;5&quot;/&gt;&lt;property id=&quot;20300&quot; value=&quot;Slide 3 - &amp;quot;Agenda&amp;quot;&quot;/&gt;&lt;property id=&quot;20307&quot; value=&quot;456&quot;/&gt;&lt;/object&gt;&lt;object type=&quot;3&quot; unique_id=&quot;10006&quot;&gt;&lt;property id=&quot;20148&quot; value=&quot;5&quot;/&gt;&lt;property id=&quot;20300&quot; value=&quot;Slide 4 - &amp;quot;Using Images&amp;quot;&quot;/&gt;&lt;property id=&quot;20307&quot; value=&quot;458&quot;/&gt;&lt;/object&gt;&lt;object type=&quot;3&quot; unique_id=&quot;10007&quot;&gt;&lt;property id=&quot;20148&quot; value=&quot;5&quot;/&gt;&lt;property id=&quot;20300&quot; value=&quot;Slide 5 - &amp;quot;Thank you again!&amp;quot;&quot;/&gt;&lt;property id=&quot;20307&quot; value=&quot;481&quot;/&gt;&lt;/object&gt;&lt;object type=&quot;3&quot; unique_id=&quot;10176&quot;&gt;&lt;property id=&quot;20148&quot; value=&quot;5&quot;/&gt;&lt;property id=&quot;20300&quot; value=&quot;Slide 1&quot;/&gt;&lt;property id=&quot;20307&quot; value=&quot;482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b0c110eb-2bf3-4d9a-8ca9-e269e048f20f">Template</Doc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959CFDCE4774BA1D09DA1FDC4C8F8" ma:contentTypeVersion="1" ma:contentTypeDescription="Create a new document." ma:contentTypeScope="" ma:versionID="1f7f5663cad6477919742dd766e17e7a">
  <xsd:schema xmlns:xsd="http://www.w3.org/2001/XMLSchema" xmlns:xs="http://www.w3.org/2001/XMLSchema" xmlns:p="http://schemas.microsoft.com/office/2006/metadata/properties" xmlns:ns2="b0c110eb-2bf3-4d9a-8ca9-e269e048f20f" targetNamespace="http://schemas.microsoft.com/office/2006/metadata/properties" ma:root="true" ma:fieldsID="c662c0886d9acbf7a9fe6fc7fea3baca" ns2:_="">
    <xsd:import namespace="b0c110eb-2bf3-4d9a-8ca9-e269e048f20f"/>
    <xsd:element name="properties">
      <xsd:complexType>
        <xsd:sequence>
          <xsd:element name="documentManagement">
            <xsd:complexType>
              <xsd:all>
                <xsd:element ref="ns2: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10eb-2bf3-4d9a-8ca9-e269e048f20f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format="RadioButtons" ma:internalName="Doc_x0020_Type">
      <xsd:simpleType>
        <xsd:restriction base="dms:Choice">
          <xsd:enumeration value="Logo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b0c110eb-2bf3-4d9a-8ca9-e269e048f20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4EF8E2-3139-418A-9FDB-BACD075AE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110eb-2bf3-4d9a-8ca9-e269e048f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27862</TotalTime>
  <Words>1595</Words>
  <Application>Microsoft Office PowerPoint</Application>
  <PresentationFormat>On-screen Show (4:3)</PresentationFormat>
  <Paragraphs>179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NeueHaasGroteskText Std</vt:lpstr>
      <vt:lpstr>Times New Roman</vt:lpstr>
      <vt:lpstr>MN.IT</vt:lpstr>
      <vt:lpstr>Data Practices Update: FAQs, case law, and legislation </vt:lpstr>
      <vt:lpstr>We are a statewide resource</vt:lpstr>
      <vt:lpstr>Part 1</vt:lpstr>
      <vt:lpstr>What do you think? Archived, deleted, back up data</vt:lpstr>
      <vt:lpstr>Considerations</vt:lpstr>
      <vt:lpstr>What do you think? Collecting private data</vt:lpstr>
      <vt:lpstr>Collection of data limited Minn. Stat. § 13.05, subd. 3</vt:lpstr>
      <vt:lpstr>Use and dissemination of not public data Minn. Stat. § 13.05, subd. 4</vt:lpstr>
      <vt:lpstr>What do you think? Personal devices/personal data</vt:lpstr>
      <vt:lpstr>Government data on personal devices/ Personal data on government devices</vt:lpstr>
      <vt:lpstr>Photographs and videos of employees</vt:lpstr>
      <vt:lpstr>Advisory opinions</vt:lpstr>
      <vt:lpstr>What do you think? Data security</vt:lpstr>
      <vt:lpstr>Data security Minn. Stat. § 13.05, subd. 5</vt:lpstr>
      <vt:lpstr>Data security, continued</vt:lpstr>
      <vt:lpstr>Data security, practical considerations</vt:lpstr>
      <vt:lpstr>What do you think? Large requests</vt:lpstr>
      <vt:lpstr>Large requests</vt:lpstr>
      <vt:lpstr>Large requests, practical considerations</vt:lpstr>
      <vt:lpstr>Webster v. Hennepin County 910 NW 2d 420 (Minn. 2018)</vt:lpstr>
      <vt:lpstr>Part 2</vt:lpstr>
      <vt:lpstr>Case law</vt:lpstr>
      <vt:lpstr>Case law, cont.</vt:lpstr>
      <vt:lpstr>Part 3</vt:lpstr>
      <vt:lpstr>2022 legislative session</vt:lpstr>
      <vt:lpstr>Bills under consideration</vt:lpstr>
      <vt:lpstr>Bills under consideration</vt:lpstr>
      <vt:lpstr>DPO proposals</vt:lpstr>
      <vt:lpstr>What questions do you have for us?</vt:lpstr>
      <vt:lpstr>Stay in touch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Carmody, Casey (ADM)</cp:lastModifiedBy>
  <cp:revision>883</cp:revision>
  <cp:lastPrinted>2020-01-07T14:19:59Z</cp:lastPrinted>
  <dcterms:created xsi:type="dcterms:W3CDTF">2016-01-06T16:54:03Z</dcterms:created>
  <dcterms:modified xsi:type="dcterms:W3CDTF">2022-03-02T16:03:31Z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0x0101000C2959CFDCE4774BA1D09DA1FDC4C8F8</vt:lpwstr>
  </property>
</Properties>
</file>