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1" d="100"/>
          <a:sy n="161" d="100"/>
        </p:scale>
        <p:origin x="16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c4ca0038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c4ca00389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14"/>
          <p:cNvCxnSpPr/>
          <p:nvPr/>
        </p:nvCxnSpPr>
        <p:spPr>
          <a:xfrm>
            <a:off x="2443125" y="2133007"/>
            <a:ext cx="0" cy="18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96" name="Google Shape;96;p14"/>
          <p:cNvSpPr/>
          <p:nvPr/>
        </p:nvSpPr>
        <p:spPr>
          <a:xfrm>
            <a:off x="261125" y="697957"/>
            <a:ext cx="2826300" cy="2484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3223075" y="697956"/>
            <a:ext cx="5652300" cy="341251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/>
              <a:t>Research/Master project: </a:t>
            </a:r>
            <a:r>
              <a:rPr lang="en-GB" sz="1800" dirty="0" smtClean="0"/>
              <a:t>Unsupervised clustering/ Classification</a:t>
            </a:r>
            <a:br>
              <a:rPr lang="en-GB" sz="1800" dirty="0" smtClean="0"/>
            </a:br>
            <a:r>
              <a:rPr lang="en-GB" sz="1800" dirty="0" smtClean="0"/>
              <a:t> </a:t>
            </a:r>
            <a:r>
              <a:rPr lang="en-GB" sz="1800" dirty="0"/>
              <a:t>of Multi-spectral images </a:t>
            </a:r>
            <a:endParaRPr sz="1800" dirty="0"/>
          </a:p>
        </p:txBody>
      </p:sp>
      <p:sp>
        <p:nvSpPr>
          <p:cNvPr id="100" name="Google Shape;100;p14"/>
          <p:cNvSpPr txBox="1"/>
          <p:nvPr/>
        </p:nvSpPr>
        <p:spPr>
          <a:xfrm>
            <a:off x="3514850" y="585832"/>
            <a:ext cx="52365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dk1"/>
                </a:solidFill>
              </a:rPr>
              <a:t>Problem definiton: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413525" y="614182"/>
            <a:ext cx="26139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Data/ Preprocessing Pipeline</a:t>
            </a:r>
            <a:endParaRPr u="sng"/>
          </a:p>
        </p:txBody>
      </p:sp>
      <p:sp>
        <p:nvSpPr>
          <p:cNvPr id="103" name="Google Shape;103;p14"/>
          <p:cNvSpPr/>
          <p:nvPr/>
        </p:nvSpPr>
        <p:spPr>
          <a:xfrm>
            <a:off x="261124" y="3274382"/>
            <a:ext cx="2826301" cy="836087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04" name="Google Shape;104;p14"/>
          <p:cNvSpPr txBox="1"/>
          <p:nvPr/>
        </p:nvSpPr>
        <p:spPr>
          <a:xfrm>
            <a:off x="312650" y="3182857"/>
            <a:ext cx="19068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Requirements:</a:t>
            </a:r>
            <a:endParaRPr u="sng"/>
          </a:p>
        </p:txBody>
      </p:sp>
      <p:sp>
        <p:nvSpPr>
          <p:cNvPr id="105" name="Google Shape;105;p14"/>
          <p:cNvSpPr txBox="1"/>
          <p:nvPr/>
        </p:nvSpPr>
        <p:spPr>
          <a:xfrm>
            <a:off x="261124" y="3436982"/>
            <a:ext cx="2791843" cy="67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54000" rIns="91425" bIns="91425" anchor="t" anchorCtr="0">
            <a:noAutofit/>
          </a:bodyPr>
          <a:lstStyle/>
          <a:p>
            <a:pPr marL="100799" lvl="0" indent="-126599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 dirty="0"/>
              <a:t>Basic knowledge </a:t>
            </a:r>
            <a:r>
              <a:rPr lang="en-GB" sz="1200" dirty="0" smtClean="0"/>
              <a:t>in </a:t>
            </a:r>
            <a:r>
              <a:rPr lang="en-GB" sz="1200" b="1" dirty="0" smtClean="0"/>
              <a:t>Deep Learning, </a:t>
            </a:r>
            <a:r>
              <a:rPr lang="en-GB" sz="1200" b="1" dirty="0"/>
              <a:t>Graph mining</a:t>
            </a:r>
            <a:endParaRPr sz="1200" b="1" dirty="0"/>
          </a:p>
          <a:p>
            <a:pPr marL="100799" lvl="0" indent="-126599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 dirty="0"/>
              <a:t>Good programming </a:t>
            </a:r>
            <a:r>
              <a:rPr lang="en-GB" sz="1200" dirty="0" err="1" smtClean="0"/>
              <a:t>skills:Python</a:t>
            </a:r>
            <a:r>
              <a:rPr lang="en-GB" sz="1200" dirty="0"/>
              <a:t/>
            </a:r>
            <a:br>
              <a:rPr lang="en-GB" sz="1200" dirty="0"/>
            </a:br>
            <a:endParaRPr sz="1200" dirty="0"/>
          </a:p>
        </p:txBody>
      </p:sp>
      <p:sp>
        <p:nvSpPr>
          <p:cNvPr id="106" name="Google Shape;106;p14"/>
          <p:cNvSpPr txBox="1"/>
          <p:nvPr/>
        </p:nvSpPr>
        <p:spPr>
          <a:xfrm>
            <a:off x="241400" y="4172250"/>
            <a:ext cx="8659200" cy="4818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108000" rIns="0" bIns="91425" anchor="ctr" anchorCtr="0">
            <a:noAutofit/>
          </a:bodyPr>
          <a:lstStyle/>
          <a:p>
            <a:pPr lvl="0"/>
            <a:r>
              <a:rPr lang="en-GB" sz="800" dirty="0">
                <a:solidFill>
                  <a:schemeClr val="dk1"/>
                </a:solidFill>
              </a:rPr>
              <a:t>[1] </a:t>
            </a:r>
            <a:r>
              <a:rPr lang="en-GB" sz="800" dirty="0">
                <a:solidFill>
                  <a:srgbClr val="222222"/>
                </a:solidFill>
              </a:rPr>
              <a:t>Hollt, Thomas, et al. "Visual analysis of mass cytometry data by hierarchical stochastic neighbour embedding reveals rare cell types." Nature communications 8.1 (2017): 1740.</a:t>
            </a:r>
            <a:br>
              <a:rPr lang="en-GB" sz="800" dirty="0">
                <a:solidFill>
                  <a:srgbClr val="222222"/>
                </a:solidFill>
              </a:rPr>
            </a:br>
            <a:r>
              <a:rPr lang="en-GB" sz="800" dirty="0">
                <a:solidFill>
                  <a:srgbClr val="222222"/>
                </a:solidFill>
              </a:rPr>
              <a:t>[2</a:t>
            </a:r>
            <a:r>
              <a:rPr lang="en-GB" sz="800" dirty="0">
                <a:solidFill>
                  <a:srgbClr val="222222"/>
                </a:solidFill>
              </a:rPr>
              <a:t>] </a:t>
            </a:r>
            <a:r>
              <a:rPr lang="en-GB" sz="800" dirty="0" err="1">
                <a:solidFill>
                  <a:srgbClr val="222222"/>
                </a:solidFill>
              </a:rPr>
              <a:t>Velickovic</a:t>
            </a:r>
            <a:r>
              <a:rPr lang="en-GB" sz="800" dirty="0">
                <a:solidFill>
                  <a:srgbClr val="222222"/>
                </a:solidFill>
              </a:rPr>
              <a:t>, </a:t>
            </a:r>
            <a:r>
              <a:rPr lang="en-GB" sz="800" dirty="0" err="1">
                <a:solidFill>
                  <a:srgbClr val="222222"/>
                </a:solidFill>
              </a:rPr>
              <a:t>Petar</a:t>
            </a:r>
            <a:r>
              <a:rPr lang="en-GB" sz="800" dirty="0">
                <a:solidFill>
                  <a:srgbClr val="222222"/>
                </a:solidFill>
              </a:rPr>
              <a:t>, et al. "Deep Graph </a:t>
            </a:r>
            <a:r>
              <a:rPr lang="en-GB" sz="800" dirty="0" err="1">
                <a:solidFill>
                  <a:srgbClr val="222222"/>
                </a:solidFill>
              </a:rPr>
              <a:t>Infomax</a:t>
            </a:r>
            <a:r>
              <a:rPr lang="en-GB" sz="800" dirty="0">
                <a:solidFill>
                  <a:srgbClr val="222222"/>
                </a:solidFill>
              </a:rPr>
              <a:t>." ICLR (Poster). 2019.</a:t>
            </a:r>
            <a:endParaRPr lang="en-GB" sz="800" dirty="0" smtClean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 smtClean="0">
                <a:solidFill>
                  <a:srgbClr val="222222"/>
                </a:solidFill>
              </a:rPr>
              <a:t> </a:t>
            </a:r>
            <a:r>
              <a:rPr lang="en-GB" sz="800" dirty="0" smtClean="0">
                <a:solidFill>
                  <a:schemeClr val="dk1"/>
                </a:solidFill>
              </a:rPr>
              <a:t>[</a:t>
            </a:r>
            <a:r>
              <a:rPr lang="en-GB" sz="800" dirty="0">
                <a:solidFill>
                  <a:schemeClr val="dk1"/>
                </a:solidFill>
              </a:rPr>
              <a:t>3] </a:t>
            </a:r>
            <a:r>
              <a:rPr lang="en-GB" sz="800" dirty="0" err="1">
                <a:solidFill>
                  <a:srgbClr val="222222"/>
                </a:solidFill>
              </a:rPr>
              <a:t>Kipf</a:t>
            </a:r>
            <a:r>
              <a:rPr lang="en-GB" sz="800" dirty="0">
                <a:solidFill>
                  <a:srgbClr val="222222"/>
                </a:solidFill>
              </a:rPr>
              <a:t>, Thomas N., and Max Welling. "</a:t>
            </a:r>
            <a:r>
              <a:rPr lang="en-GB" sz="800" dirty="0" err="1">
                <a:solidFill>
                  <a:srgbClr val="222222"/>
                </a:solidFill>
              </a:rPr>
              <a:t>Variational</a:t>
            </a:r>
            <a:r>
              <a:rPr lang="en-GB" sz="800" dirty="0">
                <a:solidFill>
                  <a:srgbClr val="222222"/>
                </a:solidFill>
              </a:rPr>
              <a:t> graph auto-encoders." </a:t>
            </a:r>
            <a:r>
              <a:rPr lang="en-GB" sz="800" i="1" dirty="0" err="1">
                <a:solidFill>
                  <a:srgbClr val="222222"/>
                </a:solidFill>
              </a:rPr>
              <a:t>arXiv</a:t>
            </a:r>
            <a:r>
              <a:rPr lang="en-GB" sz="800" i="1" dirty="0">
                <a:solidFill>
                  <a:srgbClr val="222222"/>
                </a:solidFill>
              </a:rPr>
              <a:t> preprint arXiv:1611.07308</a:t>
            </a:r>
            <a:r>
              <a:rPr lang="en-GB" sz="800" dirty="0">
                <a:solidFill>
                  <a:srgbClr val="222222"/>
                </a:solidFill>
              </a:rPr>
              <a:t> (2016).</a:t>
            </a:r>
            <a:endParaRPr sz="800" dirty="0">
              <a:solidFill>
                <a:srgbClr val="222222"/>
              </a:solidFill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242900" y="4702475"/>
            <a:ext cx="8659200" cy="40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Supervisor: </a:t>
            </a:r>
            <a:r>
              <a:rPr lang="en-GB"/>
              <a:t> Antonios Somarakis, Thomas Höllt, </a:t>
            </a:r>
            <a:r>
              <a:rPr lang="en-GB">
                <a:solidFill>
                  <a:schemeClr val="dk1"/>
                </a:solidFill>
              </a:rPr>
              <a:t>Boudewijn Lelieveldt , </a:t>
            </a:r>
            <a:r>
              <a:rPr lang="en-GB" b="1"/>
              <a:t/>
            </a:r>
            <a:br>
              <a:rPr lang="en-GB" b="1"/>
            </a:br>
            <a:r>
              <a:rPr lang="en-GB" b="1"/>
              <a:t>Contact:</a:t>
            </a:r>
            <a:r>
              <a:rPr lang="en-GB"/>
              <a:t> Antonios Somarakis, a.somarakis@lumc.nl</a:t>
            </a:r>
            <a:endParaRPr/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3">
            <a:alphaModFix/>
          </a:blip>
          <a:srcRect l="24492" r="21688"/>
          <a:stretch/>
        </p:blipFill>
        <p:spPr>
          <a:xfrm>
            <a:off x="8228375" y="4730575"/>
            <a:ext cx="425100" cy="3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1438" y="951857"/>
            <a:ext cx="1095775" cy="12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7023" y="951862"/>
            <a:ext cx="1077820" cy="126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124491" y="2534911"/>
            <a:ext cx="2120999" cy="132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05125" y="947307"/>
            <a:ext cx="1077824" cy="1283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/>
          <p:nvPr/>
        </p:nvSpPr>
        <p:spPr>
          <a:xfrm>
            <a:off x="3781941" y="2119626"/>
            <a:ext cx="822300" cy="2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rgbClr val="38761D"/>
                </a:solidFill>
              </a:rPr>
              <a:t>Healthy</a:t>
            </a:r>
            <a:endParaRPr sz="1000" dirty="0">
              <a:solidFill>
                <a:srgbClr val="38761D"/>
              </a:solidFill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6034177" y="2137323"/>
            <a:ext cx="1389600" cy="2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rgbClr val="FF0000"/>
                </a:solidFill>
              </a:rPr>
              <a:t>Cancer, Fatal stage</a:t>
            </a:r>
            <a:endParaRPr sz="1000" dirty="0">
              <a:solidFill>
                <a:srgbClr val="FF0000"/>
              </a:solidFill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4703421" y="2137313"/>
            <a:ext cx="1653900" cy="2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rgbClr val="FF9900"/>
                </a:solidFill>
              </a:rPr>
              <a:t>Cancer, First stage</a:t>
            </a:r>
            <a:endParaRPr sz="1000" dirty="0">
              <a:solidFill>
                <a:srgbClr val="FF9900"/>
              </a:solidFill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6297607" y="2729568"/>
            <a:ext cx="1320300" cy="11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/>
              <a:t>?</a:t>
            </a:r>
            <a:endParaRPr sz="4800" dirty="0"/>
          </a:p>
        </p:txBody>
      </p:sp>
      <p:sp>
        <p:nvSpPr>
          <p:cNvPr id="118" name="Google Shape;118;p14"/>
          <p:cNvSpPr txBox="1"/>
          <p:nvPr/>
        </p:nvSpPr>
        <p:spPr>
          <a:xfrm>
            <a:off x="7373236" y="875182"/>
            <a:ext cx="1389600" cy="192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54000" rIns="91425" bIns="91425" anchor="t" anchorCtr="0">
            <a:noAutofit/>
          </a:bodyPr>
          <a:lstStyle/>
          <a:p>
            <a:pPr marL="89999" lvl="0" indent="-151799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 dirty="0"/>
              <a:t>Different dimensions per image</a:t>
            </a:r>
            <a:endParaRPr sz="1200" dirty="0"/>
          </a:p>
          <a:p>
            <a:pPr marL="89999" lvl="0" indent="-151799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 dirty="0"/>
              <a:t>Different amount of cells per image</a:t>
            </a:r>
            <a:endParaRPr sz="1200" dirty="0"/>
          </a:p>
          <a:p>
            <a:pPr marL="89999" lvl="0" indent="-151799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 dirty="0"/>
              <a:t>Different cell types per image</a:t>
            </a:r>
            <a:endParaRPr sz="1200" dirty="0"/>
          </a:p>
          <a:p>
            <a:pPr marL="89999" lvl="0" indent="-151799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 dirty="0">
                <a:solidFill>
                  <a:schemeClr val="dk1"/>
                </a:solidFill>
              </a:rPr>
              <a:t>Different patient</a:t>
            </a:r>
            <a:endParaRPr sz="1200" dirty="0"/>
          </a:p>
        </p:txBody>
      </p:sp>
      <p:grpSp>
        <p:nvGrpSpPr>
          <p:cNvPr id="119" name="Google Shape;119;p14"/>
          <p:cNvGrpSpPr/>
          <p:nvPr/>
        </p:nvGrpSpPr>
        <p:grpSpPr>
          <a:xfrm>
            <a:off x="307912" y="1240690"/>
            <a:ext cx="1355271" cy="1013428"/>
            <a:chOff x="399125" y="1741615"/>
            <a:chExt cx="2064075" cy="1296110"/>
          </a:xfrm>
        </p:grpSpPr>
        <p:pic>
          <p:nvPicPr>
            <p:cNvPr id="120" name="Google Shape;120;p14"/>
            <p:cNvPicPr preferRelativeResize="0"/>
            <p:nvPr/>
          </p:nvPicPr>
          <p:blipFill rotWithShape="1">
            <a:blip r:embed="rId8">
              <a:alphaModFix/>
            </a:blip>
            <a:srcRect l="16922" t="14610" r="17257" b="26402"/>
            <a:stretch/>
          </p:blipFill>
          <p:spPr>
            <a:xfrm>
              <a:off x="399125" y="1741615"/>
              <a:ext cx="1906800" cy="1123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4"/>
            <p:cNvPicPr preferRelativeResize="0"/>
            <p:nvPr/>
          </p:nvPicPr>
          <p:blipFill rotWithShape="1">
            <a:blip r:embed="rId8">
              <a:alphaModFix/>
            </a:blip>
            <a:srcRect l="16922" t="14610" r="17257" b="26402"/>
            <a:stretch/>
          </p:blipFill>
          <p:spPr>
            <a:xfrm>
              <a:off x="467550" y="1822915"/>
              <a:ext cx="1906800" cy="1123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4"/>
            <p:cNvPicPr preferRelativeResize="0"/>
            <p:nvPr/>
          </p:nvPicPr>
          <p:blipFill rotWithShape="1">
            <a:blip r:embed="rId8">
              <a:alphaModFix/>
            </a:blip>
            <a:srcRect l="16922" t="14610" r="17257" b="26402"/>
            <a:stretch/>
          </p:blipFill>
          <p:spPr>
            <a:xfrm>
              <a:off x="425625" y="1775715"/>
              <a:ext cx="1906800" cy="1123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4"/>
            <p:cNvPicPr preferRelativeResize="0"/>
            <p:nvPr/>
          </p:nvPicPr>
          <p:blipFill rotWithShape="1">
            <a:blip r:embed="rId8">
              <a:alphaModFix/>
            </a:blip>
            <a:srcRect l="16922" t="14610" r="17257" b="26402"/>
            <a:stretch/>
          </p:blipFill>
          <p:spPr>
            <a:xfrm>
              <a:off x="513575" y="1855003"/>
              <a:ext cx="1906800" cy="11236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4"/>
            <p:cNvPicPr preferRelativeResize="0"/>
            <p:nvPr/>
          </p:nvPicPr>
          <p:blipFill rotWithShape="1">
            <a:blip r:embed="rId8">
              <a:alphaModFix/>
            </a:blip>
            <a:srcRect l="16922" t="14610" r="17257" b="26402"/>
            <a:stretch/>
          </p:blipFill>
          <p:spPr>
            <a:xfrm>
              <a:off x="556400" y="1914078"/>
              <a:ext cx="1906800" cy="11236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14"/>
          <p:cNvSpPr txBox="1"/>
          <p:nvPr/>
        </p:nvSpPr>
        <p:spPr>
          <a:xfrm>
            <a:off x="261125" y="875182"/>
            <a:ext cx="15522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&gt;40 Proteins, Clinical Data, </a:t>
            </a:r>
            <a:br>
              <a:rPr lang="en-GB" sz="800"/>
            </a:br>
            <a:r>
              <a:rPr lang="en-GB" sz="800" b="1"/>
              <a:t>Unique Data in NL</a:t>
            </a:r>
            <a:endParaRPr sz="800" b="1"/>
          </a:p>
        </p:txBody>
      </p:sp>
      <p:pic>
        <p:nvPicPr>
          <p:cNvPr id="126" name="Google Shape;126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65000" y="1305082"/>
            <a:ext cx="1156262" cy="8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4"/>
          <p:cNvSpPr txBox="1"/>
          <p:nvPr/>
        </p:nvSpPr>
        <p:spPr>
          <a:xfrm>
            <a:off x="1916538" y="946495"/>
            <a:ext cx="12273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Segmentation Mask</a:t>
            </a:r>
            <a:endParaRPr sz="800"/>
          </a:p>
        </p:txBody>
      </p:sp>
      <p:pic>
        <p:nvPicPr>
          <p:cNvPr id="128" name="Google Shape;128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37825" y="2321382"/>
            <a:ext cx="1389599" cy="7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4"/>
          <p:cNvSpPr txBox="1"/>
          <p:nvPr/>
        </p:nvSpPr>
        <p:spPr>
          <a:xfrm>
            <a:off x="348250" y="2456970"/>
            <a:ext cx="12273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Cell Type identification</a:t>
            </a:r>
            <a:br>
              <a:rPr lang="en-GB" sz="800"/>
            </a:br>
            <a:r>
              <a:rPr lang="en-GB" sz="800"/>
              <a:t>(Each color represent </a:t>
            </a:r>
            <a:br>
              <a:rPr lang="en-GB" sz="800"/>
            </a:br>
            <a:r>
              <a:rPr lang="en-GB" sz="800"/>
              <a:t>a different cell type[2])</a:t>
            </a:r>
            <a:endParaRPr sz="800"/>
          </a:p>
        </p:txBody>
      </p:sp>
      <p:cxnSp>
        <p:nvCxnSpPr>
          <p:cNvPr id="130" name="Google Shape;130;p14"/>
          <p:cNvCxnSpPr/>
          <p:nvPr/>
        </p:nvCxnSpPr>
        <p:spPr>
          <a:xfrm>
            <a:off x="1729688" y="1791707"/>
            <a:ext cx="1353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On-screen Show (16:9)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Research/Master project: Unsupervised clustering/ Classification  of Multi-spectral images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Research/Master project: Unsupervised clustering/ Classification  of Multi-spectral images </dc:title>
  <dc:creator>Antonios Somarakis</dc:creator>
  <cp:lastModifiedBy>Antonios Somarakis</cp:lastModifiedBy>
  <cp:revision>1</cp:revision>
  <dcterms:modified xsi:type="dcterms:W3CDTF">2021-02-10T15:12:17Z</dcterms:modified>
</cp:coreProperties>
</file>