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60"/>
  </p:normalViewPr>
  <p:slideViewPr>
    <p:cSldViewPr snapToGrid="0">
      <p:cViewPr varScale="1">
        <p:scale>
          <a:sx n="88" d="100"/>
          <a:sy n="88" d="100"/>
        </p:scale>
        <p:origin x="1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10/25/2020</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30244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10/25/2020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8378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10/25/2020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49708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10/25/2020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6899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10/25/2020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2563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10/25/2020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5875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10/25/2020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2612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10/25/2020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060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10/25/2020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52750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10/25/2020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22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10/25/2020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101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10/25/2020</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750676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amazon.com/Jewish-Languages-Aaron-D-Rubin/dp/1138487309/"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78CC48C-9275-4EFA-9B84-8E818500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24CF1E-82A0-4249-81F8-74C1107359D3}"/>
              </a:ext>
            </a:extLst>
          </p:cNvPr>
          <p:cNvSpPr>
            <a:spLocks noGrp="1"/>
          </p:cNvSpPr>
          <p:nvPr>
            <p:ph type="ctrTitle"/>
          </p:nvPr>
        </p:nvSpPr>
        <p:spPr>
          <a:xfrm>
            <a:off x="165463" y="4899840"/>
            <a:ext cx="11047228" cy="1069848"/>
          </a:xfrm>
        </p:spPr>
        <p:txBody>
          <a:bodyPr anchor="ctr">
            <a:normAutofit fontScale="90000"/>
          </a:bodyPr>
          <a:lstStyle/>
          <a:p>
            <a:pPr>
              <a:lnSpc>
                <a:spcPct val="90000"/>
              </a:lnSpc>
            </a:pPr>
            <a:br>
              <a:rPr lang="en-US" sz="1500" dirty="0">
                <a:latin typeface="Arial" panose="020B0604020202020204" pitchFamily="34" charset="0"/>
                <a:cs typeface="Arial" panose="020B0604020202020204" pitchFamily="34" charset="0"/>
              </a:rPr>
            </a:br>
            <a:br>
              <a:rPr lang="en-US" sz="1500" dirty="0">
                <a:latin typeface="Arial" panose="020B0604020202020204" pitchFamily="34" charset="0"/>
                <a:cs typeface="Arial" panose="020B0604020202020204" pitchFamily="34" charset="0"/>
              </a:rPr>
            </a:br>
            <a:br>
              <a:rPr lang="en-US" sz="1500" dirty="0">
                <a:latin typeface="Arial" panose="020B0604020202020204" pitchFamily="34" charset="0"/>
                <a:cs typeface="Arial" panose="020B0604020202020204" pitchFamily="34" charset="0"/>
              </a:rPr>
            </a:br>
            <a:r>
              <a:rPr lang="en-US" sz="1500" b="1" cap="all" dirty="0">
                <a:latin typeface="Arial" panose="020B0604020202020204" pitchFamily="34" charset="0"/>
                <a:cs typeface="Arial" panose="020B0604020202020204" pitchFamily="34" charset="0"/>
              </a:rPr>
              <a:t>About the book</a:t>
            </a:r>
            <a:br>
              <a:rPr lang="en-US" sz="1500" dirty="0">
                <a:latin typeface="Arial" panose="020B0604020202020204" pitchFamily="34" charset="0"/>
                <a:cs typeface="Arial" panose="020B0604020202020204" pitchFamily="34" charset="0"/>
              </a:rPr>
            </a:br>
            <a:r>
              <a:rPr lang="en-US" sz="1500" i="1" dirty="0">
                <a:effectLst/>
                <a:latin typeface="Arial" panose="020B0604020202020204" pitchFamily="34" charset="0"/>
                <a:cs typeface="Arial" panose="020B0604020202020204" pitchFamily="34" charset="0"/>
              </a:rPr>
              <a:t>Jewish Languages from A to Z</a:t>
            </a:r>
            <a:r>
              <a:rPr lang="en-US" sz="1500" dirty="0">
                <a:effectLst/>
                <a:latin typeface="Arial" panose="020B0604020202020204" pitchFamily="34" charset="0"/>
                <a:cs typeface="Arial" panose="020B0604020202020204" pitchFamily="34" charset="0"/>
              </a:rPr>
              <a:t> provides an engaging and enjoyable overview of </a:t>
            </a:r>
            <a:r>
              <a:rPr lang="en-US" sz="1500" dirty="0">
                <a:latin typeface="Arial" panose="020B0604020202020204" pitchFamily="34" charset="0"/>
                <a:cs typeface="Arial" panose="020B0604020202020204" pitchFamily="34" charset="0"/>
              </a:rPr>
              <a:t>over 50 </a:t>
            </a:r>
            <a:r>
              <a:rPr lang="en-US" sz="1500" dirty="0">
                <a:effectLst/>
                <a:latin typeface="Arial" panose="020B0604020202020204" pitchFamily="34" charset="0"/>
                <a:cs typeface="Arial" panose="020B0604020202020204" pitchFamily="34" charset="0"/>
              </a:rPr>
              <a:t>languages spoken and written by Jews over the past three thousand years. This comprehensive survey is designed to be accessible to all readers with an interest in languages or history, regardless of their background―no prior knowledge of linguistics or Jewish history is assumed.</a:t>
            </a:r>
            <a:br>
              <a:rPr lang="en-US" sz="1500" dirty="0">
                <a:effectLst/>
                <a:latin typeface="Arial" panose="020B0604020202020204" pitchFamily="34" charset="0"/>
                <a:cs typeface="Arial" panose="020B0604020202020204" pitchFamily="34" charset="0"/>
              </a:rPr>
            </a:br>
            <a:br>
              <a:rPr lang="en-US" sz="1500" dirty="0">
                <a:effectLst/>
                <a:latin typeface="Arial" panose="020B0604020202020204" pitchFamily="34" charset="0"/>
                <a:cs typeface="Arial" panose="020B0604020202020204" pitchFamily="34" charset="0"/>
              </a:rPr>
            </a:br>
            <a:r>
              <a:rPr lang="en-US" sz="1500" b="1" cap="all" dirty="0">
                <a:effectLst/>
                <a:latin typeface="Arial" panose="020B0604020202020204" pitchFamily="34" charset="0"/>
                <a:cs typeface="Arial" panose="020B0604020202020204" pitchFamily="34" charset="0"/>
              </a:rPr>
              <a:t>About the authors</a:t>
            </a:r>
            <a:br>
              <a:rPr lang="en-US" sz="1500" dirty="0">
                <a:effectLst/>
                <a:latin typeface="Arial" panose="020B0604020202020204" pitchFamily="34" charset="0"/>
                <a:cs typeface="Arial" panose="020B0604020202020204" pitchFamily="34" charset="0"/>
              </a:rPr>
            </a:br>
            <a:r>
              <a:rPr lang="en-US" sz="1500" i="1" dirty="0">
                <a:effectLst/>
                <a:latin typeface="Arial" panose="020B0604020202020204" pitchFamily="34" charset="0"/>
                <a:cs typeface="Arial" panose="020B0604020202020204" pitchFamily="34" charset="0"/>
              </a:rPr>
              <a:t>Aaron D. Rubin </a:t>
            </a:r>
            <a:r>
              <a:rPr lang="en-US" sz="1500" dirty="0">
                <a:effectLst/>
                <a:latin typeface="Arial" panose="020B0604020202020204" pitchFamily="34" charset="0"/>
                <a:cs typeface="Arial" panose="020B0604020202020204" pitchFamily="34" charset="0"/>
              </a:rPr>
              <a:t>is Malvin E. and Lea P. Bank Professor of Classics and </a:t>
            </a:r>
            <a:br>
              <a:rPr lang="en-US" sz="1500" dirty="0">
                <a:effectLst/>
                <a:latin typeface="Arial" panose="020B0604020202020204" pitchFamily="34" charset="0"/>
                <a:cs typeface="Arial" panose="020B0604020202020204" pitchFamily="34" charset="0"/>
              </a:rPr>
            </a:br>
            <a:r>
              <a:rPr lang="en-US" sz="1500" dirty="0">
                <a:effectLst/>
                <a:latin typeface="Arial" panose="020B0604020202020204" pitchFamily="34" charset="0"/>
                <a:cs typeface="Arial" panose="020B0604020202020204" pitchFamily="34" charset="0"/>
              </a:rPr>
              <a:t>Ancient Mediterranean Studies, Jewish Studies, and Linguistics at Penn State University.</a:t>
            </a:r>
            <a:br>
              <a:rPr lang="en-US" sz="1500" dirty="0">
                <a:effectLst/>
                <a:latin typeface="Arial" panose="020B0604020202020204" pitchFamily="34" charset="0"/>
                <a:cs typeface="Arial" panose="020B0604020202020204" pitchFamily="34" charset="0"/>
              </a:rPr>
            </a:br>
            <a:r>
              <a:rPr lang="en-US" sz="1500" i="1" dirty="0">
                <a:effectLst/>
                <a:latin typeface="Arial" panose="020B0604020202020204" pitchFamily="34" charset="0"/>
                <a:cs typeface="Arial" panose="020B0604020202020204" pitchFamily="34" charset="0"/>
              </a:rPr>
              <a:t>Lily Kahn </a:t>
            </a:r>
            <a:r>
              <a:rPr lang="en-US" sz="1500" dirty="0">
                <a:effectLst/>
                <a:latin typeface="Arial" panose="020B0604020202020204" pitchFamily="34" charset="0"/>
                <a:cs typeface="Arial" panose="020B0604020202020204" pitchFamily="34" charset="0"/>
              </a:rPr>
              <a:t>is Professor of Hebrew and Jewish Languages at University College London.</a:t>
            </a:r>
            <a:br>
              <a:rPr lang="en-US" sz="1500" dirty="0">
                <a:effectLst/>
                <a:latin typeface="Arial" panose="020B0604020202020204" pitchFamily="34" charset="0"/>
                <a:cs typeface="Arial" panose="020B0604020202020204" pitchFamily="34" charset="0"/>
              </a:rPr>
            </a:b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You can learn more and purchase the book </a:t>
            </a:r>
            <a:r>
              <a:rPr lang="en-US" sz="1500" dirty="0">
                <a:latin typeface="Arial" panose="020B0604020202020204" pitchFamily="34" charset="0"/>
                <a:cs typeface="Arial" panose="020B0604020202020204" pitchFamily="34" charset="0"/>
                <a:hlinkClick r:id="rId2"/>
              </a:rPr>
              <a:t>here</a:t>
            </a:r>
            <a:r>
              <a:rPr lang="en-US" sz="1500" dirty="0">
                <a:latin typeface="Arial" panose="020B0604020202020204" pitchFamily="34" charset="0"/>
                <a:cs typeface="Arial" panose="020B0604020202020204" pitchFamily="34" charset="0"/>
              </a:rPr>
              <a:t>.</a:t>
            </a:r>
            <a:br>
              <a:rPr lang="en-US" sz="1500" dirty="0">
                <a:latin typeface="Arial" panose="020B0604020202020204" pitchFamily="34" charset="0"/>
                <a:cs typeface="Arial" panose="020B0604020202020204" pitchFamily="34" charset="0"/>
              </a:rPr>
            </a:br>
            <a:endParaRPr lang="en-US" sz="1500" dirty="0">
              <a:latin typeface="Arial" panose="020B0604020202020204" pitchFamily="34" charset="0"/>
              <a:cs typeface="Arial" panose="020B0604020202020204" pitchFamily="34" charset="0"/>
            </a:endParaRPr>
          </a:p>
        </p:txBody>
      </p:sp>
      <p:pic>
        <p:nvPicPr>
          <p:cNvPr id="15" name="Picture 2">
            <a:extLst>
              <a:ext uri="{FF2B5EF4-FFF2-40B4-BE49-F238E27FC236}">
                <a16:creationId xmlns:a16="http://schemas.microsoft.com/office/drawing/2014/main" id="{C91DBE0C-9323-44CA-AD5A-275AAF3B9FA3}"/>
              </a:ext>
            </a:extLst>
          </p:cNvPr>
          <p:cNvPicPr>
            <a:picLocks noChangeAspect="1"/>
          </p:cNvPicPr>
          <p:nvPr/>
        </p:nvPicPr>
        <p:blipFill rotWithShape="1">
          <a:blip r:embed="rId3"/>
          <a:srcRect t="14422" b="34006"/>
          <a:stretch/>
        </p:blipFill>
        <p:spPr>
          <a:xfrm>
            <a:off x="20" y="10"/>
            <a:ext cx="12191979" cy="4196972"/>
          </a:xfrm>
          <a:custGeom>
            <a:avLst/>
            <a:gdLst/>
            <a:ahLst/>
            <a:cxnLst/>
            <a:rect l="l" t="t" r="r" b="b"/>
            <a:pathLst>
              <a:path w="12191999" h="4196982">
                <a:moveTo>
                  <a:pt x="0" y="0"/>
                </a:moveTo>
                <a:lnTo>
                  <a:pt x="12191999" y="0"/>
                </a:lnTo>
                <a:lnTo>
                  <a:pt x="12191999" y="4170459"/>
                </a:lnTo>
                <a:lnTo>
                  <a:pt x="11986461" y="4175111"/>
                </a:lnTo>
                <a:cubicBezTo>
                  <a:pt x="11912297" y="4174136"/>
                  <a:pt x="11838168" y="4170508"/>
                  <a:pt x="11764214" y="4164231"/>
                </a:cubicBezTo>
                <a:cubicBezTo>
                  <a:pt x="11656850" y="4156227"/>
                  <a:pt x="11548596" y="4145173"/>
                  <a:pt x="11441995" y="4165502"/>
                </a:cubicBezTo>
                <a:cubicBezTo>
                  <a:pt x="11324975" y="4187991"/>
                  <a:pt x="11208081" y="4188118"/>
                  <a:pt x="11090044" y="4182401"/>
                </a:cubicBezTo>
                <a:cubicBezTo>
                  <a:pt x="10989160" y="4177573"/>
                  <a:pt x="10888657" y="4152161"/>
                  <a:pt x="10787011" y="4178970"/>
                </a:cubicBezTo>
                <a:cubicBezTo>
                  <a:pt x="10776897" y="4180444"/>
                  <a:pt x="10766592" y="4180012"/>
                  <a:pt x="10756643" y="4177700"/>
                </a:cubicBezTo>
                <a:cubicBezTo>
                  <a:pt x="10645468" y="4162326"/>
                  <a:pt x="10533530" y="4174904"/>
                  <a:pt x="10421973" y="4170584"/>
                </a:cubicBezTo>
                <a:cubicBezTo>
                  <a:pt x="10370515" y="4168551"/>
                  <a:pt x="10318040" y="4169695"/>
                  <a:pt x="10267216" y="4164231"/>
                </a:cubicBezTo>
                <a:cubicBezTo>
                  <a:pt x="10150577" y="4151780"/>
                  <a:pt x="10034192" y="4145173"/>
                  <a:pt x="9918824" y="4174523"/>
                </a:cubicBezTo>
                <a:cubicBezTo>
                  <a:pt x="9885153" y="4182439"/>
                  <a:pt x="9850745" y="4186695"/>
                  <a:pt x="9816160" y="4187229"/>
                </a:cubicBezTo>
                <a:cubicBezTo>
                  <a:pt x="9703206" y="4191295"/>
                  <a:pt x="9590632" y="4183544"/>
                  <a:pt x="9478059" y="4177191"/>
                </a:cubicBezTo>
                <a:cubicBezTo>
                  <a:pt x="9399918" y="4172744"/>
                  <a:pt x="9321904" y="4163088"/>
                  <a:pt x="9243637" y="4171220"/>
                </a:cubicBezTo>
                <a:cubicBezTo>
                  <a:pt x="9198150" y="4175921"/>
                  <a:pt x="9152282" y="4175921"/>
                  <a:pt x="9106795" y="4171220"/>
                </a:cubicBezTo>
                <a:cubicBezTo>
                  <a:pt x="9022962" y="4161398"/>
                  <a:pt x="8938380" y="4159568"/>
                  <a:pt x="8854204" y="4165756"/>
                </a:cubicBezTo>
                <a:cubicBezTo>
                  <a:pt x="8728543" y="4176556"/>
                  <a:pt x="8603010" y="4185577"/>
                  <a:pt x="8476969" y="4168424"/>
                </a:cubicBezTo>
                <a:cubicBezTo>
                  <a:pt x="8405486" y="4157192"/>
                  <a:pt x="8332808" y="4155871"/>
                  <a:pt x="8260970" y="4164486"/>
                </a:cubicBezTo>
                <a:cubicBezTo>
                  <a:pt x="8089823" y="4188500"/>
                  <a:pt x="7918295" y="4180749"/>
                  <a:pt x="7746767" y="4170839"/>
                </a:cubicBezTo>
                <a:cubicBezTo>
                  <a:pt x="7632160" y="4164104"/>
                  <a:pt x="7517046" y="4151780"/>
                  <a:pt x="7402693" y="4168043"/>
                </a:cubicBezTo>
                <a:cubicBezTo>
                  <a:pt x="7256831" y="4188372"/>
                  <a:pt x="7110841" y="4181638"/>
                  <a:pt x="6964597" y="4175667"/>
                </a:cubicBezTo>
                <a:cubicBezTo>
                  <a:pt x="6857233" y="4171220"/>
                  <a:pt x="6749742" y="4157751"/>
                  <a:pt x="6642124" y="4174396"/>
                </a:cubicBezTo>
                <a:cubicBezTo>
                  <a:pt x="6631045" y="4175908"/>
                  <a:pt x="6619775" y="4174777"/>
                  <a:pt x="6609216" y="4171093"/>
                </a:cubicBezTo>
                <a:cubicBezTo>
                  <a:pt x="6568379" y="4157650"/>
                  <a:pt x="6524595" y="4155846"/>
                  <a:pt x="6482793" y="4165883"/>
                </a:cubicBezTo>
                <a:cubicBezTo>
                  <a:pt x="6405669" y="4182782"/>
                  <a:pt x="6328672" y="4190151"/>
                  <a:pt x="6250150" y="4174777"/>
                </a:cubicBezTo>
                <a:cubicBezTo>
                  <a:pt x="6217254" y="4167891"/>
                  <a:pt x="6183521" y="4165883"/>
                  <a:pt x="6150028" y="4168806"/>
                </a:cubicBezTo>
                <a:cubicBezTo>
                  <a:pt x="6020175" y="4181766"/>
                  <a:pt x="5890068" y="4176683"/>
                  <a:pt x="5760087" y="4174142"/>
                </a:cubicBezTo>
                <a:cubicBezTo>
                  <a:pt x="5521345" y="4169695"/>
                  <a:pt x="5282477" y="4174142"/>
                  <a:pt x="5044242" y="4151399"/>
                </a:cubicBezTo>
                <a:cubicBezTo>
                  <a:pt x="4979506" y="4145237"/>
                  <a:pt x="4914326" y="4141297"/>
                  <a:pt x="4849272" y="4142076"/>
                </a:cubicBezTo>
                <a:cubicBezTo>
                  <a:pt x="4784218" y="4142854"/>
                  <a:pt x="4719291" y="4148349"/>
                  <a:pt x="4655063" y="4161055"/>
                </a:cubicBezTo>
                <a:cubicBezTo>
                  <a:pt x="4447578" y="4201332"/>
                  <a:pt x="4239457" y="4203874"/>
                  <a:pt x="4029811" y="4187610"/>
                </a:cubicBezTo>
                <a:cubicBezTo>
                  <a:pt x="3943792" y="4180876"/>
                  <a:pt x="3857774" y="4169695"/>
                  <a:pt x="3771375" y="4171855"/>
                </a:cubicBezTo>
                <a:cubicBezTo>
                  <a:pt x="3623225" y="4175794"/>
                  <a:pt x="3474948" y="4167789"/>
                  <a:pt x="3326672" y="4169822"/>
                </a:cubicBezTo>
                <a:cubicBezTo>
                  <a:pt x="3322669" y="4170394"/>
                  <a:pt x="3318578" y="4169860"/>
                  <a:pt x="3314855" y="4168297"/>
                </a:cubicBezTo>
                <a:cubicBezTo>
                  <a:pt x="3278008" y="4143013"/>
                  <a:pt x="3237604" y="4152796"/>
                  <a:pt x="3199487" y="4159403"/>
                </a:cubicBezTo>
                <a:cubicBezTo>
                  <a:pt x="3072810" y="4181384"/>
                  <a:pt x="2946260" y="4192184"/>
                  <a:pt x="2817550" y="4175158"/>
                </a:cubicBezTo>
                <a:cubicBezTo>
                  <a:pt x="2694647" y="4157332"/>
                  <a:pt x="2569990" y="4155109"/>
                  <a:pt x="2446541" y="4168551"/>
                </a:cubicBezTo>
                <a:cubicBezTo>
                  <a:pt x="2276791" y="4188372"/>
                  <a:pt x="2107677" y="4184179"/>
                  <a:pt x="1938308" y="4168551"/>
                </a:cubicBezTo>
                <a:cubicBezTo>
                  <a:pt x="1869570" y="4162199"/>
                  <a:pt x="1799815" y="4151399"/>
                  <a:pt x="1731712" y="4167281"/>
                </a:cubicBezTo>
                <a:cubicBezTo>
                  <a:pt x="1647854" y="4186721"/>
                  <a:pt x="1564250" y="4180368"/>
                  <a:pt x="1480137" y="4176048"/>
                </a:cubicBezTo>
                <a:cubicBezTo>
                  <a:pt x="1373663" y="4170457"/>
                  <a:pt x="1267442" y="4154321"/>
                  <a:pt x="1160586" y="4167027"/>
                </a:cubicBezTo>
                <a:cubicBezTo>
                  <a:pt x="1111161" y="4172871"/>
                  <a:pt x="1062116" y="4182147"/>
                  <a:pt x="1012055" y="4179733"/>
                </a:cubicBezTo>
                <a:cubicBezTo>
                  <a:pt x="873562" y="4173380"/>
                  <a:pt x="735196" y="4165883"/>
                  <a:pt x="596449" y="4167027"/>
                </a:cubicBezTo>
                <a:cubicBezTo>
                  <a:pt x="538383" y="4167408"/>
                  <a:pt x="480699" y="4169314"/>
                  <a:pt x="422887" y="4173507"/>
                </a:cubicBezTo>
                <a:cubicBezTo>
                  <a:pt x="315015" y="4181384"/>
                  <a:pt x="207524" y="4170711"/>
                  <a:pt x="100033" y="4166900"/>
                </a:cubicBezTo>
                <a:lnTo>
                  <a:pt x="0" y="4171381"/>
                </a:lnTo>
                <a:close/>
              </a:path>
            </a:pathLst>
          </a:custGeom>
        </p:spPr>
      </p:pic>
      <p:sp>
        <p:nvSpPr>
          <p:cNvPr id="4" name="TextBox 3">
            <a:extLst>
              <a:ext uri="{FF2B5EF4-FFF2-40B4-BE49-F238E27FC236}">
                <a16:creationId xmlns:a16="http://schemas.microsoft.com/office/drawing/2014/main" id="{E34B15F6-7538-4C5F-9EA4-74E6559B9CC1}"/>
              </a:ext>
            </a:extLst>
          </p:cNvPr>
          <p:cNvSpPr txBox="1"/>
          <p:nvPr/>
        </p:nvSpPr>
        <p:spPr>
          <a:xfrm>
            <a:off x="2406397" y="711618"/>
            <a:ext cx="9620139" cy="3041858"/>
          </a:xfrm>
          <a:prstGeom prst="rect">
            <a:avLst/>
          </a:prstGeom>
          <a:noFill/>
        </p:spPr>
        <p:txBody>
          <a:bodyPr wrap="square" rtlCol="0">
            <a:spAutoFit/>
          </a:bodyPr>
          <a:lstStyle/>
          <a:p>
            <a:pPr algn="r">
              <a:spcAft>
                <a:spcPts val="200"/>
              </a:spcAft>
            </a:pPr>
            <a:br>
              <a:rPr lang="en-US" dirty="0"/>
            </a:br>
            <a:br>
              <a:rPr lang="en-US" dirty="0"/>
            </a:br>
            <a:r>
              <a:rPr lang="en-US" dirty="0">
                <a:latin typeface="Arial" panose="020B0604020202020204" pitchFamily="34" charset="0"/>
                <a:cs typeface="Arial" panose="020B0604020202020204" pitchFamily="34" charset="0"/>
              </a:rPr>
              <a:t>The HUC-JIR</a:t>
            </a:r>
          </a:p>
          <a:p>
            <a:pPr algn="r">
              <a:spcAft>
                <a:spcPts val="200"/>
              </a:spcAft>
            </a:pPr>
            <a:r>
              <a:rPr lang="en-US" dirty="0">
                <a:latin typeface="Arial" panose="020B0604020202020204" pitchFamily="34" charset="0"/>
                <a:cs typeface="Arial" panose="020B0604020202020204" pitchFamily="34" charset="0"/>
              </a:rPr>
              <a:t>Jewish Language Project </a:t>
            </a:r>
          </a:p>
          <a:p>
            <a:pPr algn="r">
              <a:spcAft>
                <a:spcPts val="200"/>
              </a:spcAft>
            </a:pPr>
            <a:r>
              <a:rPr lang="en-US" dirty="0">
                <a:latin typeface="Arial" panose="020B0604020202020204" pitchFamily="34" charset="0"/>
                <a:cs typeface="Arial" panose="020B0604020202020204" pitchFamily="34" charset="0"/>
              </a:rPr>
              <a:t>is pleased to present </a:t>
            </a:r>
          </a:p>
          <a:p>
            <a:pPr algn="r">
              <a:spcAft>
                <a:spcPts val="200"/>
              </a:spcAft>
            </a:pPr>
            <a:r>
              <a:rPr lang="en-US" dirty="0">
                <a:latin typeface="Arial" panose="020B0604020202020204" pitchFamily="34" charset="0"/>
                <a:cs typeface="Arial" panose="020B0604020202020204" pitchFamily="34" charset="0"/>
              </a:rPr>
              <a:t>a celebration of the new book by</a:t>
            </a:r>
          </a:p>
          <a:p>
            <a:pPr algn="r">
              <a:spcAft>
                <a:spcPts val="200"/>
              </a:spcAft>
            </a:pPr>
            <a:r>
              <a:rPr lang="en-US" dirty="0">
                <a:latin typeface="Arial" panose="020B0604020202020204" pitchFamily="34" charset="0"/>
                <a:cs typeface="Arial" panose="020B0604020202020204" pitchFamily="34" charset="0"/>
              </a:rPr>
              <a:t> Aaron D. Rubin and Lily Kahn, </a:t>
            </a:r>
          </a:p>
          <a:p>
            <a:pPr algn="r">
              <a:spcAft>
                <a:spcPts val="200"/>
              </a:spcAft>
            </a:pPr>
            <a:r>
              <a:rPr lang="en-US" i="1" dirty="0">
                <a:latin typeface="Arial" panose="020B0604020202020204" pitchFamily="34" charset="0"/>
                <a:cs typeface="Arial" panose="020B0604020202020204" pitchFamily="34" charset="0"/>
              </a:rPr>
              <a:t>Jewish Languages from A to Z</a:t>
            </a:r>
            <a:r>
              <a:rPr lang="en-US" dirty="0">
                <a:latin typeface="Arial" panose="020B0604020202020204" pitchFamily="34" charset="0"/>
                <a:cs typeface="Arial" panose="020B0604020202020204" pitchFamily="34" charset="0"/>
              </a:rPr>
              <a:t> (Routledge Press). </a:t>
            </a:r>
          </a:p>
          <a:p>
            <a:pPr algn="r">
              <a:spcAft>
                <a:spcPts val="200"/>
              </a:spcAft>
            </a:pPr>
            <a:r>
              <a:rPr lang="en-US" dirty="0">
                <a:latin typeface="Arial" panose="020B0604020202020204" pitchFamily="34" charset="0"/>
                <a:cs typeface="Arial" panose="020B0604020202020204" pitchFamily="34" charset="0"/>
              </a:rPr>
              <a:t>Sarah Bunin Benor will interview Rubin and Kahn, </a:t>
            </a:r>
          </a:p>
          <a:p>
            <a:pPr algn="r">
              <a:spcAft>
                <a:spcPts val="200"/>
              </a:spcAft>
            </a:pPr>
            <a:r>
              <a:rPr lang="en-US" dirty="0">
                <a:latin typeface="Arial" panose="020B0604020202020204" pitchFamily="34" charset="0"/>
                <a:cs typeface="Arial" panose="020B0604020202020204" pitchFamily="34" charset="0"/>
              </a:rPr>
              <a:t>and they will share excerpts and images from the book.</a:t>
            </a:r>
          </a:p>
        </p:txBody>
      </p:sp>
      <p:sp>
        <p:nvSpPr>
          <p:cNvPr id="5" name="TextBox 4">
            <a:extLst>
              <a:ext uri="{FF2B5EF4-FFF2-40B4-BE49-F238E27FC236}">
                <a16:creationId xmlns:a16="http://schemas.microsoft.com/office/drawing/2014/main" id="{E4BF901C-DF15-4203-A9C8-BE79F0B497FE}"/>
              </a:ext>
            </a:extLst>
          </p:cNvPr>
          <p:cNvSpPr txBox="1"/>
          <p:nvPr/>
        </p:nvSpPr>
        <p:spPr>
          <a:xfrm>
            <a:off x="165463" y="278674"/>
            <a:ext cx="9248503" cy="1646605"/>
          </a:xfrm>
          <a:prstGeom prst="rect">
            <a:avLst/>
          </a:prstGeom>
          <a:noFill/>
        </p:spPr>
        <p:txBody>
          <a:bodyPr wrap="square" rtlCol="0">
            <a:spAutoFit/>
          </a:bodyPr>
          <a:lstStyle/>
          <a:p>
            <a:r>
              <a:rPr lang="en-US" sz="2000" b="1" cap="all" dirty="0">
                <a:latin typeface="Arial Black" panose="020B0A04020102020204" pitchFamily="34" charset="0"/>
              </a:rPr>
              <a:t>Jewish Languages from A to Z: Celebrating a New Book</a:t>
            </a:r>
            <a:br>
              <a:rPr lang="en-US" dirty="0">
                <a:latin typeface="Arial Black" panose="020B0A04020102020204" pitchFamily="34" charset="0"/>
              </a:rPr>
            </a:br>
            <a:endParaRPr lang="en-US" dirty="0">
              <a:latin typeface="Arial Black" panose="020B0A04020102020204" pitchFamily="34" charset="0"/>
            </a:endParaRPr>
          </a:p>
          <a:p>
            <a:pPr>
              <a:spcAft>
                <a:spcPts val="600"/>
              </a:spcAft>
            </a:pPr>
            <a:r>
              <a:rPr lang="en-US" dirty="0">
                <a:latin typeface="Arial" panose="020B0604020202020204" pitchFamily="34" charset="0"/>
                <a:cs typeface="Arial" panose="020B0604020202020204" pitchFamily="34" charset="0"/>
              </a:rPr>
              <a:t>December 6, 10-11am Pacific / 1-2pm Eastern / 6-7pm GMT / 20:00-21:00 Israel</a:t>
            </a:r>
            <a:br>
              <a:rPr lang="en-US" dirty="0">
                <a:latin typeface="Arial" panose="020B0604020202020204" pitchFamily="34" charset="0"/>
                <a:cs typeface="Arial" panose="020B0604020202020204" pitchFamily="34" charset="0"/>
              </a:rPr>
            </a:br>
            <a:endParaRPr lang="en-US" sz="400" dirty="0">
              <a:latin typeface="Arial" panose="020B0604020202020204" pitchFamily="34" charset="0"/>
              <a:cs typeface="Arial" panose="020B0604020202020204" pitchFamily="34" charset="0"/>
            </a:endParaRPr>
          </a:p>
          <a:p>
            <a:pPr>
              <a:spcAft>
                <a:spcPts val="600"/>
              </a:spcAft>
            </a:pPr>
            <a:r>
              <a:rPr lang="en-US" dirty="0">
                <a:latin typeface="Arial" panose="020B0604020202020204" pitchFamily="34" charset="0"/>
                <a:cs typeface="Arial" panose="020B0604020202020204" pitchFamily="34" charset="0"/>
              </a:rPr>
              <a:t>By Zoom: https://huc-edu.zoom.us/j/93274889026.</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7" name="Picture 6" descr="Graphical user interface, website&#10;&#10;Description automatically generated">
            <a:extLst>
              <a:ext uri="{FF2B5EF4-FFF2-40B4-BE49-F238E27FC236}">
                <a16:creationId xmlns:a16="http://schemas.microsoft.com/office/drawing/2014/main" id="{C1DFBE3F-5237-4C59-9516-4C894A0FFA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95788" y="5583098"/>
            <a:ext cx="4130749" cy="1126568"/>
          </a:xfrm>
          <a:prstGeom prst="rect">
            <a:avLst/>
          </a:prstGeom>
        </p:spPr>
      </p:pic>
      <p:pic>
        <p:nvPicPr>
          <p:cNvPr id="1026" name="Picture 2" descr="snapshot of Lily kahn">
            <a:extLst>
              <a:ext uri="{FF2B5EF4-FFF2-40B4-BE49-F238E27FC236}">
                <a16:creationId xmlns:a16="http://schemas.microsoft.com/office/drawing/2014/main" id="{09131DD9-548E-4BD2-BB86-09516340A61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9997" t="14581" r="11447"/>
          <a:stretch/>
        </p:blipFill>
        <p:spPr bwMode="auto">
          <a:xfrm>
            <a:off x="4565913" y="2490312"/>
            <a:ext cx="1598428" cy="21726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aron Rubin">
            <a:extLst>
              <a:ext uri="{FF2B5EF4-FFF2-40B4-BE49-F238E27FC236}">
                <a16:creationId xmlns:a16="http://schemas.microsoft.com/office/drawing/2014/main" id="{AF8FC43D-21DC-4A26-AB97-A512F415E1A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7360" t="4540" r="17284"/>
          <a:stretch/>
        </p:blipFill>
        <p:spPr bwMode="auto">
          <a:xfrm>
            <a:off x="2956927" y="2490312"/>
            <a:ext cx="1487488" cy="2172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512906"/>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243441"/>
      </a:dk2>
      <a:lt2>
        <a:srgbClr val="E8E8E2"/>
      </a:lt2>
      <a:accent1>
        <a:srgbClr val="8A89D3"/>
      </a:accent1>
      <a:accent2>
        <a:srgbClr val="6F94CA"/>
      </a:accent2>
      <a:accent3>
        <a:srgbClr val="65AFBE"/>
      </a:accent3>
      <a:accent4>
        <a:srgbClr val="62B39F"/>
      </a:accent4>
      <a:accent5>
        <a:srgbClr val="6FB286"/>
      </a:accent5>
      <a:accent6>
        <a:srgbClr val="6AB664"/>
      </a:accent6>
      <a:hlink>
        <a:srgbClr val="858551"/>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14</TotalTime>
  <Words>236</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The Hand Bold</vt:lpstr>
      <vt:lpstr>The Serif Hand Black</vt:lpstr>
      <vt:lpstr>SketchyVTI</vt:lpstr>
      <vt:lpstr>   About the book Jewish Languages from A to Z provides an engaging and enjoyable overview of over 50 languages spoken and written by Jews over the past three thousand years. This comprehensive survey is designed to be accessible to all readers with an interest in languages or history, regardless of their background―no prior knowledge of linguistics or Jewish history is assumed.  About the authors Aaron D. Rubin is Malvin E. and Lea P. Bank Professor of Classics and  Ancient Mediterranean Studies, Jewish Studies, and Linguistics at Penn State University. Lily Kahn is Professor of Hebrew and Jewish Languages at University College London.  You can learn more and purchase the book here.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About the book Jewish Languages from A to Z provides an engaging and enjoyable overview of over 50 languages spoken and written by Jews over the past three thousand years. This comprehensive survey is designed to be accessible to all readers with an interest in languages or history, regardless of their background―no prior knowledge of linguistics or Jewish history is assumed.  About the authors Aaron D. Rubin is Malvin E. and Lea P. Bank Professor of Classics and  Ancient Mediterranean Studies, Jewish Studies, and Linguistics at Penn State University. Lily Kahn is Professor of Hebrew and Jewish Languages at University College London.   You can learn more and purchase the book here. </dc:title>
  <dc:creator>Benor, Sarah</dc:creator>
  <cp:lastModifiedBy>Benor, Sarah</cp:lastModifiedBy>
  <cp:revision>5</cp:revision>
  <dcterms:created xsi:type="dcterms:W3CDTF">2020-10-25T23:29:38Z</dcterms:created>
  <dcterms:modified xsi:type="dcterms:W3CDTF">2020-10-25T23:44:15Z</dcterms:modified>
</cp:coreProperties>
</file>