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2" r:id="rId5"/>
    <p:sldId id="268" r:id="rId6"/>
    <p:sldId id="267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41329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63728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9225" y="1081088"/>
            <a:ext cx="2035175" cy="4910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0525" y="1081088"/>
            <a:ext cx="5956300" cy="4910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05887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29290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012043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2574925"/>
            <a:ext cx="2397125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19450" y="2574925"/>
            <a:ext cx="2398713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57941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87558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38656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835255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7648888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399338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FDFF"/>
            </a:gs>
            <a:gs pos="100000">
              <a:srgbClr val="CCE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1081088"/>
            <a:ext cx="8143875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574925"/>
            <a:ext cx="49482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rot="2975352" flipH="1">
            <a:off x="6092825" y="1331913"/>
            <a:ext cx="3608388" cy="301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CC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533400" y="914400"/>
            <a:ext cx="7848600" cy="0"/>
          </a:xfrm>
          <a:prstGeom prst="line">
            <a:avLst/>
          </a:prstGeom>
          <a:noFill/>
          <a:ln w="63500">
            <a:solidFill>
              <a:srgbClr val="018B0B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3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0444" y="533400"/>
            <a:ext cx="4800600" cy="584775"/>
          </a:xfrm>
          <a:prstGeom prst="rect">
            <a:avLst/>
          </a:prstGeom>
          <a:solidFill>
            <a:schemeClr val="bg2">
              <a:lumMod val="85000"/>
            </a:schemeClr>
          </a:solidFill>
          <a:ln w="127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</a:rPr>
              <a:t>A Vision for the Future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3244" y="2000071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Report of the 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</a:rPr>
              <a:t>Jackson </a:t>
            </a:r>
            <a:r>
              <a:rPr lang="en-US" sz="2400" b="1" dirty="0" smtClean="0">
                <a:solidFill>
                  <a:srgbClr val="000000"/>
                </a:solidFill>
              </a:rPr>
              <a:t>Demonstration </a:t>
            </a:r>
            <a:r>
              <a:rPr lang="en-US" sz="2400" b="1" dirty="0">
                <a:solidFill>
                  <a:srgbClr val="000000"/>
                </a:solidFill>
              </a:rPr>
              <a:t>State Forest Advisory Group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60244" y="3669268"/>
            <a:ext cx="592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9444" y="43434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Fort Bragg City Council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5546119"/>
            <a:ext cx="272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March 28, </a:t>
            </a:r>
            <a:r>
              <a:rPr lang="en-US" sz="2400" dirty="0">
                <a:solidFill>
                  <a:srgbClr val="000000"/>
                </a:solidFill>
              </a:rPr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77437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04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Outreach Recommendations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062335"/>
            <a:ext cx="7924800" cy="461665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Strong support for 2008 Plan’s many excellent provisions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4754" y="1646634"/>
            <a:ext cx="791094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Additional staff positions in education and outreach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Tours for schools, landowners, scientists, and others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Data bank and website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Newsletters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Interpretive center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New maps, posters, and displays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4200" y="5352871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Ensure funding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Provide grants to schools and colleges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Establish outreach consortium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4948535"/>
            <a:ext cx="21336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JAG Additions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89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7806" y="1571685"/>
            <a:ext cx="2969394" cy="4278094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</a:rPr>
              <a:t>JAG Members</a:t>
            </a:r>
          </a:p>
          <a:p>
            <a:pPr marL="173038"/>
            <a:r>
              <a:rPr lang="en-US" dirty="0">
                <a:solidFill>
                  <a:srgbClr val="000000"/>
                </a:solidFill>
              </a:rPr>
              <a:t>Mike Anderson	</a:t>
            </a:r>
          </a:p>
          <a:p>
            <a:pPr marL="173038"/>
            <a:r>
              <a:rPr lang="en-US" dirty="0">
                <a:solidFill>
                  <a:srgbClr val="000000"/>
                </a:solidFill>
              </a:rPr>
              <a:t>Kathy Bailey 		</a:t>
            </a:r>
          </a:p>
          <a:p>
            <a:pPr marL="173038"/>
            <a:r>
              <a:rPr lang="en-US" dirty="0">
                <a:solidFill>
                  <a:srgbClr val="000000"/>
                </a:solidFill>
              </a:rPr>
              <a:t>Peter </a:t>
            </a:r>
            <a:r>
              <a:rPr lang="en-US" dirty="0" err="1">
                <a:solidFill>
                  <a:srgbClr val="000000"/>
                </a:solidFill>
              </a:rPr>
              <a:t>Braudrick</a:t>
            </a:r>
            <a:r>
              <a:rPr lang="en-US" dirty="0">
                <a:solidFill>
                  <a:srgbClr val="000000"/>
                </a:solidFill>
              </a:rPr>
              <a:t>		</a:t>
            </a:r>
          </a:p>
          <a:p>
            <a:pPr marL="173038"/>
            <a:r>
              <a:rPr lang="en-US" dirty="0">
                <a:solidFill>
                  <a:srgbClr val="000000"/>
                </a:solidFill>
              </a:rPr>
              <a:t>George (YG) Gentry	</a:t>
            </a:r>
          </a:p>
          <a:p>
            <a:pPr marL="173038"/>
            <a:r>
              <a:rPr lang="en-US" dirty="0">
                <a:solidFill>
                  <a:srgbClr val="000000"/>
                </a:solidFill>
              </a:rPr>
              <a:t>Linwood Gill		</a:t>
            </a:r>
          </a:p>
          <a:p>
            <a:pPr marL="173038"/>
            <a:r>
              <a:rPr lang="en-US" dirty="0">
                <a:solidFill>
                  <a:srgbClr val="000000"/>
                </a:solidFill>
              </a:rPr>
              <a:t>John Helms </a:t>
            </a:r>
            <a:r>
              <a:rPr lang="en-US" sz="1600" dirty="0">
                <a:solidFill>
                  <a:srgbClr val="000000"/>
                </a:solidFill>
              </a:rPr>
              <a:t>(Chair) 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  <a:p>
            <a:pPr marL="173038"/>
            <a:r>
              <a:rPr lang="en-US" dirty="0">
                <a:solidFill>
                  <a:srgbClr val="000000"/>
                </a:solidFill>
              </a:rPr>
              <a:t>Mike </a:t>
            </a:r>
            <a:r>
              <a:rPr lang="en-US" dirty="0" err="1">
                <a:solidFill>
                  <a:srgbClr val="000000"/>
                </a:solidFill>
              </a:rPr>
              <a:t>Jani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  <a:p>
            <a:pPr marL="173038"/>
            <a:r>
              <a:rPr lang="en-US" dirty="0">
                <a:solidFill>
                  <a:srgbClr val="000000"/>
                </a:solidFill>
              </a:rPr>
              <a:t>Mike </a:t>
            </a:r>
            <a:r>
              <a:rPr lang="en-US" dirty="0" err="1">
                <a:solidFill>
                  <a:srgbClr val="000000"/>
                </a:solidFill>
              </a:rPr>
              <a:t>Liquori</a:t>
            </a:r>
            <a:r>
              <a:rPr lang="en-US" dirty="0">
                <a:solidFill>
                  <a:srgbClr val="000000"/>
                </a:solidFill>
              </a:rPr>
              <a:t>		</a:t>
            </a:r>
          </a:p>
          <a:p>
            <a:pPr marL="173038"/>
            <a:r>
              <a:rPr lang="en-US" dirty="0" err="1">
                <a:solidFill>
                  <a:srgbClr val="000000"/>
                </a:solidFill>
              </a:rPr>
              <a:t>Jere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Melo</a:t>
            </a:r>
            <a:r>
              <a:rPr lang="en-US" dirty="0">
                <a:solidFill>
                  <a:srgbClr val="000000"/>
                </a:solidFill>
              </a:rPr>
              <a:t>		</a:t>
            </a:r>
          </a:p>
          <a:p>
            <a:pPr marL="173038"/>
            <a:r>
              <a:rPr lang="en-US" dirty="0">
                <a:solidFill>
                  <a:srgbClr val="000000"/>
                </a:solidFill>
              </a:rPr>
              <a:t>Linda Perkins		</a:t>
            </a:r>
          </a:p>
          <a:p>
            <a:pPr marL="173038"/>
            <a:r>
              <a:rPr lang="en-US" dirty="0">
                <a:solidFill>
                  <a:srgbClr val="000000"/>
                </a:solidFill>
              </a:rPr>
              <a:t>Dan Porter	</a:t>
            </a:r>
          </a:p>
          <a:p>
            <a:pPr marL="173038"/>
            <a:r>
              <a:rPr lang="en-US" dirty="0">
                <a:solidFill>
                  <a:srgbClr val="000000"/>
                </a:solidFill>
              </a:rPr>
              <a:t>Vince Taylor </a:t>
            </a:r>
            <a:r>
              <a:rPr lang="en-US" sz="1600" dirty="0">
                <a:solidFill>
                  <a:srgbClr val="000000"/>
                </a:solidFill>
              </a:rPr>
              <a:t>(Vice Chair) 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  <a:p>
            <a:pPr marL="173038"/>
            <a:r>
              <a:rPr lang="en-US" dirty="0">
                <a:solidFill>
                  <a:srgbClr val="000000"/>
                </a:solidFill>
              </a:rPr>
              <a:t>Forest Tilley             	</a:t>
            </a:r>
          </a:p>
          <a:p>
            <a:pPr marL="173038"/>
            <a:r>
              <a:rPr lang="en-US" dirty="0">
                <a:solidFill>
                  <a:srgbClr val="000000"/>
                </a:solidFill>
              </a:rPr>
              <a:t>Brad Valentine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090678"/>
            <a:ext cx="3276600" cy="2923877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</a:rPr>
              <a:t>CAL FIRE Staff Support</a:t>
            </a:r>
            <a:endParaRPr lang="en-US" sz="2000" dirty="0">
              <a:solidFill>
                <a:srgbClr val="000000"/>
              </a:solidFill>
            </a:endParaRPr>
          </a:p>
          <a:p>
            <a:pPr marL="231775"/>
            <a:r>
              <a:rPr lang="en-US" dirty="0">
                <a:solidFill>
                  <a:srgbClr val="000000"/>
                </a:solidFill>
              </a:rPr>
              <a:t>Russ </a:t>
            </a:r>
            <a:r>
              <a:rPr lang="en-US" dirty="0" err="1">
                <a:solidFill>
                  <a:srgbClr val="000000"/>
                </a:solidFill>
              </a:rPr>
              <a:t>Henly</a:t>
            </a:r>
            <a:r>
              <a:rPr lang="en-US" dirty="0">
                <a:solidFill>
                  <a:srgbClr val="000000"/>
                </a:solidFill>
              </a:rPr>
              <a:t>		</a:t>
            </a:r>
          </a:p>
          <a:p>
            <a:pPr marL="231775"/>
            <a:r>
              <a:rPr lang="en-US" dirty="0" err="1">
                <a:solidFill>
                  <a:srgbClr val="000000"/>
                </a:solidFill>
              </a:rPr>
              <a:t>Helge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Eng</a:t>
            </a:r>
            <a:r>
              <a:rPr lang="en-US" dirty="0">
                <a:solidFill>
                  <a:srgbClr val="000000"/>
                </a:solidFill>
              </a:rPr>
              <a:t>		</a:t>
            </a:r>
          </a:p>
          <a:p>
            <a:pPr marL="231775"/>
            <a:r>
              <a:rPr lang="en-US" dirty="0">
                <a:solidFill>
                  <a:srgbClr val="000000"/>
                </a:solidFill>
              </a:rPr>
              <a:t>Marc Jameson		</a:t>
            </a:r>
          </a:p>
          <a:p>
            <a:pPr marL="231775"/>
            <a:r>
              <a:rPr lang="en-US" dirty="0">
                <a:solidFill>
                  <a:srgbClr val="000000"/>
                </a:solidFill>
              </a:rPr>
              <a:t>Pam </a:t>
            </a:r>
            <a:r>
              <a:rPr lang="en-US" dirty="0" err="1">
                <a:solidFill>
                  <a:srgbClr val="000000"/>
                </a:solidFill>
              </a:rPr>
              <a:t>Linstedt</a:t>
            </a:r>
            <a:r>
              <a:rPr lang="en-US" dirty="0">
                <a:solidFill>
                  <a:srgbClr val="000000"/>
                </a:solidFill>
              </a:rPr>
              <a:t>		</a:t>
            </a:r>
          </a:p>
          <a:p>
            <a:pPr marL="231775"/>
            <a:r>
              <a:rPr lang="en-US" dirty="0">
                <a:solidFill>
                  <a:srgbClr val="000000"/>
                </a:solidFill>
              </a:rPr>
              <a:t>Lynn Webb	</a:t>
            </a:r>
          </a:p>
          <a:p>
            <a:pPr marL="231775"/>
            <a:r>
              <a:rPr lang="en-US" dirty="0">
                <a:solidFill>
                  <a:srgbClr val="000000"/>
                </a:solidFill>
              </a:rPr>
              <a:t>Craig Pedersen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sz="2000" b="1" dirty="0">
                <a:solidFill>
                  <a:srgbClr val="000000"/>
                </a:solidFill>
              </a:rPr>
              <a:t>Facilitator</a:t>
            </a:r>
            <a:endParaRPr lang="en-US" sz="2000" dirty="0">
              <a:solidFill>
                <a:srgbClr val="000000"/>
              </a:solidFill>
            </a:endParaRPr>
          </a:p>
          <a:p>
            <a:pPr marL="231775"/>
            <a:r>
              <a:rPr lang="en-US" dirty="0">
                <a:solidFill>
                  <a:srgbClr val="000000"/>
                </a:solidFill>
              </a:rPr>
              <a:t>Steve </a:t>
            </a:r>
            <a:r>
              <a:rPr lang="en-US" dirty="0" err="1">
                <a:solidFill>
                  <a:srgbClr val="000000"/>
                </a:solidFill>
              </a:rPr>
              <a:t>Zuieback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228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</a:rPr>
              <a:t>JAG Members &amp; Staff Support</a:t>
            </a:r>
          </a:p>
        </p:txBody>
      </p:sp>
    </p:spTree>
    <p:extLst>
      <p:ext uri="{BB962C8B-B14F-4D97-AF65-F5344CB8AC3E}">
        <p14:creationId xmlns:p14="http://schemas.microsoft.com/office/powerpoint/2010/main" val="356081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28600"/>
            <a:ext cx="1904999" cy="569913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+mn-lt"/>
              </a:rPr>
              <a:t>Charge</a:t>
            </a:r>
            <a:endParaRPr lang="en-US" sz="3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08683"/>
            <a:ext cx="8686800" cy="46166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Conduct activities in accordance with JDSF Mission and Goals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8534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90000"/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Desired future forest structure condition</a:t>
            </a:r>
          </a:p>
          <a:p>
            <a:pPr marL="342900" indent="-342900">
              <a:buSzPct val="90000"/>
              <a:buFont typeface="+mj-lt"/>
              <a:buAutoNum type="arabicPeriod"/>
            </a:pPr>
            <a:endParaRPr lang="en-US" sz="1000" dirty="0">
              <a:solidFill>
                <a:srgbClr val="000000"/>
              </a:solidFill>
            </a:endParaRPr>
          </a:p>
          <a:p>
            <a:pPr marL="342900" indent="-342900">
              <a:buSzPct val="90000"/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</a:rPr>
              <a:t>Long-term goals for </a:t>
            </a:r>
            <a:r>
              <a:rPr lang="en-US" sz="2200" dirty="0" smtClean="0">
                <a:solidFill>
                  <a:srgbClr val="000000"/>
                </a:solidFill>
              </a:rPr>
              <a:t>late </a:t>
            </a:r>
            <a:r>
              <a:rPr lang="en-US" sz="2200" dirty="0" err="1" smtClean="0">
                <a:solidFill>
                  <a:srgbClr val="000000"/>
                </a:solidFill>
              </a:rPr>
              <a:t>seral</a:t>
            </a:r>
            <a:r>
              <a:rPr lang="en-US" sz="2200" dirty="0" smtClean="0">
                <a:solidFill>
                  <a:srgbClr val="000000"/>
                </a:solidFill>
              </a:rPr>
              <a:t> and older forest structures</a:t>
            </a:r>
          </a:p>
          <a:p>
            <a:pPr marL="342900" indent="-342900">
              <a:buSzPct val="90000"/>
              <a:buFont typeface="+mj-lt"/>
              <a:buAutoNum type="arabicPeriod"/>
            </a:pPr>
            <a:endParaRPr lang="en-US" dirty="0">
              <a:solidFill>
                <a:srgbClr val="000000"/>
              </a:solidFill>
            </a:endParaRPr>
          </a:p>
          <a:p>
            <a:pPr marL="342900" indent="-342900">
              <a:buAutoNum type="arabicPeriod" startAt="3"/>
            </a:pPr>
            <a:r>
              <a:rPr lang="en-US" sz="2200" dirty="0" smtClean="0">
                <a:solidFill>
                  <a:srgbClr val="000000"/>
                </a:solidFill>
              </a:rPr>
              <a:t>Approach </a:t>
            </a:r>
            <a:r>
              <a:rPr lang="en-US" sz="2200" dirty="0">
                <a:solidFill>
                  <a:srgbClr val="000000"/>
                </a:solidFill>
              </a:rPr>
              <a:t>to protecting </a:t>
            </a:r>
            <a:r>
              <a:rPr lang="en-US" sz="2200" dirty="0" smtClean="0">
                <a:solidFill>
                  <a:srgbClr val="000000"/>
                </a:solidFill>
              </a:rPr>
              <a:t>old </a:t>
            </a:r>
            <a:r>
              <a:rPr lang="en-US" sz="2200" dirty="0">
                <a:solidFill>
                  <a:srgbClr val="000000"/>
                </a:solidFill>
              </a:rPr>
              <a:t>growth and </a:t>
            </a:r>
            <a:r>
              <a:rPr lang="en-US" sz="2200" dirty="0" smtClean="0">
                <a:solidFill>
                  <a:srgbClr val="000000"/>
                </a:solidFill>
              </a:rPr>
              <a:t>restrict herbicides</a:t>
            </a:r>
          </a:p>
          <a:p>
            <a:pPr marL="346075" indent="-346075">
              <a:buAutoNum type="arabicPeriod" startAt="3"/>
            </a:pPr>
            <a:endParaRPr lang="en-US" sz="1000" dirty="0">
              <a:solidFill>
                <a:srgbClr val="000000"/>
              </a:solidFill>
            </a:endParaRPr>
          </a:p>
          <a:p>
            <a:pPr marL="346075" indent="-346075"/>
            <a:r>
              <a:rPr lang="en-US" sz="2000" dirty="0">
                <a:solidFill>
                  <a:srgbClr val="000000"/>
                </a:solidFill>
              </a:rPr>
              <a:t>4.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sz="2200" dirty="0">
                <a:solidFill>
                  <a:srgbClr val="000000"/>
                </a:solidFill>
              </a:rPr>
              <a:t>Process of conducting a recreation </a:t>
            </a:r>
            <a:r>
              <a:rPr lang="en-US" sz="2200" dirty="0" smtClean="0">
                <a:solidFill>
                  <a:srgbClr val="000000"/>
                </a:solidFill>
              </a:rPr>
              <a:t>survey</a:t>
            </a:r>
            <a:r>
              <a:rPr lang="en-US" sz="2200" dirty="0">
                <a:solidFill>
                  <a:srgbClr val="000000"/>
                </a:solidFill>
              </a:rPr>
              <a:t>, user group, and </a:t>
            </a:r>
            <a:r>
              <a:rPr lang="en-US" sz="2200" dirty="0" smtClean="0">
                <a:solidFill>
                  <a:srgbClr val="000000"/>
                </a:solidFill>
              </a:rPr>
              <a:t>plan</a:t>
            </a:r>
            <a:endParaRPr lang="en-US" sz="2200" dirty="0">
              <a:solidFill>
                <a:srgbClr val="000000"/>
              </a:solidFill>
            </a:endParaRPr>
          </a:p>
          <a:p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905000"/>
            <a:ext cx="777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A. During initial implementation period</a:t>
            </a:r>
            <a:r>
              <a:rPr lang="en-US" sz="2400" dirty="0">
                <a:solidFill>
                  <a:srgbClr val="000000"/>
                </a:solidFill>
              </a:rPr>
              <a:t> (3 years) --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4999037"/>
            <a:ext cx="42132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5486400"/>
            <a:ext cx="861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</a:rPr>
              <a:t>As requested review ongoing management or policies </a:t>
            </a:r>
            <a:endParaRPr lang="en-US" sz="1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8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29348"/>
            <a:ext cx="86474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World-class research and demonstration forest</a:t>
            </a:r>
          </a:p>
          <a:p>
            <a:endParaRPr lang="en-US" sz="1200" dirty="0">
              <a:solidFill>
                <a:srgbClr val="00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Enhance recreation, aesthetics, outreach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200" dirty="0">
              <a:solidFill>
                <a:srgbClr val="00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Balance landscape allocation to support JDSF goals and diverse community values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200" dirty="0">
              <a:solidFill>
                <a:srgbClr val="00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Encourage restoration and new </a:t>
            </a:r>
            <a:r>
              <a:rPr lang="en-US" sz="2400" dirty="0" err="1">
                <a:solidFill>
                  <a:srgbClr val="000000"/>
                </a:solidFill>
              </a:rPr>
              <a:t>silviculture</a:t>
            </a:r>
            <a:r>
              <a:rPr lang="en-US" sz="2400" dirty="0">
                <a:solidFill>
                  <a:srgbClr val="000000"/>
                </a:solidFill>
              </a:rPr>
              <a:t> that provides larger, more valuable trees for harvest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200" dirty="0">
              <a:solidFill>
                <a:srgbClr val="00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</a:rPr>
              <a:t>Importance of sustained, ecologically-based timber harvests that support JDSF programs – plus community and county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1524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</a:rPr>
              <a:t>Vision for the Future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8763000" cy="461665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Launching JDSF on a new trajectory of innovative management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6091535"/>
            <a:ext cx="8229600" cy="461665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Success depends on building public trust and collaboration</a:t>
            </a:r>
          </a:p>
        </p:txBody>
      </p:sp>
    </p:spTree>
    <p:extLst>
      <p:ext uri="{BB962C8B-B14F-4D97-AF65-F5344CB8AC3E}">
        <p14:creationId xmlns:p14="http://schemas.microsoft.com/office/powerpoint/2010/main" val="52955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04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Landscape Mgt. Recs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016913"/>
            <a:ext cx="7543800" cy="43088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2"/>
                </a:solidFill>
              </a:rPr>
              <a:t>40-yr </a:t>
            </a:r>
            <a:r>
              <a:rPr lang="en-US" sz="2200" dirty="0">
                <a:solidFill>
                  <a:schemeClr val="bg2"/>
                </a:solidFill>
              </a:rPr>
              <a:t>P</a:t>
            </a:r>
            <a:r>
              <a:rPr lang="en-US" sz="2200" dirty="0" smtClean="0">
                <a:solidFill>
                  <a:schemeClr val="bg2"/>
                </a:solidFill>
              </a:rPr>
              <a:t>lanning Horizon – Research/Demo OK in All </a:t>
            </a:r>
            <a:r>
              <a:rPr lang="en-US" sz="2200" dirty="0">
                <a:solidFill>
                  <a:schemeClr val="bg2"/>
                </a:solidFill>
              </a:rPr>
              <a:t>a</a:t>
            </a:r>
            <a:r>
              <a:rPr lang="en-US" sz="2200" dirty="0" smtClean="0">
                <a:solidFill>
                  <a:schemeClr val="bg2"/>
                </a:solidFill>
              </a:rPr>
              <a:t>reas</a:t>
            </a: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741706"/>
            <a:ext cx="8077200" cy="427809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Older Forest Structure Zone</a:t>
            </a:r>
          </a:p>
          <a:p>
            <a:pPr marL="628650" indent="-285750">
              <a:buFont typeface="Wingdings" pitchFamily="2" charset="2"/>
              <a:buChar char="§"/>
            </a:pPr>
            <a:r>
              <a:rPr lang="en-US" sz="2200" dirty="0" smtClean="0"/>
              <a:t>Old Growth Groves </a:t>
            </a:r>
            <a:r>
              <a:rPr lang="en-US" dirty="0" smtClean="0"/>
              <a:t>– no change</a:t>
            </a:r>
          </a:p>
          <a:p>
            <a:pPr marL="628650" indent="-285750">
              <a:buFont typeface="Wingdings" pitchFamily="2" charset="2"/>
              <a:buChar char="§"/>
            </a:pPr>
            <a:r>
              <a:rPr lang="en-US" sz="2200" dirty="0" smtClean="0"/>
              <a:t>Reserves</a:t>
            </a:r>
            <a:r>
              <a:rPr lang="en-US" dirty="0" smtClean="0"/>
              <a:t> – Several additions, largest adjacent to Pygmy Forest</a:t>
            </a:r>
          </a:p>
          <a:p>
            <a:pPr marL="628650" indent="-285750">
              <a:buFont typeface="Wingdings" pitchFamily="2" charset="2"/>
              <a:buChar char="§"/>
            </a:pPr>
            <a:r>
              <a:rPr lang="en-US" sz="2200" dirty="0" smtClean="0"/>
              <a:t>Late </a:t>
            </a:r>
            <a:r>
              <a:rPr lang="en-US" sz="2200" dirty="0" err="1"/>
              <a:t>S</a:t>
            </a:r>
            <a:r>
              <a:rPr lang="en-US" sz="2200" dirty="0" err="1" smtClean="0"/>
              <a:t>eral</a:t>
            </a:r>
            <a:r>
              <a:rPr lang="en-US" sz="2200" dirty="0" smtClean="0"/>
              <a:t> </a:t>
            </a:r>
            <a:r>
              <a:rPr lang="en-US" sz="2200" dirty="0" smtClean="0"/>
              <a:t>Development </a:t>
            </a:r>
            <a:r>
              <a:rPr lang="en-US" dirty="0" smtClean="0"/>
              <a:t>– Additions:</a:t>
            </a:r>
            <a:r>
              <a:rPr lang="en-US" sz="2200" dirty="0"/>
              <a:t> </a:t>
            </a:r>
            <a:r>
              <a:rPr lang="en-US" dirty="0" smtClean="0"/>
              <a:t>Harvesting w</a:t>
            </a:r>
            <a:r>
              <a:rPr lang="en-US" dirty="0" smtClean="0"/>
              <a:t>/ guidelines</a:t>
            </a:r>
          </a:p>
          <a:p>
            <a:pPr marL="628650" indent="-285750">
              <a:buFont typeface="Wingdings" pitchFamily="2" charset="2"/>
              <a:buChar char="§"/>
            </a:pPr>
            <a:r>
              <a:rPr lang="en-US" sz="2200" dirty="0" smtClean="0"/>
              <a:t>Older Forest </a:t>
            </a:r>
            <a:r>
              <a:rPr lang="en-US" sz="2200" dirty="0" smtClean="0"/>
              <a:t>Development</a:t>
            </a:r>
            <a:r>
              <a:rPr lang="en-US" dirty="0" smtClean="0"/>
              <a:t> – Additions: Harvesting </a:t>
            </a:r>
            <a:r>
              <a:rPr lang="en-US" dirty="0" smtClean="0"/>
              <a:t>w/ guidelines</a:t>
            </a:r>
          </a:p>
          <a:p>
            <a:endParaRPr lang="en-US" sz="900" dirty="0" smtClean="0"/>
          </a:p>
          <a:p>
            <a:r>
              <a:rPr lang="en-US" sz="2200" dirty="0" smtClean="0"/>
              <a:t>Matrix</a:t>
            </a:r>
            <a:r>
              <a:rPr lang="en-US" dirty="0" smtClean="0"/>
              <a:t> – Reduction: Harvesting </a:t>
            </a:r>
            <a:r>
              <a:rPr lang="en-US" dirty="0" smtClean="0"/>
              <a:t>guidelines, primarily single-tree selection </a:t>
            </a:r>
          </a:p>
          <a:p>
            <a:endParaRPr lang="en-US" sz="900" dirty="0" smtClean="0"/>
          </a:p>
          <a:p>
            <a:r>
              <a:rPr lang="en-US" sz="2200" dirty="0" smtClean="0"/>
              <a:t>Woodlands STA -- </a:t>
            </a:r>
            <a:r>
              <a:rPr lang="en-US" dirty="0" smtClean="0"/>
              <a:t>Collaborate with State Parks Dept.</a:t>
            </a:r>
            <a:endParaRPr lang="en-US" sz="2200" dirty="0" smtClean="0"/>
          </a:p>
          <a:p>
            <a:endParaRPr lang="en-US" sz="900" dirty="0" smtClean="0"/>
          </a:p>
          <a:p>
            <a:r>
              <a:rPr lang="en-US" sz="2200" dirty="0" smtClean="0"/>
              <a:t>Other Recommendations</a:t>
            </a:r>
          </a:p>
          <a:p>
            <a:pPr marL="628650" indent="-285750">
              <a:buFont typeface="Wingdings" pitchFamily="2" charset="2"/>
              <a:buChar char="§"/>
            </a:pPr>
            <a:r>
              <a:rPr lang="en-US" sz="2000" dirty="0" smtClean="0"/>
              <a:t>Campground buffers</a:t>
            </a:r>
          </a:p>
          <a:p>
            <a:pPr marL="628650" indent="-285750">
              <a:buFont typeface="Wingdings" pitchFamily="2" charset="2"/>
              <a:buChar char="§"/>
            </a:pPr>
            <a:r>
              <a:rPr lang="en-US" sz="2000" dirty="0" smtClean="0"/>
              <a:t>Buffer old growth trees outside reserves</a:t>
            </a:r>
          </a:p>
          <a:p>
            <a:pPr marL="628650" indent="-285750">
              <a:buFont typeface="Wingdings" pitchFamily="2" charset="2"/>
              <a:buChar char="§"/>
            </a:pPr>
            <a:r>
              <a:rPr lang="en-US" sz="2000" dirty="0" smtClean="0"/>
              <a:t>Even-aged management -- limited to specific research/demo.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717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04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Research &amp; Demo. Recs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4500" y="1622167"/>
            <a:ext cx="82423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>
              <a:buSzPct val="90000"/>
              <a:buFont typeface="+mj-lt"/>
              <a:buAutoNum type="arabicPeriod"/>
            </a:pPr>
            <a:r>
              <a:rPr lang="en-US" sz="2400" dirty="0"/>
              <a:t>R</a:t>
            </a:r>
            <a:r>
              <a:rPr lang="en-US" sz="2400" dirty="0" smtClean="0"/>
              <a:t>esearch-oriented, adaptive management framework</a:t>
            </a:r>
          </a:p>
          <a:p>
            <a:pPr marL="342900" indent="-342900">
              <a:buAutoNum type="arabicPeriod"/>
            </a:pPr>
            <a:endParaRPr lang="en-US" sz="900" dirty="0" smtClean="0"/>
          </a:p>
          <a:p>
            <a:r>
              <a:rPr lang="en-US" sz="2200" dirty="0" smtClean="0"/>
              <a:t>2</a:t>
            </a:r>
            <a:r>
              <a:rPr lang="en-US" sz="2000" dirty="0" smtClean="0"/>
              <a:t>.</a:t>
            </a:r>
            <a:r>
              <a:rPr lang="en-US" sz="2400" dirty="0" smtClean="0"/>
              <a:t> Centers of excellence</a:t>
            </a:r>
            <a:r>
              <a:rPr lang="en-US" sz="2200" dirty="0" smtClean="0"/>
              <a:t>, e.g., </a:t>
            </a:r>
            <a:r>
              <a:rPr lang="en-US" sz="2400" dirty="0" smtClean="0"/>
              <a:t>--</a:t>
            </a:r>
          </a:p>
          <a:p>
            <a:pPr marL="577850" indent="-285750">
              <a:buFont typeface="Courier New" pitchFamily="49" charset="0"/>
              <a:buChar char="o"/>
            </a:pPr>
            <a:r>
              <a:rPr lang="en-US" sz="2200" dirty="0" smtClean="0"/>
              <a:t>Coho salmon recovery and restoration of aquatic habitat</a:t>
            </a:r>
          </a:p>
          <a:p>
            <a:pPr marL="577850" indent="-285750">
              <a:buFont typeface="Courier New" pitchFamily="49" charset="0"/>
              <a:buChar char="o"/>
            </a:pPr>
            <a:r>
              <a:rPr lang="en-US" sz="2200" dirty="0" smtClean="0"/>
              <a:t>Upland terrestrial habitat and forest structural relationships</a:t>
            </a:r>
          </a:p>
          <a:p>
            <a:pPr marL="577850" indent="-285750">
              <a:buFont typeface="Courier New" pitchFamily="49" charset="0"/>
              <a:buChar char="o"/>
            </a:pPr>
            <a:r>
              <a:rPr lang="en-US" sz="2200" dirty="0" smtClean="0"/>
              <a:t>Sustainable forest management practices</a:t>
            </a:r>
          </a:p>
          <a:p>
            <a:pPr marL="577850" indent="-285750">
              <a:buFont typeface="Courier New" pitchFamily="49" charset="0"/>
              <a:buChar char="o"/>
            </a:pPr>
            <a:endParaRPr lang="en-US" sz="900" dirty="0" smtClean="0"/>
          </a:p>
          <a:p>
            <a:r>
              <a:rPr lang="en-US" sz="2200" dirty="0" smtClean="0"/>
              <a:t>3</a:t>
            </a:r>
            <a:r>
              <a:rPr lang="en-US" dirty="0" smtClean="0"/>
              <a:t>. </a:t>
            </a:r>
            <a:r>
              <a:rPr lang="en-US" sz="2400" dirty="0" smtClean="0"/>
              <a:t>Strategic research planning – regional, research agenda</a:t>
            </a:r>
          </a:p>
          <a:p>
            <a:endParaRPr lang="en-US" sz="900" dirty="0" smtClean="0"/>
          </a:p>
          <a:p>
            <a:r>
              <a:rPr lang="en-US" sz="2200" dirty="0" smtClean="0"/>
              <a:t>4.</a:t>
            </a:r>
            <a:r>
              <a:rPr lang="en-US" sz="2400" dirty="0" smtClean="0"/>
              <a:t> Roles of demonstration, monitoring, data base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5500" y="1078468"/>
            <a:ext cx="7480300" cy="43088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2"/>
                </a:solidFill>
              </a:rPr>
              <a:t>Vision – “World-Class Research and Development Forest”</a:t>
            </a: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900" y="5029200"/>
            <a:ext cx="7785100" cy="1610697"/>
          </a:xfrm>
          <a:prstGeom prst="rect">
            <a:avLst/>
          </a:prstGeom>
          <a:solidFill>
            <a:schemeClr val="bg2">
              <a:lumMod val="85000"/>
            </a:schemeClr>
          </a:solidFill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i="1" dirty="0" smtClean="0"/>
              <a:t>Short-term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/>
              <a:t>Research </a:t>
            </a:r>
            <a:r>
              <a:rPr lang="en-US" sz="2400" dirty="0"/>
              <a:t>Planning </a:t>
            </a:r>
            <a:r>
              <a:rPr lang="en-US" sz="2400" dirty="0" smtClean="0"/>
              <a:t>Team – </a:t>
            </a:r>
            <a:r>
              <a:rPr lang="en-US" sz="2200" dirty="0" smtClean="0"/>
              <a:t>tech. analysis</a:t>
            </a:r>
            <a:endParaRPr lang="en-US" sz="22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i="1" dirty="0" smtClean="0"/>
              <a:t>Long-term 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/>
              <a:t>Semi-</a:t>
            </a:r>
            <a:r>
              <a:rPr lang="en-US" sz="2400" dirty="0" err="1" smtClean="0"/>
              <a:t>indep</a:t>
            </a:r>
            <a:r>
              <a:rPr lang="en-US" sz="2400" dirty="0" smtClean="0"/>
              <a:t>. </a:t>
            </a:r>
            <a:r>
              <a:rPr lang="en-US" sz="2400" dirty="0"/>
              <a:t>Redwood Research </a:t>
            </a:r>
            <a:r>
              <a:rPr lang="en-US" sz="2400" dirty="0" smtClean="0"/>
              <a:t>Group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</a:t>
            </a:r>
            <a:r>
              <a:rPr lang="en-US" sz="2200" dirty="0" smtClean="0"/>
              <a:t>(admin, leverage funds)</a:t>
            </a:r>
          </a:p>
          <a:p>
            <a:endParaRPr lang="en-US" sz="900" dirty="0" smtClean="0"/>
          </a:p>
          <a:p>
            <a:r>
              <a:rPr lang="en-US" sz="1600" dirty="0" smtClean="0"/>
              <a:t>                 </a:t>
            </a:r>
          </a:p>
          <a:p>
            <a:pPr>
              <a:lnSpc>
                <a:spcPts val="200"/>
              </a:lnSpc>
            </a:pPr>
            <a:r>
              <a:rPr lang="en-US" sz="2400" dirty="0" smtClean="0"/>
              <a:t>                       – Regional consortium; JDSF as hub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661089"/>
            <a:ext cx="2362200" cy="46166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Implementation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8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04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Recreation Recommendations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200" y="1552813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Incorporate, to extent feasible, recs of Task Force</a:t>
            </a:r>
          </a:p>
          <a:p>
            <a:pPr marL="342900" indent="-342900">
              <a:buAutoNum type="arabicPeriod"/>
            </a:pPr>
            <a:endParaRPr lang="en-US" sz="8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Hire a single contractor to develop plan and user survey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sz="8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Prior to Plan approval, proceed with recreation and trail improvements as recommended by Task Force</a:t>
            </a:r>
          </a:p>
          <a:p>
            <a:pPr marL="342900" indent="-342900">
              <a:buAutoNum type="arabicPeriod"/>
            </a:pPr>
            <a:endParaRPr lang="en-US" sz="8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Develop guidelines for THPs to protect recreation resources</a:t>
            </a:r>
          </a:p>
          <a:p>
            <a:pPr marL="342900" indent="-342900">
              <a:buAutoNum type="arabicPeriod"/>
            </a:pP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5112603"/>
            <a:ext cx="8382000" cy="830997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JAG reviewed and made recommendations on recreation and aesthetic considerations related to timber harvest plans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1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04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Economics Recommendations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976531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Timber Sales Most Important Source of Revenue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476296"/>
            <a:ext cx="8991600" cy="500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Identify cost centers with quarterly profit-loss statements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Three-year “Prudent Reserve” (if feasible)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Capital support should be separate from timber sale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JDSF should support local utilization of materials revenues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Timber sales should use recommended </a:t>
            </a:r>
            <a:r>
              <a:rPr lang="en-US" sz="2400" dirty="0" err="1" smtClean="0"/>
              <a:t>silvicultural</a:t>
            </a:r>
            <a:r>
              <a:rPr lang="en-US" sz="2400" dirty="0" smtClean="0"/>
              <a:t> standards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Year-by-year budget of research projects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Research projects should indicate long-term cost projections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Obtain professional grant writing capability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If feasible, charge fees for all forest uses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820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04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Herbicides Recommendations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473200"/>
            <a:ext cx="8305800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</a:pPr>
            <a:endParaRPr kumimoji="1" lang="en-US" sz="100" kern="0" dirty="0" smtClean="0">
              <a:solidFill>
                <a:srgbClr val="000000"/>
              </a:solidFill>
            </a:endParaRP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+mj-lt"/>
              <a:buAutoNum type="arabicPeriod"/>
            </a:pPr>
            <a:r>
              <a:rPr kumimoji="1" lang="en-US" sz="2400" kern="0" dirty="0" smtClean="0">
                <a:solidFill>
                  <a:schemeClr val="accent4"/>
                </a:solidFill>
              </a:rPr>
              <a:t>Explore eliminating herbicide use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+mj-lt"/>
              <a:buAutoNum type="arabicPeriod"/>
            </a:pPr>
            <a:r>
              <a:rPr kumimoji="1" lang="en-US" sz="2400" kern="0" dirty="0" smtClean="0">
                <a:solidFill>
                  <a:schemeClr val="accent4"/>
                </a:solidFill>
              </a:rPr>
              <a:t>Review for contribution to research, demonstration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+mj-lt"/>
              <a:buAutoNum type="arabicPeriod"/>
            </a:pPr>
            <a:endParaRPr kumimoji="1" lang="en-US" sz="1000" kern="0" dirty="0">
              <a:solidFill>
                <a:schemeClr val="accent4"/>
              </a:solidFill>
            </a:endParaRP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+mj-lt"/>
              <a:buAutoNum type="arabicPeriod"/>
            </a:pPr>
            <a:r>
              <a:rPr kumimoji="1" lang="en-US" sz="2400" kern="0" dirty="0" smtClean="0">
                <a:solidFill>
                  <a:schemeClr val="accent4"/>
                </a:solidFill>
              </a:rPr>
              <a:t>Post in </a:t>
            </a:r>
            <a:r>
              <a:rPr kumimoji="1" lang="en-US" sz="2400" kern="0" dirty="0">
                <a:solidFill>
                  <a:schemeClr val="accent4"/>
                </a:solidFill>
              </a:rPr>
              <a:t>field for </a:t>
            </a:r>
            <a:r>
              <a:rPr kumimoji="1" lang="en-US" sz="2400" kern="0" dirty="0" smtClean="0">
                <a:solidFill>
                  <a:schemeClr val="accent4"/>
                </a:solidFill>
              </a:rPr>
              <a:t>10x label </a:t>
            </a:r>
            <a:r>
              <a:rPr kumimoji="1" lang="en-US" sz="2400" kern="0" dirty="0">
                <a:solidFill>
                  <a:schemeClr val="accent4"/>
                </a:solidFill>
              </a:rPr>
              <a:t>requirement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+mj-lt"/>
              <a:buAutoNum type="arabicPeriod"/>
            </a:pPr>
            <a:endParaRPr kumimoji="1" lang="en-US" sz="1000" kern="0" dirty="0">
              <a:solidFill>
                <a:schemeClr val="accent4"/>
              </a:solidFill>
            </a:endParaRP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+mj-lt"/>
              <a:buAutoNum type="arabicPeriod"/>
            </a:pPr>
            <a:r>
              <a:rPr kumimoji="1" lang="en-US" sz="2400" kern="0" dirty="0">
                <a:solidFill>
                  <a:schemeClr val="accent4"/>
                </a:solidFill>
              </a:rPr>
              <a:t>U</a:t>
            </a:r>
            <a:r>
              <a:rPr kumimoji="1" lang="en-US" sz="2400" kern="0" dirty="0" smtClean="0">
                <a:solidFill>
                  <a:schemeClr val="accent4"/>
                </a:solidFill>
              </a:rPr>
              <a:t>se enhanced evaluation In sensitive areas</a:t>
            </a:r>
            <a:endParaRPr kumimoji="1" lang="en-US" sz="2400" kern="0" dirty="0">
              <a:solidFill>
                <a:schemeClr val="accent4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+mj-lt"/>
              <a:buAutoNum type="arabicPeriod"/>
            </a:pPr>
            <a:endParaRPr kumimoji="1" lang="en-US" sz="1000" kern="0" dirty="0">
              <a:solidFill>
                <a:schemeClr val="accent4"/>
              </a:solidFill>
            </a:endParaRP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+mj-lt"/>
              <a:buAutoNum type="arabicPeriod"/>
            </a:pPr>
            <a:r>
              <a:rPr kumimoji="1" lang="en-US" sz="2400" kern="0" dirty="0">
                <a:solidFill>
                  <a:schemeClr val="accent4"/>
                </a:solidFill>
              </a:rPr>
              <a:t>Limit use to non-aerial applications and </a:t>
            </a:r>
            <a:r>
              <a:rPr kumimoji="1" lang="en-US" sz="2400" kern="0" dirty="0" smtClean="0">
                <a:solidFill>
                  <a:schemeClr val="accent4"/>
                </a:solidFill>
              </a:rPr>
              <a:t>min. </a:t>
            </a:r>
            <a:r>
              <a:rPr kumimoji="1" lang="en-US" sz="2400" kern="0" dirty="0">
                <a:solidFill>
                  <a:schemeClr val="accent4"/>
                </a:solidFill>
              </a:rPr>
              <a:t>dosage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+mj-lt"/>
              <a:buAutoNum type="arabicPeriod"/>
            </a:pPr>
            <a:endParaRPr kumimoji="1" lang="en-US" sz="1000" kern="0" dirty="0">
              <a:solidFill>
                <a:schemeClr val="accent4"/>
              </a:solidFill>
            </a:endParaRPr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+mj-lt"/>
              <a:buAutoNum type="arabicPeriod"/>
            </a:pPr>
            <a:r>
              <a:rPr kumimoji="1" lang="en-US" sz="2400" kern="0" dirty="0">
                <a:solidFill>
                  <a:schemeClr val="accent4"/>
                </a:solidFill>
              </a:rPr>
              <a:t>M</a:t>
            </a:r>
            <a:r>
              <a:rPr kumimoji="1" lang="en-US" sz="2400" kern="0" dirty="0" smtClean="0">
                <a:solidFill>
                  <a:schemeClr val="accent4"/>
                </a:solidFill>
              </a:rPr>
              <a:t>inimize creating </a:t>
            </a:r>
            <a:r>
              <a:rPr kumimoji="1" lang="en-US" sz="2400" kern="0" dirty="0">
                <a:solidFill>
                  <a:schemeClr val="accent4"/>
                </a:solidFill>
              </a:rPr>
              <a:t>conditions </a:t>
            </a:r>
            <a:r>
              <a:rPr kumimoji="1" lang="en-US" sz="2400" kern="0" dirty="0" smtClean="0">
                <a:solidFill>
                  <a:schemeClr val="accent4"/>
                </a:solidFill>
              </a:rPr>
              <a:t>leading </a:t>
            </a:r>
            <a:r>
              <a:rPr kumimoji="1" lang="en-US" sz="2400" kern="0" dirty="0">
                <a:solidFill>
                  <a:schemeClr val="accent4"/>
                </a:solidFill>
              </a:rPr>
              <a:t>to </a:t>
            </a:r>
            <a:r>
              <a:rPr kumimoji="1" lang="en-US" sz="2400" kern="0" dirty="0" smtClean="0">
                <a:solidFill>
                  <a:schemeClr val="accent4"/>
                </a:solidFill>
              </a:rPr>
              <a:t>weeds</a:t>
            </a:r>
            <a:endParaRPr kumimoji="1" lang="en-US" sz="2400" kern="0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569803"/>
            <a:ext cx="8382000" cy="830997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Hardwoods –</a:t>
            </a:r>
            <a:r>
              <a:rPr lang="en-US" sz="2400" dirty="0" smtClean="0"/>
              <a:t> recognize ecological role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Invasive Plants – </a:t>
            </a:r>
            <a:r>
              <a:rPr lang="en-US" sz="2400" dirty="0" smtClean="0"/>
              <a:t>use with “Integrated Weed Mgt. Program”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35182" y="986135"/>
            <a:ext cx="6837218" cy="46166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General support of strict limitations in 2008 Plan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78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asic Blue">
  <a:themeElements>
    <a:clrScheme name="">
      <a:dk1>
        <a:srgbClr val="0000CC"/>
      </a:dk1>
      <a:lt1>
        <a:srgbClr val="CCFFCC"/>
      </a:lt1>
      <a:dk2>
        <a:srgbClr val="000000"/>
      </a:dk2>
      <a:lt2>
        <a:srgbClr val="FFFFFF"/>
      </a:lt2>
      <a:accent1>
        <a:srgbClr val="EAEAEA"/>
      </a:accent1>
      <a:accent2>
        <a:srgbClr val="969696"/>
      </a:accent2>
      <a:accent3>
        <a:srgbClr val="E2FFE2"/>
      </a:accent3>
      <a:accent4>
        <a:srgbClr val="0000AE"/>
      </a:accent4>
      <a:accent5>
        <a:srgbClr val="F3F3F3"/>
      </a:accent5>
      <a:accent6>
        <a:srgbClr val="878787"/>
      </a:accent6>
      <a:hlink>
        <a:srgbClr val="5F5F5F"/>
      </a:hlink>
      <a:folHlink>
        <a:srgbClr val="CBCBCB"/>
      </a:folHlink>
    </a:clrScheme>
    <a:fontScheme name="1_Basic Blu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asic Blue 1">
        <a:dk1>
          <a:srgbClr val="000000"/>
        </a:dk1>
        <a:lt1>
          <a:srgbClr val="FFFFFF"/>
        </a:lt1>
        <a:dk2>
          <a:srgbClr val="996633"/>
        </a:dk2>
        <a:lt2>
          <a:srgbClr val="FF9900"/>
        </a:lt2>
        <a:accent1>
          <a:srgbClr val="D60093"/>
        </a:accent1>
        <a:accent2>
          <a:srgbClr val="FFFF66"/>
        </a:accent2>
        <a:accent3>
          <a:srgbClr val="CAB8AD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Blue 2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Blu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sic Blue 4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Blue 5">
        <a:dk1>
          <a:srgbClr val="000000"/>
        </a:dk1>
        <a:lt1>
          <a:srgbClr val="FFFFFF"/>
        </a:lt1>
        <a:dk2>
          <a:srgbClr val="316759"/>
        </a:dk2>
        <a:lt2>
          <a:srgbClr val="00FF00"/>
        </a:lt2>
        <a:accent1>
          <a:srgbClr val="0066FF"/>
        </a:accent1>
        <a:accent2>
          <a:srgbClr val="FFFF66"/>
        </a:accent2>
        <a:accent3>
          <a:srgbClr val="ADB8B5"/>
        </a:accent3>
        <a:accent4>
          <a:srgbClr val="DADADA"/>
        </a:accent4>
        <a:accent5>
          <a:srgbClr val="AAB8FF"/>
        </a:accent5>
        <a:accent6>
          <a:srgbClr val="E7E75C"/>
        </a:accent6>
        <a:hlink>
          <a:srgbClr val="FFCC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sic Blue 6">
        <a:dk1>
          <a:srgbClr val="000000"/>
        </a:dk1>
        <a:lt1>
          <a:srgbClr val="FFFFFF"/>
        </a:lt1>
        <a:dk2>
          <a:srgbClr val="2C5E51"/>
        </a:dk2>
        <a:lt2>
          <a:srgbClr val="00FF00"/>
        </a:lt2>
        <a:accent1>
          <a:srgbClr val="0066FF"/>
        </a:accent1>
        <a:accent2>
          <a:srgbClr val="FFFF66"/>
        </a:accent2>
        <a:accent3>
          <a:srgbClr val="ACB6B3"/>
        </a:accent3>
        <a:accent4>
          <a:srgbClr val="DADADA"/>
        </a:accent4>
        <a:accent5>
          <a:srgbClr val="AAB8FF"/>
        </a:accent5>
        <a:accent6>
          <a:srgbClr val="E7E75C"/>
        </a:accent6>
        <a:hlink>
          <a:srgbClr val="FFCC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620</Words>
  <Application>Microsoft Office PowerPoint</Application>
  <PresentationFormat>On-screen Show (4:3)</PresentationFormat>
  <Paragraphs>142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1_Basic Blue</vt:lpstr>
      <vt:lpstr>PowerPoint Presentation</vt:lpstr>
      <vt:lpstr>PowerPoint Presentation</vt:lpstr>
      <vt:lpstr>Charge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36</cp:revision>
  <dcterms:created xsi:type="dcterms:W3CDTF">2011-03-14T18:38:21Z</dcterms:created>
  <dcterms:modified xsi:type="dcterms:W3CDTF">2011-03-21T15:45:47Z</dcterms:modified>
</cp:coreProperties>
</file>