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181"/>
    <p:restoredTop sz="94632"/>
  </p:normalViewPr>
  <p:slideViewPr>
    <p:cSldViewPr snapToGrid="0" snapToObjects="1">
      <p:cViewPr varScale="1">
        <p:scale>
          <a:sx n="98" d="100"/>
          <a:sy n="98" d="100"/>
        </p:scale>
        <p:origin x="24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2E90F-FFB7-6440-B780-8D3AD3BB89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CC46B1-8F34-7346-AED2-D347B8615F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0557CD-134B-BC4E-B448-1FCAD340A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0601-3E07-CF42-B623-D8BE419A4B6C}" type="datetimeFigureOut">
              <a:rPr lang="en-US" smtClean="0"/>
              <a:t>2/5/20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852C3F-493A-6249-BC32-300B29BB5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088CE7-739A-3841-9C53-1BD938E84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4A0E-7160-454F-8818-69B41C3C8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515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E052C-F30E-2243-97ED-F9B9138A5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8134C7-927F-5F40-800D-E140ADAB74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313877-02BC-A643-90F0-5D80EC865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0601-3E07-CF42-B623-D8BE419A4B6C}" type="datetimeFigureOut">
              <a:rPr lang="en-US" smtClean="0"/>
              <a:t>2/5/20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9C01DF-DF60-8247-B6DE-9692004C3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596625-DB22-5241-894E-62A384DB3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4A0E-7160-454F-8818-69B41C3C8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888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F15199-ED22-CA46-92DD-12C739764B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35BC34-1791-3341-8E22-F07B8A80BF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5BA995-0414-C542-9347-20CFCC0F7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0601-3E07-CF42-B623-D8BE419A4B6C}" type="datetimeFigureOut">
              <a:rPr lang="en-US" smtClean="0"/>
              <a:t>2/5/20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3399-B7BA-A04D-B34E-59F715289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9594C2-3347-1141-AAB6-C00F53456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4A0E-7160-454F-8818-69B41C3C8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460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25820-A8CF-C948-8AF5-AF1DF88F8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C34328-0352-6C48-866D-F58DA5D643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BD5C4C-9BA5-604B-BF31-73345176F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0601-3E07-CF42-B623-D8BE419A4B6C}" type="datetimeFigureOut">
              <a:rPr lang="en-US" smtClean="0"/>
              <a:t>2/5/20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9D4F04-D746-8248-9B6B-DF72F9042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9FFAE-74A3-C947-B909-70F9189CC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4A0E-7160-454F-8818-69B41C3C8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853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D4278-282C-B847-854F-5D8EA0CAE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4F6937-04D7-8F45-BE78-FE62855D1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4D53A6-1237-524F-848F-A29897A63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0601-3E07-CF42-B623-D8BE419A4B6C}" type="datetimeFigureOut">
              <a:rPr lang="en-US" smtClean="0"/>
              <a:t>2/5/20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607C1-4587-FE4E-8219-F5F138A19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837056-AF90-224F-905E-1B7779660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4A0E-7160-454F-8818-69B41C3C8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889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5215A-4C83-E640-ADC4-EEFD61BED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19151C-651D-D442-B3B7-EC6072A123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B4AABB-4349-EC4F-BD49-2824AAAD10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9E4A90-777B-124D-9462-FD56361D0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0601-3E07-CF42-B623-D8BE419A4B6C}" type="datetimeFigureOut">
              <a:rPr lang="en-US" smtClean="0"/>
              <a:t>2/5/20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B3E193-02AA-4A4A-8E8F-7CD6F62E7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69618F-E2D5-924A-85E0-06ACB6511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4A0E-7160-454F-8818-69B41C3C8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978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38919-3FFF-A04B-8E4D-83637D2CB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8F456E-B3E5-984F-924A-9A589ECC0E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A69FCD-2C1E-8C4C-A4A6-5ABA781D50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2B56A1-B616-2C4B-8E1D-D6FB1B6D4E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E45B0F-9F29-8249-B238-63D461B4FC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C849E3-5B54-084F-91B8-BF0E427A8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0601-3E07-CF42-B623-D8BE419A4B6C}" type="datetimeFigureOut">
              <a:rPr lang="en-US" smtClean="0"/>
              <a:t>2/5/20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885BA7-7C14-164E-BDD6-432CB0B2E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842936-9EC6-8E4B-A4B3-2C7FEAF37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4A0E-7160-454F-8818-69B41C3C8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779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676C9-D055-2C45-835B-C8719AAC4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B01B54-D453-4C4F-BF59-C6081BD34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0601-3E07-CF42-B623-D8BE419A4B6C}" type="datetimeFigureOut">
              <a:rPr lang="en-US" smtClean="0"/>
              <a:t>2/5/20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6A50A9-7D8D-6A47-B9CE-D84DDD3E8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4A0627-157D-994D-9A8D-5B6772031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4A0E-7160-454F-8818-69B41C3C8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938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0E383E-F153-E240-9F68-35E272A0B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0601-3E07-CF42-B623-D8BE419A4B6C}" type="datetimeFigureOut">
              <a:rPr lang="en-US" smtClean="0"/>
              <a:t>2/5/20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3D2E4B-C526-4846-BB1F-84271C842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44682F-B2EE-814F-8644-3C7475513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4A0E-7160-454F-8818-69B41C3C8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352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2AC4F-FA5E-854A-B79B-B37F1F0DC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8DB8F3-3C0E-5744-A3E9-B62DE89A03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86ED33-73E0-7C4E-B291-137167B688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5A3915-1485-294E-B8C0-A0033436D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0601-3E07-CF42-B623-D8BE419A4B6C}" type="datetimeFigureOut">
              <a:rPr lang="en-US" smtClean="0"/>
              <a:t>2/5/20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D7B30E-2FC0-6945-BEE7-1AB2410C8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AB794E-C44D-1846-850F-36B31DB6B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4A0E-7160-454F-8818-69B41C3C8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47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4ACB-6925-1149-96AD-C1C354B89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B62277-527D-884C-A030-AA5CD41FD4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2373D3-4E1E-2844-8DFF-7B17D547F7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9757F1-DAEF-3946-B6A4-54D2809C2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0601-3E07-CF42-B623-D8BE419A4B6C}" type="datetimeFigureOut">
              <a:rPr lang="en-US" smtClean="0"/>
              <a:t>2/5/20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61787F-FA76-214B-9F02-B5E595099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FA5C58-C682-E74F-A998-1571ED22D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4A0E-7160-454F-8818-69B41C3C8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227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98C708-C0C4-6449-96B7-D50DCCA1A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407C2E-A961-D847-8AA5-8484311172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338148-BFB7-E949-A27C-4362C6D69B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90601-3E07-CF42-B623-D8BE419A4B6C}" type="datetimeFigureOut">
              <a:rPr lang="en-US" smtClean="0"/>
              <a:t>2/5/20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B960FA-982A-E441-8304-8EA75A9777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BCE751-9546-384B-9E69-F8B351A4FA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74A0E-7160-454F-8818-69B41C3C8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104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Rounded Rectangle 148">
            <a:extLst>
              <a:ext uri="{FF2B5EF4-FFF2-40B4-BE49-F238E27FC236}">
                <a16:creationId xmlns:a16="http://schemas.microsoft.com/office/drawing/2014/main" id="{45959F27-2109-C94A-8D21-38F51B504443}"/>
              </a:ext>
            </a:extLst>
          </p:cNvPr>
          <p:cNvSpPr/>
          <p:nvPr/>
        </p:nvSpPr>
        <p:spPr>
          <a:xfrm>
            <a:off x="150267" y="14463"/>
            <a:ext cx="3250593" cy="74987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>
                <a:alpha val="81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5" name="Rounded Rectangle 144">
            <a:extLst>
              <a:ext uri="{FF2B5EF4-FFF2-40B4-BE49-F238E27FC236}">
                <a16:creationId xmlns:a16="http://schemas.microsoft.com/office/drawing/2014/main" id="{3F0D704F-D4E4-C948-8E53-0C3E74484157}"/>
              </a:ext>
            </a:extLst>
          </p:cNvPr>
          <p:cNvSpPr/>
          <p:nvPr/>
        </p:nvSpPr>
        <p:spPr>
          <a:xfrm>
            <a:off x="353370" y="835060"/>
            <a:ext cx="2837394" cy="211495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>
                <a:alpha val="81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2" name="Rounded Rectangle 111">
            <a:extLst>
              <a:ext uri="{FF2B5EF4-FFF2-40B4-BE49-F238E27FC236}">
                <a16:creationId xmlns:a16="http://schemas.microsoft.com/office/drawing/2014/main" id="{5B0FB12E-1FE8-404D-963C-53D2730624FE}"/>
              </a:ext>
            </a:extLst>
          </p:cNvPr>
          <p:cNvSpPr/>
          <p:nvPr/>
        </p:nvSpPr>
        <p:spPr>
          <a:xfrm>
            <a:off x="4741190" y="1497645"/>
            <a:ext cx="2679441" cy="530876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>
                <a:alpha val="81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75FDBD6-673A-934A-A3C1-3D00E1720A36}"/>
              </a:ext>
            </a:extLst>
          </p:cNvPr>
          <p:cNvSpPr txBox="1"/>
          <p:nvPr/>
        </p:nvSpPr>
        <p:spPr>
          <a:xfrm>
            <a:off x="8575901" y="270545"/>
            <a:ext cx="3250593" cy="332398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MHDS Document Registry</a:t>
            </a:r>
          </a:p>
          <a:p>
            <a:pPr algn="ctr"/>
            <a:endParaRPr lang="en-US" sz="1400" b="1" dirty="0"/>
          </a:p>
          <a:p>
            <a:pPr algn="ctr"/>
            <a:endParaRPr lang="en-US" sz="1400" b="1" dirty="0"/>
          </a:p>
          <a:p>
            <a:pPr algn="ctr"/>
            <a:endParaRPr lang="en-US" sz="1400" b="1" dirty="0"/>
          </a:p>
          <a:p>
            <a:pPr algn="ctr"/>
            <a:endParaRPr lang="en-US" sz="1400" b="1" dirty="0"/>
          </a:p>
          <a:p>
            <a:pPr algn="ctr"/>
            <a:endParaRPr lang="en-US" sz="1400" b="1" dirty="0"/>
          </a:p>
          <a:p>
            <a:pPr algn="ctr"/>
            <a:endParaRPr lang="en-US" sz="1400" b="1" dirty="0"/>
          </a:p>
          <a:p>
            <a:pPr algn="ctr"/>
            <a:endParaRPr lang="en-US" sz="1400" b="1" dirty="0"/>
          </a:p>
          <a:p>
            <a:pPr algn="ctr"/>
            <a:endParaRPr lang="en-US" sz="1400" b="1" dirty="0"/>
          </a:p>
          <a:p>
            <a:pPr algn="ctr"/>
            <a:endParaRPr lang="en-US" sz="1400" b="1" dirty="0"/>
          </a:p>
          <a:p>
            <a:pPr algn="ctr"/>
            <a:endParaRPr lang="en-US" sz="1400" b="1" dirty="0"/>
          </a:p>
          <a:p>
            <a:pPr algn="ctr"/>
            <a:endParaRPr lang="en-US" sz="1400" b="1" dirty="0"/>
          </a:p>
          <a:p>
            <a:pPr algn="ctr"/>
            <a:endParaRPr lang="en-US" sz="1400" b="1" dirty="0"/>
          </a:p>
          <a:p>
            <a:pPr algn="ctr"/>
            <a:endParaRPr lang="en-US" sz="1400" b="1" dirty="0"/>
          </a:p>
          <a:p>
            <a:pPr algn="ctr"/>
            <a:endParaRPr lang="en-US" sz="14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6A618DC-5EE9-0A45-B38E-52C96A710429}"/>
              </a:ext>
            </a:extLst>
          </p:cNvPr>
          <p:cNvSpPr txBox="1"/>
          <p:nvPr/>
        </p:nvSpPr>
        <p:spPr>
          <a:xfrm>
            <a:off x="8742947" y="552653"/>
            <a:ext cx="2891969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MHD Document Responder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400586D-4C09-D341-ABC8-CCA7C32134B2}"/>
              </a:ext>
            </a:extLst>
          </p:cNvPr>
          <p:cNvSpPr txBox="1"/>
          <p:nvPr/>
        </p:nvSpPr>
        <p:spPr>
          <a:xfrm>
            <a:off x="8758346" y="1189868"/>
            <a:ext cx="2891969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MHD Document Recipient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CFC4452-D360-5A44-868D-E5EA8687EEBA}"/>
              </a:ext>
            </a:extLst>
          </p:cNvPr>
          <p:cNvSpPr txBox="1"/>
          <p:nvPr/>
        </p:nvSpPr>
        <p:spPr>
          <a:xfrm>
            <a:off x="8758347" y="1504662"/>
            <a:ext cx="2891969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PMIR Patient Identity Consumer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61FC17B-F8E3-5345-A1C2-28769AFAFD9F}"/>
              </a:ext>
            </a:extLst>
          </p:cNvPr>
          <p:cNvSpPr txBox="1"/>
          <p:nvPr/>
        </p:nvSpPr>
        <p:spPr>
          <a:xfrm>
            <a:off x="8758346" y="2642242"/>
            <a:ext cx="2891969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ATNA Secure Node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C08521B-FF64-BC4C-8498-0A223DDC4A54}"/>
              </a:ext>
            </a:extLst>
          </p:cNvPr>
          <p:cNvSpPr txBox="1"/>
          <p:nvPr/>
        </p:nvSpPr>
        <p:spPr>
          <a:xfrm>
            <a:off x="8758346" y="2966544"/>
            <a:ext cx="2891969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CT Time Client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B55BDF6-A35D-8049-AC91-DBA96647E51D}"/>
              </a:ext>
            </a:extLst>
          </p:cNvPr>
          <p:cNvSpPr txBox="1"/>
          <p:nvPr/>
        </p:nvSpPr>
        <p:spPr>
          <a:xfrm>
            <a:off x="8743442" y="2133108"/>
            <a:ext cx="2891969" cy="5232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err="1"/>
              <a:t>mCSD</a:t>
            </a:r>
            <a:r>
              <a:rPr lang="en-US" sz="1400" dirty="0"/>
              <a:t> Care Services Selective Consumer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FD09FAF-81BF-0242-9A5B-D33785891C2B}"/>
              </a:ext>
            </a:extLst>
          </p:cNvPr>
          <p:cNvSpPr txBox="1"/>
          <p:nvPr/>
        </p:nvSpPr>
        <p:spPr>
          <a:xfrm>
            <a:off x="8758346" y="1827043"/>
            <a:ext cx="2891969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SVCM Consumer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8B05430-ACEE-514B-A8C7-62B728C543A8}"/>
              </a:ext>
            </a:extLst>
          </p:cNvPr>
          <p:cNvSpPr txBox="1"/>
          <p:nvPr/>
        </p:nvSpPr>
        <p:spPr>
          <a:xfrm>
            <a:off x="5062738" y="5781025"/>
            <a:ext cx="2066523" cy="52322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ATNA Audit Record Repository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D47F4C6-8F4B-A040-A348-C04565191AFE}"/>
              </a:ext>
            </a:extLst>
          </p:cNvPr>
          <p:cNvSpPr txBox="1"/>
          <p:nvPr/>
        </p:nvSpPr>
        <p:spPr>
          <a:xfrm>
            <a:off x="5062738" y="6455063"/>
            <a:ext cx="2066523" cy="307777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CT Time Server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DE22B6C-CD3A-0247-873E-0536D4B75FB1}"/>
              </a:ext>
            </a:extLst>
          </p:cNvPr>
          <p:cNvSpPr txBox="1"/>
          <p:nvPr/>
        </p:nvSpPr>
        <p:spPr>
          <a:xfrm>
            <a:off x="5054252" y="5018343"/>
            <a:ext cx="2104623" cy="52322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dirty="0" err="1"/>
              <a:t>mCSD</a:t>
            </a:r>
            <a:r>
              <a:rPr lang="en-US" sz="1400" dirty="0"/>
              <a:t> Care Services Selective Supplier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D161D68-B7EE-B444-B57A-53F5959CA062}"/>
              </a:ext>
            </a:extLst>
          </p:cNvPr>
          <p:cNvSpPr txBox="1"/>
          <p:nvPr/>
        </p:nvSpPr>
        <p:spPr>
          <a:xfrm>
            <a:off x="8763763" y="875965"/>
            <a:ext cx="2854392" cy="307777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IUA Resource Server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78DB848-B44A-0A44-BB1E-02BDC76D9115}"/>
              </a:ext>
            </a:extLst>
          </p:cNvPr>
          <p:cNvSpPr txBox="1"/>
          <p:nvPr/>
        </p:nvSpPr>
        <p:spPr>
          <a:xfrm>
            <a:off x="5031878" y="3695126"/>
            <a:ext cx="2104623" cy="52322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PMIR Patient Identity Manager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2B64A9F5-8900-014E-943E-C71F6F0FB545}"/>
              </a:ext>
            </a:extLst>
          </p:cNvPr>
          <p:cNvCxnSpPr>
            <a:cxnSpLocks/>
            <a:stCxn id="15" idx="1"/>
            <a:endCxn id="33" idx="3"/>
          </p:cNvCxnSpPr>
          <p:nvPr/>
        </p:nvCxnSpPr>
        <p:spPr>
          <a:xfrm flipH="1">
            <a:off x="7120775" y="1980932"/>
            <a:ext cx="1637571" cy="2579088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11B53CE8-A146-CF4E-A49E-C211867C2D61}"/>
              </a:ext>
            </a:extLst>
          </p:cNvPr>
          <p:cNvCxnSpPr>
            <a:cxnSpLocks/>
            <a:stCxn id="61" idx="0"/>
            <a:endCxn id="17" idx="3"/>
          </p:cNvCxnSpPr>
          <p:nvPr/>
        </p:nvCxnSpPr>
        <p:spPr>
          <a:xfrm flipH="1">
            <a:off x="7129261" y="2754238"/>
            <a:ext cx="1658700" cy="3288397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12CCC8F6-0BE9-E74C-BC26-C3E8705BFEAF}"/>
              </a:ext>
            </a:extLst>
          </p:cNvPr>
          <p:cNvSpPr txBox="1"/>
          <p:nvPr/>
        </p:nvSpPr>
        <p:spPr>
          <a:xfrm>
            <a:off x="5054252" y="4406131"/>
            <a:ext cx="2066523" cy="307777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SVCM Repository??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A7433FB6-F225-2744-9064-64459D990126}"/>
              </a:ext>
            </a:extLst>
          </p:cNvPr>
          <p:cNvCxnSpPr>
            <a:cxnSpLocks/>
            <a:stCxn id="22" idx="3"/>
            <a:endCxn id="9" idx="1"/>
          </p:cNvCxnSpPr>
          <p:nvPr/>
        </p:nvCxnSpPr>
        <p:spPr>
          <a:xfrm flipV="1">
            <a:off x="7136501" y="1658551"/>
            <a:ext cx="1621846" cy="2298185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D6A2D918-9D49-C946-95E7-7C943FD56E0A}"/>
              </a:ext>
            </a:extLst>
          </p:cNvPr>
          <p:cNvCxnSpPr>
            <a:cxnSpLocks/>
            <a:stCxn id="13" idx="1"/>
            <a:endCxn id="19" idx="3"/>
          </p:cNvCxnSpPr>
          <p:nvPr/>
        </p:nvCxnSpPr>
        <p:spPr>
          <a:xfrm flipH="1">
            <a:off x="7158875" y="2394718"/>
            <a:ext cx="1584567" cy="2885235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BB5FA853-8A13-7C4E-AF8B-A833057E0298}"/>
              </a:ext>
            </a:extLst>
          </p:cNvPr>
          <p:cNvCxnSpPr>
            <a:cxnSpLocks/>
            <a:stCxn id="11" idx="2"/>
          </p:cNvCxnSpPr>
          <p:nvPr/>
        </p:nvCxnSpPr>
        <p:spPr>
          <a:xfrm flipH="1">
            <a:off x="7166203" y="3274321"/>
            <a:ext cx="3038128" cy="3334630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70A63688-9EF0-984D-BC04-7E1FF7F31248}"/>
              </a:ext>
            </a:extLst>
          </p:cNvPr>
          <p:cNvCxnSpPr>
            <a:cxnSpLocks/>
            <a:endCxn id="8" idx="1"/>
          </p:cNvCxnSpPr>
          <p:nvPr/>
        </p:nvCxnSpPr>
        <p:spPr>
          <a:xfrm>
            <a:off x="2861498" y="1084322"/>
            <a:ext cx="5896848" cy="259435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C8AD0A97-7E96-4343-BBE1-584FA6DF2D8F}"/>
              </a:ext>
            </a:extLst>
          </p:cNvPr>
          <p:cNvSpPr txBox="1"/>
          <p:nvPr/>
        </p:nvSpPr>
        <p:spPr>
          <a:xfrm>
            <a:off x="7722120" y="4313916"/>
            <a:ext cx="1167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[ITI-19]</a:t>
            </a:r>
          </a:p>
          <a:p>
            <a:r>
              <a:rPr lang="en-US" sz="1200" dirty="0"/>
              <a:t>I[ITI-20]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20C6D69-7042-2547-89F7-D83DE9D88758}"/>
              </a:ext>
            </a:extLst>
          </p:cNvPr>
          <p:cNvSpPr txBox="1"/>
          <p:nvPr/>
        </p:nvSpPr>
        <p:spPr>
          <a:xfrm>
            <a:off x="7819601" y="5847004"/>
            <a:ext cx="20665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[ITI-1] Maintain Time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CE416A5-4BAB-9442-B03C-3251EEB0287B}"/>
              </a:ext>
            </a:extLst>
          </p:cNvPr>
          <p:cNvSpPr txBox="1"/>
          <p:nvPr/>
        </p:nvSpPr>
        <p:spPr>
          <a:xfrm>
            <a:off x="7472412" y="1805123"/>
            <a:ext cx="11287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[ITI-93] Mobile Patient Identity Feed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BF6FEBE-A7FF-4944-89FE-6B0612FF48AC}"/>
              </a:ext>
            </a:extLst>
          </p:cNvPr>
          <p:cNvSpPr txBox="1"/>
          <p:nvPr/>
        </p:nvSpPr>
        <p:spPr>
          <a:xfrm>
            <a:off x="3215724" y="1467443"/>
            <a:ext cx="1760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[ITI-71] Get Authorization Token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4338DDC-9FA1-D34F-9BBB-E2AB509BED02}"/>
              </a:ext>
            </a:extLst>
          </p:cNvPr>
          <p:cNvSpPr txBox="1"/>
          <p:nvPr/>
        </p:nvSpPr>
        <p:spPr>
          <a:xfrm>
            <a:off x="3777627" y="2672604"/>
            <a:ext cx="8971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[ITI-78] </a:t>
            </a:r>
            <a:r>
              <a:rPr lang="en-US" sz="1200" dirty="0" err="1"/>
              <a:t>PDQm</a:t>
            </a:r>
            <a:r>
              <a:rPr lang="en-US" sz="1200" dirty="0"/>
              <a:t> Query or [ITI-83] </a:t>
            </a:r>
            <a:r>
              <a:rPr lang="en-US" sz="1200" dirty="0" err="1"/>
              <a:t>PIXm</a:t>
            </a:r>
            <a:r>
              <a:rPr lang="en-US" sz="1200" dirty="0"/>
              <a:t> Query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5DCF846-1BFA-2B45-BED6-D93F4672027C}"/>
              </a:ext>
            </a:extLst>
          </p:cNvPr>
          <p:cNvSpPr txBox="1"/>
          <p:nvPr/>
        </p:nvSpPr>
        <p:spPr>
          <a:xfrm>
            <a:off x="7688169" y="3326962"/>
            <a:ext cx="1265148" cy="6689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[ITI-93] Find Matching Care Services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A9AE9888-0670-A44C-996F-A714ED9E2355}"/>
              </a:ext>
            </a:extLst>
          </p:cNvPr>
          <p:cNvSpPr txBox="1"/>
          <p:nvPr/>
        </p:nvSpPr>
        <p:spPr>
          <a:xfrm>
            <a:off x="7754699" y="2754238"/>
            <a:ext cx="20665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[ITI-xx] ???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C15292CC-2797-CE42-BED9-95D4749FD437}"/>
              </a:ext>
            </a:extLst>
          </p:cNvPr>
          <p:cNvSpPr txBox="1"/>
          <p:nvPr/>
        </p:nvSpPr>
        <p:spPr>
          <a:xfrm>
            <a:off x="828622" y="930514"/>
            <a:ext cx="2053691" cy="318734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MHD? Document Source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5BAD2759-7563-B64D-A6E3-3242E8BE8D71}"/>
              </a:ext>
            </a:extLst>
          </p:cNvPr>
          <p:cNvSpPr txBox="1"/>
          <p:nvPr/>
        </p:nvSpPr>
        <p:spPr>
          <a:xfrm>
            <a:off x="812510" y="114919"/>
            <a:ext cx="2489918" cy="307777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MHD Document Consumer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64F3BE91-6109-3C47-9E66-BDF3A64FF58E}"/>
              </a:ext>
            </a:extLst>
          </p:cNvPr>
          <p:cNvSpPr txBox="1"/>
          <p:nvPr/>
        </p:nvSpPr>
        <p:spPr>
          <a:xfrm>
            <a:off x="3167439" y="850748"/>
            <a:ext cx="1491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[ITI-65] Provide Document Bundle?</a:t>
            </a:r>
          </a:p>
        </p:txBody>
      </p: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BBDEB146-7900-F34F-9F60-4AD7959B97FE}"/>
              </a:ext>
            </a:extLst>
          </p:cNvPr>
          <p:cNvCxnSpPr>
            <a:cxnSpLocks/>
            <a:stCxn id="63" idx="3"/>
            <a:endCxn id="7" idx="1"/>
          </p:cNvCxnSpPr>
          <p:nvPr/>
        </p:nvCxnSpPr>
        <p:spPr>
          <a:xfrm>
            <a:off x="3302428" y="268808"/>
            <a:ext cx="5440519" cy="437734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B57C23EA-C558-5F4B-8F7B-920E44A43003}"/>
              </a:ext>
            </a:extLst>
          </p:cNvPr>
          <p:cNvSpPr txBox="1"/>
          <p:nvPr/>
        </p:nvSpPr>
        <p:spPr>
          <a:xfrm>
            <a:off x="6702465" y="248866"/>
            <a:ext cx="24899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[ITI-66] [ITI-67] [ITI-68]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E783FE2A-A1FF-AD48-866C-095BBF56CD17}"/>
              </a:ext>
            </a:extLst>
          </p:cNvPr>
          <p:cNvSpPr txBox="1"/>
          <p:nvPr/>
        </p:nvSpPr>
        <p:spPr>
          <a:xfrm>
            <a:off x="815624" y="1260595"/>
            <a:ext cx="2045874" cy="307777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IUA Authorization Client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1DB0EA52-A144-674B-81CC-59D47031652E}"/>
              </a:ext>
            </a:extLst>
          </p:cNvPr>
          <p:cNvSpPr txBox="1"/>
          <p:nvPr/>
        </p:nvSpPr>
        <p:spPr>
          <a:xfrm>
            <a:off x="787217" y="2426663"/>
            <a:ext cx="2046928" cy="307777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CT Time Client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494E26D7-8A77-1C42-88E2-B0C061C9D0C3}"/>
              </a:ext>
            </a:extLst>
          </p:cNvPr>
          <p:cNvSpPr txBox="1"/>
          <p:nvPr/>
        </p:nvSpPr>
        <p:spPr>
          <a:xfrm>
            <a:off x="787216" y="1569677"/>
            <a:ext cx="2055587" cy="52322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dirty="0" err="1"/>
              <a:t>PDQm</a:t>
            </a:r>
            <a:r>
              <a:rPr lang="en-US" sz="1400" dirty="0"/>
              <a:t> Consumer or </a:t>
            </a:r>
            <a:br>
              <a:rPr lang="en-US" sz="1400" dirty="0"/>
            </a:br>
            <a:r>
              <a:rPr lang="en-US" sz="1400" dirty="0" err="1"/>
              <a:t>PIXm</a:t>
            </a:r>
            <a:r>
              <a:rPr lang="en-US" sz="1400" dirty="0"/>
              <a:t> Consumer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18DA894C-2A58-6C4E-9BAF-06970B94BE31}"/>
              </a:ext>
            </a:extLst>
          </p:cNvPr>
          <p:cNvSpPr txBox="1"/>
          <p:nvPr/>
        </p:nvSpPr>
        <p:spPr>
          <a:xfrm>
            <a:off x="5072312" y="2671872"/>
            <a:ext cx="2104623" cy="52322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PMIR Patient Identity Source</a:t>
            </a:r>
          </a:p>
        </p:txBody>
      </p: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A8B69B13-8896-D745-B6B5-2372BF3C70C7}"/>
              </a:ext>
            </a:extLst>
          </p:cNvPr>
          <p:cNvCxnSpPr>
            <a:cxnSpLocks/>
          </p:cNvCxnSpPr>
          <p:nvPr/>
        </p:nvCxnSpPr>
        <p:spPr>
          <a:xfrm>
            <a:off x="6704697" y="3204357"/>
            <a:ext cx="0" cy="445587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E8735C90-85FE-9B46-9F13-26E8A6998FE7}"/>
              </a:ext>
            </a:extLst>
          </p:cNvPr>
          <p:cNvCxnSpPr>
            <a:cxnSpLocks/>
            <a:stCxn id="94" idx="3"/>
            <a:endCxn id="20" idx="1"/>
          </p:cNvCxnSpPr>
          <p:nvPr/>
        </p:nvCxnSpPr>
        <p:spPr>
          <a:xfrm flipV="1">
            <a:off x="2861498" y="1029854"/>
            <a:ext cx="5902265" cy="384630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>
            <a:extLst>
              <a:ext uri="{FF2B5EF4-FFF2-40B4-BE49-F238E27FC236}">
                <a16:creationId xmlns:a16="http://schemas.microsoft.com/office/drawing/2014/main" id="{65C13629-F15D-5A45-80E0-A98CA5E89ABC}"/>
              </a:ext>
            </a:extLst>
          </p:cNvPr>
          <p:cNvSpPr txBox="1"/>
          <p:nvPr/>
        </p:nvSpPr>
        <p:spPr>
          <a:xfrm>
            <a:off x="5226495" y="3248667"/>
            <a:ext cx="1504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[ITI-93] Mobile Patient Identity Feed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3034A79B-E296-B443-8B7D-BE55F44DDD52}"/>
              </a:ext>
            </a:extLst>
          </p:cNvPr>
          <p:cNvSpPr txBox="1"/>
          <p:nvPr/>
        </p:nvSpPr>
        <p:spPr>
          <a:xfrm>
            <a:off x="4834198" y="1560336"/>
            <a:ext cx="2610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HIE Central Infrastructure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17887360-7281-E249-9B1A-C1D97D7DD0B7}"/>
              </a:ext>
            </a:extLst>
          </p:cNvPr>
          <p:cNvSpPr txBox="1"/>
          <p:nvPr/>
        </p:nvSpPr>
        <p:spPr>
          <a:xfrm>
            <a:off x="2354653" y="5192222"/>
            <a:ext cx="20665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[ITI-1] Maintain Time</a:t>
            </a:r>
          </a:p>
        </p:txBody>
      </p: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F15D8E51-115E-214D-9ACB-8D335936DD98}"/>
              </a:ext>
            </a:extLst>
          </p:cNvPr>
          <p:cNvCxnSpPr>
            <a:cxnSpLocks/>
          </p:cNvCxnSpPr>
          <p:nvPr/>
        </p:nvCxnSpPr>
        <p:spPr>
          <a:xfrm>
            <a:off x="2834892" y="1440458"/>
            <a:ext cx="2185639" cy="629245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>
            <a:extLst>
              <a:ext uri="{FF2B5EF4-FFF2-40B4-BE49-F238E27FC236}">
                <a16:creationId xmlns:a16="http://schemas.microsoft.com/office/drawing/2014/main" id="{5B0171A6-A066-C14A-90BD-DD5F6843DCBB}"/>
              </a:ext>
            </a:extLst>
          </p:cNvPr>
          <p:cNvSpPr txBox="1"/>
          <p:nvPr/>
        </p:nvSpPr>
        <p:spPr>
          <a:xfrm>
            <a:off x="5065517" y="1996630"/>
            <a:ext cx="2066523" cy="307777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IUA Authorization Server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16E45984-A50F-8641-858B-A5E68C4F09A3}"/>
              </a:ext>
            </a:extLst>
          </p:cNvPr>
          <p:cNvSpPr txBox="1"/>
          <p:nvPr/>
        </p:nvSpPr>
        <p:spPr>
          <a:xfrm>
            <a:off x="828623" y="405292"/>
            <a:ext cx="2465194" cy="307777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IUA Authorization Client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8A7F91DB-30E7-6248-BB5A-0116674421BE}"/>
              </a:ext>
            </a:extLst>
          </p:cNvPr>
          <p:cNvSpPr txBox="1"/>
          <p:nvPr/>
        </p:nvSpPr>
        <p:spPr>
          <a:xfrm>
            <a:off x="6320878" y="698122"/>
            <a:ext cx="2040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[ITI-72] Incorporate Authorization Token</a:t>
            </a:r>
          </a:p>
        </p:txBody>
      </p:sp>
      <p:cxnSp>
        <p:nvCxnSpPr>
          <p:cNvPr id="133" name="Straight Arrow Connector 132">
            <a:extLst>
              <a:ext uri="{FF2B5EF4-FFF2-40B4-BE49-F238E27FC236}">
                <a16:creationId xmlns:a16="http://schemas.microsoft.com/office/drawing/2014/main" id="{81EA1C07-025A-CC47-94FF-44CECDEEDE59}"/>
              </a:ext>
            </a:extLst>
          </p:cNvPr>
          <p:cNvCxnSpPr>
            <a:cxnSpLocks/>
            <a:stCxn id="96" idx="3"/>
          </p:cNvCxnSpPr>
          <p:nvPr/>
        </p:nvCxnSpPr>
        <p:spPr>
          <a:xfrm>
            <a:off x="2842803" y="1831287"/>
            <a:ext cx="2218253" cy="2291693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id="{DEA2B3D0-94EA-AE40-83A6-9337A341C8C4}"/>
              </a:ext>
            </a:extLst>
          </p:cNvPr>
          <p:cNvCxnSpPr>
            <a:cxnSpLocks/>
          </p:cNvCxnSpPr>
          <p:nvPr/>
        </p:nvCxnSpPr>
        <p:spPr>
          <a:xfrm>
            <a:off x="1957490" y="2853058"/>
            <a:ext cx="3105248" cy="3718572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>
            <a:extLst>
              <a:ext uri="{FF2B5EF4-FFF2-40B4-BE49-F238E27FC236}">
                <a16:creationId xmlns:a16="http://schemas.microsoft.com/office/drawing/2014/main" id="{3897B4BA-4601-5A4F-BDB1-E63E02505FEF}"/>
              </a:ext>
            </a:extLst>
          </p:cNvPr>
          <p:cNvCxnSpPr>
            <a:cxnSpLocks/>
            <a:endCxn id="20" idx="1"/>
          </p:cNvCxnSpPr>
          <p:nvPr/>
        </p:nvCxnSpPr>
        <p:spPr>
          <a:xfrm>
            <a:off x="3293817" y="614298"/>
            <a:ext cx="5469946" cy="415556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TextBox 145">
            <a:extLst>
              <a:ext uri="{FF2B5EF4-FFF2-40B4-BE49-F238E27FC236}">
                <a16:creationId xmlns:a16="http://schemas.microsoft.com/office/drawing/2014/main" id="{4C02FDA4-F4FF-B84F-826E-15351D71362C}"/>
              </a:ext>
            </a:extLst>
          </p:cNvPr>
          <p:cNvSpPr txBox="1"/>
          <p:nvPr/>
        </p:nvSpPr>
        <p:spPr>
          <a:xfrm>
            <a:off x="227208" y="1249248"/>
            <a:ext cx="628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HIE Doc</a:t>
            </a:r>
          </a:p>
          <a:p>
            <a:pPr algn="ctr"/>
            <a:r>
              <a:rPr lang="en-US" b="1" dirty="0" err="1"/>
              <a:t>Src</a:t>
            </a:r>
            <a:endParaRPr lang="en-US" b="1" dirty="0"/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4166EB75-DEA3-2344-96C7-EDA0C056C0B5}"/>
              </a:ext>
            </a:extLst>
          </p:cNvPr>
          <p:cNvSpPr txBox="1"/>
          <p:nvPr/>
        </p:nvSpPr>
        <p:spPr>
          <a:xfrm>
            <a:off x="227383" y="78901"/>
            <a:ext cx="7053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HIE</a:t>
            </a:r>
          </a:p>
          <a:p>
            <a:pPr algn="ctr"/>
            <a:r>
              <a:rPr lang="en-US" sz="1400" b="1" dirty="0"/>
              <a:t>Doc Cons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4315837-D8C9-A249-A4A0-E1B29B86DE21}"/>
              </a:ext>
            </a:extLst>
          </p:cNvPr>
          <p:cNvSpPr txBox="1"/>
          <p:nvPr/>
        </p:nvSpPr>
        <p:spPr>
          <a:xfrm>
            <a:off x="4504349" y="981"/>
            <a:ext cx="2219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MHD Actor Diagram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AB85D9E-CEAC-D447-A840-CF8D2E3FB8C4}"/>
              </a:ext>
            </a:extLst>
          </p:cNvPr>
          <p:cNvSpPr txBox="1"/>
          <p:nvPr/>
        </p:nvSpPr>
        <p:spPr>
          <a:xfrm>
            <a:off x="782755" y="2108314"/>
            <a:ext cx="2046928" cy="307777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ATNA Secure Node/App</a:t>
            </a:r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BD669417-9DB4-9841-9E8F-699243A65CCB}"/>
              </a:ext>
            </a:extLst>
          </p:cNvPr>
          <p:cNvCxnSpPr>
            <a:cxnSpLocks/>
          </p:cNvCxnSpPr>
          <p:nvPr/>
        </p:nvCxnSpPr>
        <p:spPr>
          <a:xfrm flipV="1">
            <a:off x="2876824" y="2018005"/>
            <a:ext cx="424443" cy="267083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CDC0C084-E82A-6A47-9070-335C641ABABA}"/>
              </a:ext>
            </a:extLst>
          </p:cNvPr>
          <p:cNvCxnSpPr>
            <a:cxnSpLocks/>
          </p:cNvCxnSpPr>
          <p:nvPr/>
        </p:nvCxnSpPr>
        <p:spPr>
          <a:xfrm>
            <a:off x="2995203" y="1983687"/>
            <a:ext cx="2218253" cy="2291693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194DF256-830B-3B4B-A562-83E020B45D19}"/>
              </a:ext>
            </a:extLst>
          </p:cNvPr>
          <p:cNvSpPr txBox="1"/>
          <p:nvPr/>
        </p:nvSpPr>
        <p:spPr>
          <a:xfrm>
            <a:off x="3175098" y="1924790"/>
            <a:ext cx="20665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… [ITI-19] Authenticate </a:t>
            </a:r>
          </a:p>
          <a:p>
            <a:r>
              <a:rPr lang="en-US" sz="1200" dirty="0"/>
              <a:t>Node</a:t>
            </a:r>
          </a:p>
        </p:txBody>
      </p:sp>
    </p:spTree>
    <p:extLst>
      <p:ext uri="{BB962C8B-B14F-4D97-AF65-F5344CB8AC3E}">
        <p14:creationId xmlns:p14="http://schemas.microsoft.com/office/powerpoint/2010/main" val="964376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75FDBD6-673A-934A-A3C1-3D00E1720A36}"/>
              </a:ext>
            </a:extLst>
          </p:cNvPr>
          <p:cNvSpPr txBox="1"/>
          <p:nvPr/>
        </p:nvSpPr>
        <p:spPr>
          <a:xfrm>
            <a:off x="8575901" y="1229189"/>
            <a:ext cx="3250593" cy="332398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MHDS Document Registry</a:t>
            </a:r>
          </a:p>
          <a:p>
            <a:pPr algn="ctr"/>
            <a:endParaRPr lang="en-US" sz="1400" b="1" dirty="0"/>
          </a:p>
          <a:p>
            <a:pPr algn="ctr"/>
            <a:endParaRPr lang="en-US" sz="1400" b="1" dirty="0"/>
          </a:p>
          <a:p>
            <a:pPr algn="ctr"/>
            <a:endParaRPr lang="en-US" sz="1400" b="1" dirty="0"/>
          </a:p>
          <a:p>
            <a:pPr algn="ctr"/>
            <a:endParaRPr lang="en-US" sz="1400" b="1" dirty="0"/>
          </a:p>
          <a:p>
            <a:pPr algn="ctr"/>
            <a:endParaRPr lang="en-US" sz="1400" b="1" dirty="0"/>
          </a:p>
          <a:p>
            <a:pPr algn="ctr"/>
            <a:endParaRPr lang="en-US" sz="1400" b="1" dirty="0"/>
          </a:p>
          <a:p>
            <a:pPr algn="ctr"/>
            <a:endParaRPr lang="en-US" sz="1400" b="1" dirty="0"/>
          </a:p>
          <a:p>
            <a:pPr algn="ctr"/>
            <a:endParaRPr lang="en-US" sz="1400" b="1" dirty="0"/>
          </a:p>
          <a:p>
            <a:pPr algn="ctr"/>
            <a:endParaRPr lang="en-US" sz="1400" b="1" dirty="0"/>
          </a:p>
          <a:p>
            <a:pPr algn="ctr"/>
            <a:endParaRPr lang="en-US" sz="1400" b="1" dirty="0"/>
          </a:p>
          <a:p>
            <a:pPr algn="ctr"/>
            <a:endParaRPr lang="en-US" sz="1400" b="1" dirty="0"/>
          </a:p>
          <a:p>
            <a:pPr algn="ctr"/>
            <a:endParaRPr lang="en-US" sz="1400" b="1" dirty="0"/>
          </a:p>
          <a:p>
            <a:pPr algn="ctr"/>
            <a:endParaRPr lang="en-US" sz="1400" b="1" dirty="0"/>
          </a:p>
          <a:p>
            <a:pPr algn="ctr"/>
            <a:endParaRPr lang="en-US" sz="14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6A618DC-5EE9-0A45-B38E-52C96A710429}"/>
              </a:ext>
            </a:extLst>
          </p:cNvPr>
          <p:cNvSpPr txBox="1"/>
          <p:nvPr/>
        </p:nvSpPr>
        <p:spPr>
          <a:xfrm>
            <a:off x="8742947" y="1511297"/>
            <a:ext cx="2891969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MHD Document Responder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400586D-4C09-D341-ABC8-CCA7C32134B2}"/>
              </a:ext>
            </a:extLst>
          </p:cNvPr>
          <p:cNvSpPr txBox="1"/>
          <p:nvPr/>
        </p:nvSpPr>
        <p:spPr>
          <a:xfrm>
            <a:off x="8758346" y="2148512"/>
            <a:ext cx="2891969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MHD Document Recipient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CFC4452-D360-5A44-868D-E5EA8687EEBA}"/>
              </a:ext>
            </a:extLst>
          </p:cNvPr>
          <p:cNvSpPr txBox="1"/>
          <p:nvPr/>
        </p:nvSpPr>
        <p:spPr>
          <a:xfrm>
            <a:off x="8758347" y="2463306"/>
            <a:ext cx="2891969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PMIR Patient Identity Consumer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61FC17B-F8E3-5345-A1C2-28769AFAFD9F}"/>
              </a:ext>
            </a:extLst>
          </p:cNvPr>
          <p:cNvSpPr txBox="1"/>
          <p:nvPr/>
        </p:nvSpPr>
        <p:spPr>
          <a:xfrm>
            <a:off x="8758346" y="3600886"/>
            <a:ext cx="2891969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ATNA</a:t>
            </a:r>
            <a:r>
              <a:rPr lang="en-US" sz="1400" dirty="0"/>
              <a:t> </a:t>
            </a:r>
            <a:r>
              <a:rPr lang="en-US" sz="1400" b="1" dirty="0"/>
              <a:t>Secure Node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C08521B-FF64-BC4C-8498-0A223DDC4A54}"/>
              </a:ext>
            </a:extLst>
          </p:cNvPr>
          <p:cNvSpPr txBox="1"/>
          <p:nvPr/>
        </p:nvSpPr>
        <p:spPr>
          <a:xfrm>
            <a:off x="8758346" y="3925188"/>
            <a:ext cx="2891969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CT Time Client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B55BDF6-A35D-8049-AC91-DBA96647E51D}"/>
              </a:ext>
            </a:extLst>
          </p:cNvPr>
          <p:cNvSpPr txBox="1"/>
          <p:nvPr/>
        </p:nvSpPr>
        <p:spPr>
          <a:xfrm>
            <a:off x="8743442" y="3091752"/>
            <a:ext cx="2891969" cy="5232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mCSD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Care Services Selective Consumer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FD09FAF-81BF-0242-9A5B-D33785891C2B}"/>
              </a:ext>
            </a:extLst>
          </p:cNvPr>
          <p:cNvSpPr txBox="1"/>
          <p:nvPr/>
        </p:nvSpPr>
        <p:spPr>
          <a:xfrm>
            <a:off x="8758346" y="2785687"/>
            <a:ext cx="2891969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SVCM Consumer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D161D68-B7EE-B444-B57A-53F5959CA062}"/>
              </a:ext>
            </a:extLst>
          </p:cNvPr>
          <p:cNvSpPr txBox="1"/>
          <p:nvPr/>
        </p:nvSpPr>
        <p:spPr>
          <a:xfrm>
            <a:off x="8763763" y="1834609"/>
            <a:ext cx="2854392" cy="307777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IUA Resource Server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CE416A5-4BAB-9442-B03C-3251EEB0287B}"/>
              </a:ext>
            </a:extLst>
          </p:cNvPr>
          <p:cNvSpPr txBox="1"/>
          <p:nvPr/>
        </p:nvSpPr>
        <p:spPr>
          <a:xfrm>
            <a:off x="3670602" y="5111894"/>
            <a:ext cx="2554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[ITI-93] Mobile Patient Identity </a:t>
            </a:r>
          </a:p>
          <a:p>
            <a:r>
              <a:rPr lang="en-US" sz="1200" dirty="0"/>
              <a:t>Feed (PMIR Source to Manager)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BF6FEBE-A7FF-4944-89FE-6B0612FF48AC}"/>
              </a:ext>
            </a:extLst>
          </p:cNvPr>
          <p:cNvSpPr txBox="1"/>
          <p:nvPr/>
        </p:nvSpPr>
        <p:spPr>
          <a:xfrm>
            <a:off x="2433319" y="5907818"/>
            <a:ext cx="26106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[ITI-71] Get Authorization Token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8A7F91DB-30E7-6248-BB5A-0116674421BE}"/>
              </a:ext>
            </a:extLst>
          </p:cNvPr>
          <p:cNvSpPr txBox="1"/>
          <p:nvPr/>
        </p:nvSpPr>
        <p:spPr>
          <a:xfrm>
            <a:off x="2430927" y="6231025"/>
            <a:ext cx="34117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[ITI-72] Incorporate Authorization Token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70C6582-B53A-1D44-A87C-E7F66D6A3306}"/>
              </a:ext>
            </a:extLst>
          </p:cNvPr>
          <p:cNvCxnSpPr>
            <a:cxnSpLocks/>
          </p:cNvCxnSpPr>
          <p:nvPr/>
        </p:nvCxnSpPr>
        <p:spPr>
          <a:xfrm>
            <a:off x="6349297" y="4559882"/>
            <a:ext cx="0" cy="2224378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3E14523B-DC9C-F24A-BA1F-86DB5F13E36D}"/>
              </a:ext>
            </a:extLst>
          </p:cNvPr>
          <p:cNvCxnSpPr>
            <a:cxnSpLocks/>
          </p:cNvCxnSpPr>
          <p:nvPr/>
        </p:nvCxnSpPr>
        <p:spPr>
          <a:xfrm>
            <a:off x="10188931" y="4633622"/>
            <a:ext cx="0" cy="2224378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B3262342-5CAE-CF46-BB8B-4EC776AA6EB9}"/>
              </a:ext>
            </a:extLst>
          </p:cNvPr>
          <p:cNvCxnSpPr>
            <a:cxnSpLocks/>
          </p:cNvCxnSpPr>
          <p:nvPr/>
        </p:nvCxnSpPr>
        <p:spPr>
          <a:xfrm>
            <a:off x="1786632" y="4039093"/>
            <a:ext cx="24049" cy="2818907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6" name="Group 65">
            <a:extLst>
              <a:ext uri="{FF2B5EF4-FFF2-40B4-BE49-F238E27FC236}">
                <a16:creationId xmlns:a16="http://schemas.microsoft.com/office/drawing/2014/main" id="{3DFFB38A-6F63-894B-8AD3-EFDC6D76F8CF}"/>
              </a:ext>
            </a:extLst>
          </p:cNvPr>
          <p:cNvGrpSpPr/>
          <p:nvPr/>
        </p:nvGrpSpPr>
        <p:grpSpPr>
          <a:xfrm>
            <a:off x="282278" y="1229189"/>
            <a:ext cx="2996609" cy="2694241"/>
            <a:chOff x="276655" y="586784"/>
            <a:chExt cx="2996609" cy="2006284"/>
          </a:xfrm>
        </p:grpSpPr>
        <p:sp>
          <p:nvSpPr>
            <p:cNvPr id="67" name="Rounded Rectangle 66">
              <a:extLst>
                <a:ext uri="{FF2B5EF4-FFF2-40B4-BE49-F238E27FC236}">
                  <a16:creationId xmlns:a16="http://schemas.microsoft.com/office/drawing/2014/main" id="{C0707E41-F60F-DF4D-911A-919304996A83}"/>
                </a:ext>
              </a:extLst>
            </p:cNvPr>
            <p:cNvSpPr/>
            <p:nvPr/>
          </p:nvSpPr>
          <p:spPr>
            <a:xfrm>
              <a:off x="317568" y="597925"/>
              <a:ext cx="2955696" cy="1995143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>
                  <a:alpha val="81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64F99CA4-8908-194E-9577-400CFF3C9983}"/>
                </a:ext>
              </a:extLst>
            </p:cNvPr>
            <p:cNvSpPr txBox="1"/>
            <p:nvPr/>
          </p:nvSpPr>
          <p:spPr>
            <a:xfrm>
              <a:off x="828623" y="853320"/>
              <a:ext cx="2045874" cy="22697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txBody>
            <a:bodyPr wrap="square" rtlCol="0">
              <a:spAutoFit/>
            </a:bodyPr>
            <a:lstStyle/>
            <a:p>
              <a:r>
                <a:rPr lang="en-US" sz="1400" b="1" dirty="0"/>
                <a:t>MHD? Document Source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4684655E-FDA8-264A-BCB7-8F9B54736DF9}"/>
                </a:ext>
              </a:extLst>
            </p:cNvPr>
            <p:cNvSpPr txBox="1"/>
            <p:nvPr/>
          </p:nvSpPr>
          <p:spPr>
            <a:xfrm>
              <a:off x="815624" y="1105580"/>
              <a:ext cx="2045874" cy="30777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txBody>
            <a:bodyPr wrap="square" rtlCol="0">
              <a:spAutoFit/>
            </a:bodyPr>
            <a:lstStyle/>
            <a:p>
              <a:r>
                <a:rPr lang="en-US" sz="1400" b="1" dirty="0"/>
                <a:t>IUA Authorization Client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1F6AFC5D-2E8E-8F47-A800-4044E87CB5E0}"/>
                </a:ext>
              </a:extLst>
            </p:cNvPr>
            <p:cNvSpPr txBox="1"/>
            <p:nvPr/>
          </p:nvSpPr>
          <p:spPr>
            <a:xfrm>
              <a:off x="787217" y="2104049"/>
              <a:ext cx="2046928" cy="2291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CT Time Client 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0C02F14F-709D-7F43-BF25-6C97C9CECD1A}"/>
                </a:ext>
              </a:extLst>
            </p:cNvPr>
            <p:cNvSpPr txBox="1"/>
            <p:nvPr/>
          </p:nvSpPr>
          <p:spPr>
            <a:xfrm>
              <a:off x="787216" y="1404939"/>
              <a:ext cx="2074282" cy="38961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txBody>
            <a:bodyPr wrap="square" rtlCol="0">
              <a:spAutoFit/>
            </a:bodyPr>
            <a:lstStyle/>
            <a:p>
              <a:r>
                <a:rPr lang="en-US" sz="1400" b="1" dirty="0" err="1"/>
                <a:t>PDQm</a:t>
              </a:r>
              <a:r>
                <a:rPr lang="en-US" sz="1400" b="1" dirty="0"/>
                <a:t> Consumer or </a:t>
              </a:r>
              <a:br>
                <a:rPr lang="en-US" sz="1400" b="1" dirty="0"/>
              </a:br>
              <a:r>
                <a:rPr lang="en-US" sz="1400" b="1" dirty="0" err="1"/>
                <a:t>PIXm</a:t>
              </a:r>
              <a:r>
                <a:rPr lang="en-US" sz="1400" b="1" dirty="0"/>
                <a:t> Consumer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81D99C43-5A7D-F04C-B66B-A56F2F74BC98}"/>
                </a:ext>
              </a:extLst>
            </p:cNvPr>
            <p:cNvSpPr txBox="1"/>
            <p:nvPr/>
          </p:nvSpPr>
          <p:spPr>
            <a:xfrm>
              <a:off x="276655" y="586784"/>
              <a:ext cx="295569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HIE Document Source</a:t>
              </a:r>
            </a:p>
          </p:txBody>
        </p:sp>
      </p:grpSp>
      <p:sp>
        <p:nvSpPr>
          <p:cNvPr id="74" name="TextBox 73">
            <a:extLst>
              <a:ext uri="{FF2B5EF4-FFF2-40B4-BE49-F238E27FC236}">
                <a16:creationId xmlns:a16="http://schemas.microsoft.com/office/drawing/2014/main" id="{35D0337A-B740-BA41-985F-5104EDFA5006}"/>
              </a:ext>
            </a:extLst>
          </p:cNvPr>
          <p:cNvSpPr txBox="1"/>
          <p:nvPr/>
        </p:nvSpPr>
        <p:spPr>
          <a:xfrm>
            <a:off x="140537" y="190101"/>
            <a:ext cx="4919019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Patient Registration and Discovery </a:t>
            </a:r>
          </a:p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Process Flow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BCEC1F4-BBEC-4049-A923-F577DC2F4444}"/>
              </a:ext>
            </a:extLst>
          </p:cNvPr>
          <p:cNvGrpSpPr/>
          <p:nvPr/>
        </p:nvGrpSpPr>
        <p:grpSpPr>
          <a:xfrm>
            <a:off x="5154145" y="638109"/>
            <a:ext cx="2648794" cy="4452713"/>
            <a:chOff x="4741191" y="638109"/>
            <a:chExt cx="2648794" cy="4452713"/>
          </a:xfrm>
        </p:grpSpPr>
        <p:sp>
          <p:nvSpPr>
            <p:cNvPr id="85" name="Rounded Rectangle 84">
              <a:extLst>
                <a:ext uri="{FF2B5EF4-FFF2-40B4-BE49-F238E27FC236}">
                  <a16:creationId xmlns:a16="http://schemas.microsoft.com/office/drawing/2014/main" id="{19228342-972A-C04F-937E-91A4CF87751F}"/>
                </a:ext>
              </a:extLst>
            </p:cNvPr>
            <p:cNvSpPr/>
            <p:nvPr/>
          </p:nvSpPr>
          <p:spPr>
            <a:xfrm>
              <a:off x="4741191" y="638109"/>
              <a:ext cx="2610652" cy="4452713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>
                  <a:alpha val="81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FDCE3ED1-EA4F-0E41-A99C-697034665FE2}"/>
                </a:ext>
              </a:extLst>
            </p:cNvPr>
            <p:cNvSpPr txBox="1"/>
            <p:nvPr/>
          </p:nvSpPr>
          <p:spPr>
            <a:xfrm>
              <a:off x="5062738" y="4039093"/>
              <a:ext cx="2066523" cy="52322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txBody>
            <a:bodyPr wrap="square" rtlCol="0">
              <a:spAutoFit/>
            </a:bodyPr>
            <a:lstStyle/>
            <a:p>
              <a:r>
                <a:rPr lang="en-US" sz="1400" b="1" dirty="0"/>
                <a:t>ATNA Audit Record Repository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41CBEFDA-A9C5-7646-A7BA-875708448766}"/>
                </a:ext>
              </a:extLst>
            </p:cNvPr>
            <p:cNvSpPr txBox="1"/>
            <p:nvPr/>
          </p:nvSpPr>
          <p:spPr>
            <a:xfrm>
              <a:off x="5062738" y="4690271"/>
              <a:ext cx="2066523" cy="30777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bg1">
                      <a:lumMod val="65000"/>
                    </a:schemeClr>
                  </a:solidFill>
                </a:rPr>
                <a:t>CT Time Server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5C2E840E-906E-CD44-BAFA-C0F0D196647C}"/>
                </a:ext>
              </a:extLst>
            </p:cNvPr>
            <p:cNvSpPr txBox="1"/>
            <p:nvPr/>
          </p:nvSpPr>
          <p:spPr>
            <a:xfrm>
              <a:off x="5054252" y="3413571"/>
              <a:ext cx="2104623" cy="52322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err="1">
                  <a:solidFill>
                    <a:schemeClr val="bg1">
                      <a:lumMod val="65000"/>
                    </a:schemeClr>
                  </a:solidFill>
                </a:rPr>
                <a:t>mCSD</a:t>
              </a:r>
              <a:r>
                <a:rPr lang="en-US" sz="1400" dirty="0">
                  <a:solidFill>
                    <a:schemeClr val="bg1">
                      <a:lumMod val="65000"/>
                    </a:schemeClr>
                  </a:solidFill>
                </a:rPr>
                <a:t> Care Services Selective Supplier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5AE22964-F4CB-784C-A941-EDB61E0B9AED}"/>
                </a:ext>
              </a:extLst>
            </p:cNvPr>
            <p:cNvSpPr txBox="1"/>
            <p:nvPr/>
          </p:nvSpPr>
          <p:spPr>
            <a:xfrm>
              <a:off x="5031878" y="2250374"/>
              <a:ext cx="2104623" cy="52322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txBody>
            <a:bodyPr wrap="square" rtlCol="0">
              <a:spAutoFit/>
            </a:bodyPr>
            <a:lstStyle/>
            <a:p>
              <a:r>
                <a:rPr lang="en-US" sz="1400" b="1" dirty="0"/>
                <a:t>PMIR Patient Identity Manager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A52728C7-CED4-0748-980D-01D0F961C21B}"/>
                </a:ext>
              </a:extLst>
            </p:cNvPr>
            <p:cNvSpPr txBox="1"/>
            <p:nvPr/>
          </p:nvSpPr>
          <p:spPr>
            <a:xfrm>
              <a:off x="5054252" y="2961379"/>
              <a:ext cx="2066523" cy="30777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bg1">
                      <a:lumMod val="65000"/>
                    </a:schemeClr>
                  </a:solidFill>
                </a:rPr>
                <a:t>SVCM Repository??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CA4FF496-21E7-B340-B423-96B764B16426}"/>
                </a:ext>
              </a:extLst>
            </p:cNvPr>
            <p:cNvSpPr txBox="1"/>
            <p:nvPr/>
          </p:nvSpPr>
          <p:spPr>
            <a:xfrm>
              <a:off x="5072312" y="1611168"/>
              <a:ext cx="2104623" cy="52322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txBody>
            <a:bodyPr wrap="square" rtlCol="0">
              <a:spAutoFit/>
            </a:bodyPr>
            <a:lstStyle/>
            <a:p>
              <a:r>
                <a:rPr lang="en-US" sz="1400" b="1" dirty="0"/>
                <a:t>PMIR Patient Identity Source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6A17E08C-7171-EC4C-BD91-FBA78CE983CA}"/>
                </a:ext>
              </a:extLst>
            </p:cNvPr>
            <p:cNvSpPr txBox="1"/>
            <p:nvPr/>
          </p:nvSpPr>
          <p:spPr>
            <a:xfrm>
              <a:off x="4779334" y="700800"/>
              <a:ext cx="26106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HIE Central Infrastructure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1F280CDD-6AB9-5A4B-AE41-061AFD89F89B}"/>
                </a:ext>
              </a:extLst>
            </p:cNvPr>
            <p:cNvSpPr txBox="1"/>
            <p:nvPr/>
          </p:nvSpPr>
          <p:spPr>
            <a:xfrm>
              <a:off x="5065517" y="1137094"/>
              <a:ext cx="2066523" cy="30777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txBody>
            <a:bodyPr wrap="square" rtlCol="0">
              <a:spAutoFit/>
            </a:bodyPr>
            <a:lstStyle/>
            <a:p>
              <a:r>
                <a:rPr lang="en-US" sz="1400" b="1" dirty="0"/>
                <a:t>IUA Authorization Server</a:t>
              </a:r>
            </a:p>
          </p:txBody>
        </p:sp>
      </p:grpSp>
      <p:sp>
        <p:nvSpPr>
          <p:cNvPr id="28" name="Curved Right Arrow 27">
            <a:extLst>
              <a:ext uri="{FF2B5EF4-FFF2-40B4-BE49-F238E27FC236}">
                <a16:creationId xmlns:a16="http://schemas.microsoft.com/office/drawing/2014/main" id="{2CE9A926-447F-5C43-A920-96EC9AB94DE1}"/>
              </a:ext>
            </a:extLst>
          </p:cNvPr>
          <p:cNvSpPr/>
          <p:nvPr/>
        </p:nvSpPr>
        <p:spPr>
          <a:xfrm>
            <a:off x="5781368" y="5250501"/>
            <a:ext cx="567929" cy="347830"/>
          </a:xfrm>
          <a:prstGeom prst="curvedRightArrow">
            <a:avLst/>
          </a:prstGeom>
          <a:solidFill>
            <a:schemeClr val="tx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0CA18088-21AE-4748-A61E-FF096E71AA02}"/>
              </a:ext>
            </a:extLst>
          </p:cNvPr>
          <p:cNvCxnSpPr>
            <a:cxnSpLocks/>
          </p:cNvCxnSpPr>
          <p:nvPr/>
        </p:nvCxnSpPr>
        <p:spPr>
          <a:xfrm>
            <a:off x="6319801" y="5713161"/>
            <a:ext cx="3839634" cy="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B957689C-8302-E240-B24B-950390909B6F}"/>
              </a:ext>
            </a:extLst>
          </p:cNvPr>
          <p:cNvCxnSpPr>
            <a:cxnSpLocks/>
          </p:cNvCxnSpPr>
          <p:nvPr/>
        </p:nvCxnSpPr>
        <p:spPr>
          <a:xfrm flipV="1">
            <a:off x="1848625" y="6167525"/>
            <a:ext cx="4471176" cy="1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>
            <a:extLst>
              <a:ext uri="{FF2B5EF4-FFF2-40B4-BE49-F238E27FC236}">
                <a16:creationId xmlns:a16="http://schemas.microsoft.com/office/drawing/2014/main" id="{0F77EAFA-EB13-B94B-B869-2D9ABEC62714}"/>
              </a:ext>
            </a:extLst>
          </p:cNvPr>
          <p:cNvSpPr txBox="1"/>
          <p:nvPr/>
        </p:nvSpPr>
        <p:spPr>
          <a:xfrm>
            <a:off x="7574489" y="5411491"/>
            <a:ext cx="35026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[ITI-93] Mobile Patient Identity Feed</a:t>
            </a:r>
          </a:p>
        </p:txBody>
      </p: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B8E483FE-C288-8141-8234-E3F902CE85C8}"/>
              </a:ext>
            </a:extLst>
          </p:cNvPr>
          <p:cNvCxnSpPr>
            <a:cxnSpLocks/>
          </p:cNvCxnSpPr>
          <p:nvPr/>
        </p:nvCxnSpPr>
        <p:spPr>
          <a:xfrm flipH="1">
            <a:off x="6349298" y="6008533"/>
            <a:ext cx="3757720" cy="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>
            <a:extLst>
              <a:ext uri="{FF2B5EF4-FFF2-40B4-BE49-F238E27FC236}">
                <a16:creationId xmlns:a16="http://schemas.microsoft.com/office/drawing/2014/main" id="{B2746F1F-85E0-384B-B8B5-21CC90F860B4}"/>
              </a:ext>
            </a:extLst>
          </p:cNvPr>
          <p:cNvSpPr txBox="1"/>
          <p:nvPr/>
        </p:nvSpPr>
        <p:spPr>
          <a:xfrm>
            <a:off x="6960501" y="5732987"/>
            <a:ext cx="26106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[ITI-20] Record Audit Event</a:t>
            </a:r>
          </a:p>
        </p:txBody>
      </p: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D9BA2577-9CFC-834D-8CF3-7CC5DA421499}"/>
              </a:ext>
            </a:extLst>
          </p:cNvPr>
          <p:cNvCxnSpPr>
            <a:cxnSpLocks/>
          </p:cNvCxnSpPr>
          <p:nvPr/>
        </p:nvCxnSpPr>
        <p:spPr>
          <a:xfrm flipV="1">
            <a:off x="1796208" y="6508024"/>
            <a:ext cx="4471176" cy="1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7CEE6B81-D2E8-E848-A5E5-B5DA16CE9EF7}"/>
              </a:ext>
            </a:extLst>
          </p:cNvPr>
          <p:cNvCxnSpPr>
            <a:cxnSpLocks/>
          </p:cNvCxnSpPr>
          <p:nvPr/>
        </p:nvCxnSpPr>
        <p:spPr>
          <a:xfrm flipV="1">
            <a:off x="1860120" y="6748912"/>
            <a:ext cx="4471176" cy="1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>
            <a:extLst>
              <a:ext uri="{FF2B5EF4-FFF2-40B4-BE49-F238E27FC236}">
                <a16:creationId xmlns:a16="http://schemas.microsoft.com/office/drawing/2014/main" id="{84E6AD7A-0647-0747-B37F-B9319FBB15BD}"/>
              </a:ext>
            </a:extLst>
          </p:cNvPr>
          <p:cNvSpPr txBox="1"/>
          <p:nvPr/>
        </p:nvSpPr>
        <p:spPr>
          <a:xfrm>
            <a:off x="2570970" y="6502668"/>
            <a:ext cx="31671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[ITI-78] </a:t>
            </a:r>
            <a:r>
              <a:rPr lang="en-US" sz="1200" dirty="0" err="1"/>
              <a:t>PDQm</a:t>
            </a:r>
            <a:r>
              <a:rPr lang="en-US" sz="1200" dirty="0"/>
              <a:t> Query or [ITI-83] </a:t>
            </a:r>
            <a:r>
              <a:rPr lang="en-US" sz="1200" dirty="0" err="1"/>
              <a:t>PIXm</a:t>
            </a:r>
            <a:r>
              <a:rPr lang="en-US" sz="1200" dirty="0"/>
              <a:t> Query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DF8F1004-0CCB-D641-A52E-E611C2962413}"/>
              </a:ext>
            </a:extLst>
          </p:cNvPr>
          <p:cNvSpPr txBox="1"/>
          <p:nvPr/>
        </p:nvSpPr>
        <p:spPr>
          <a:xfrm>
            <a:off x="2479639" y="4781541"/>
            <a:ext cx="2346778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200" b="1" i="1" dirty="0"/>
              <a:t>A new patient is registered…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B237ACD-CC2C-3548-B202-1F45F858007F}"/>
              </a:ext>
            </a:extLst>
          </p:cNvPr>
          <p:cNvSpPr txBox="1"/>
          <p:nvPr/>
        </p:nvSpPr>
        <p:spPr>
          <a:xfrm>
            <a:off x="820193" y="2898674"/>
            <a:ext cx="2046928" cy="307777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ATNA Secure Node/App</a:t>
            </a:r>
          </a:p>
        </p:txBody>
      </p:sp>
    </p:spTree>
    <p:extLst>
      <p:ext uri="{BB962C8B-B14F-4D97-AF65-F5344CB8AC3E}">
        <p14:creationId xmlns:p14="http://schemas.microsoft.com/office/powerpoint/2010/main" val="3247523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Rounded Rectangle 111">
            <a:extLst>
              <a:ext uri="{FF2B5EF4-FFF2-40B4-BE49-F238E27FC236}">
                <a16:creationId xmlns:a16="http://schemas.microsoft.com/office/drawing/2014/main" id="{5B0FB12E-1FE8-404D-963C-53D2730624FE}"/>
              </a:ext>
            </a:extLst>
          </p:cNvPr>
          <p:cNvSpPr/>
          <p:nvPr/>
        </p:nvSpPr>
        <p:spPr>
          <a:xfrm>
            <a:off x="4741191" y="638109"/>
            <a:ext cx="2610652" cy="445271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>
                <a:alpha val="81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75FDBD6-673A-934A-A3C1-3D00E1720A36}"/>
              </a:ext>
            </a:extLst>
          </p:cNvPr>
          <p:cNvSpPr txBox="1"/>
          <p:nvPr/>
        </p:nvSpPr>
        <p:spPr>
          <a:xfrm>
            <a:off x="8575901" y="948971"/>
            <a:ext cx="3250593" cy="332398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MHDS Document Registry</a:t>
            </a:r>
          </a:p>
          <a:p>
            <a:pPr algn="ctr"/>
            <a:endParaRPr lang="en-US" sz="1400" b="1" dirty="0"/>
          </a:p>
          <a:p>
            <a:pPr algn="ctr"/>
            <a:endParaRPr lang="en-US" sz="1400" b="1" dirty="0"/>
          </a:p>
          <a:p>
            <a:pPr algn="ctr"/>
            <a:endParaRPr lang="en-US" sz="1400" b="1" dirty="0"/>
          </a:p>
          <a:p>
            <a:pPr algn="ctr"/>
            <a:endParaRPr lang="en-US" sz="1400" b="1" dirty="0"/>
          </a:p>
          <a:p>
            <a:pPr algn="ctr"/>
            <a:endParaRPr lang="en-US" sz="1400" b="1" dirty="0"/>
          </a:p>
          <a:p>
            <a:pPr algn="ctr"/>
            <a:endParaRPr lang="en-US" sz="1400" b="1" dirty="0"/>
          </a:p>
          <a:p>
            <a:pPr algn="ctr"/>
            <a:endParaRPr lang="en-US" sz="1400" b="1" dirty="0"/>
          </a:p>
          <a:p>
            <a:pPr algn="ctr"/>
            <a:endParaRPr lang="en-US" sz="1400" b="1" dirty="0"/>
          </a:p>
          <a:p>
            <a:pPr algn="ctr"/>
            <a:endParaRPr lang="en-US" sz="1400" b="1" dirty="0"/>
          </a:p>
          <a:p>
            <a:pPr algn="ctr"/>
            <a:endParaRPr lang="en-US" sz="1400" b="1" dirty="0"/>
          </a:p>
          <a:p>
            <a:pPr algn="ctr"/>
            <a:endParaRPr lang="en-US" sz="1400" b="1" dirty="0"/>
          </a:p>
          <a:p>
            <a:pPr algn="ctr"/>
            <a:endParaRPr lang="en-US" sz="1400" b="1" dirty="0"/>
          </a:p>
          <a:p>
            <a:pPr algn="ctr"/>
            <a:endParaRPr lang="en-US" sz="1400" b="1" dirty="0"/>
          </a:p>
          <a:p>
            <a:pPr algn="ctr"/>
            <a:endParaRPr lang="en-US" sz="14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6A618DC-5EE9-0A45-B38E-52C96A710429}"/>
              </a:ext>
            </a:extLst>
          </p:cNvPr>
          <p:cNvSpPr txBox="1"/>
          <p:nvPr/>
        </p:nvSpPr>
        <p:spPr>
          <a:xfrm>
            <a:off x="8742947" y="1231079"/>
            <a:ext cx="2891969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MHD Document Responder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400586D-4C09-D341-ABC8-CCA7C32134B2}"/>
              </a:ext>
            </a:extLst>
          </p:cNvPr>
          <p:cNvSpPr txBox="1"/>
          <p:nvPr/>
        </p:nvSpPr>
        <p:spPr>
          <a:xfrm>
            <a:off x="8758346" y="1868294"/>
            <a:ext cx="2891969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MHD Document Recipient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CFC4452-D360-5A44-868D-E5EA8687EEBA}"/>
              </a:ext>
            </a:extLst>
          </p:cNvPr>
          <p:cNvSpPr txBox="1"/>
          <p:nvPr/>
        </p:nvSpPr>
        <p:spPr>
          <a:xfrm>
            <a:off x="8758347" y="2183088"/>
            <a:ext cx="2891969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PMIR Patient Identity Consumer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61FC17B-F8E3-5345-A1C2-28769AFAFD9F}"/>
              </a:ext>
            </a:extLst>
          </p:cNvPr>
          <p:cNvSpPr txBox="1"/>
          <p:nvPr/>
        </p:nvSpPr>
        <p:spPr>
          <a:xfrm>
            <a:off x="8758346" y="3320668"/>
            <a:ext cx="2891969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ATNA</a:t>
            </a:r>
            <a:r>
              <a:rPr lang="en-US" sz="1400" dirty="0"/>
              <a:t> </a:t>
            </a:r>
            <a:r>
              <a:rPr lang="en-US" sz="1400" b="1" dirty="0"/>
              <a:t>Secure Node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C08521B-FF64-BC4C-8498-0A223DDC4A54}"/>
              </a:ext>
            </a:extLst>
          </p:cNvPr>
          <p:cNvSpPr txBox="1"/>
          <p:nvPr/>
        </p:nvSpPr>
        <p:spPr>
          <a:xfrm>
            <a:off x="8758346" y="3644970"/>
            <a:ext cx="2891969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CT Time Client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B55BDF6-A35D-8049-AC91-DBA96647E51D}"/>
              </a:ext>
            </a:extLst>
          </p:cNvPr>
          <p:cNvSpPr txBox="1"/>
          <p:nvPr/>
        </p:nvSpPr>
        <p:spPr>
          <a:xfrm>
            <a:off x="8743442" y="2811534"/>
            <a:ext cx="2891969" cy="5232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mCSD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Care Services Selective Consumer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FD09FAF-81BF-0242-9A5B-D33785891C2B}"/>
              </a:ext>
            </a:extLst>
          </p:cNvPr>
          <p:cNvSpPr txBox="1"/>
          <p:nvPr/>
        </p:nvSpPr>
        <p:spPr>
          <a:xfrm>
            <a:off x="8758346" y="2505469"/>
            <a:ext cx="2891969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SVCM Consumer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8B05430-ACEE-514B-A8C7-62B728C543A8}"/>
              </a:ext>
            </a:extLst>
          </p:cNvPr>
          <p:cNvSpPr txBox="1"/>
          <p:nvPr/>
        </p:nvSpPr>
        <p:spPr>
          <a:xfrm>
            <a:off x="5062738" y="4039093"/>
            <a:ext cx="2066523" cy="52322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ATNA Audit Record Repository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D47F4C6-8F4B-A040-A348-C04565191AFE}"/>
              </a:ext>
            </a:extLst>
          </p:cNvPr>
          <p:cNvSpPr txBox="1"/>
          <p:nvPr/>
        </p:nvSpPr>
        <p:spPr>
          <a:xfrm>
            <a:off x="5062738" y="4690271"/>
            <a:ext cx="2066523" cy="307777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CT Time Server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DE22B6C-CD3A-0247-873E-0536D4B75FB1}"/>
              </a:ext>
            </a:extLst>
          </p:cNvPr>
          <p:cNvSpPr txBox="1"/>
          <p:nvPr/>
        </p:nvSpPr>
        <p:spPr>
          <a:xfrm>
            <a:off x="5054252" y="3413571"/>
            <a:ext cx="2104623" cy="52322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mCSD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Care Services Selective Supplier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D161D68-B7EE-B444-B57A-53F5959CA062}"/>
              </a:ext>
            </a:extLst>
          </p:cNvPr>
          <p:cNvSpPr txBox="1"/>
          <p:nvPr/>
        </p:nvSpPr>
        <p:spPr>
          <a:xfrm>
            <a:off x="8763763" y="1554391"/>
            <a:ext cx="2854392" cy="307777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IUA Resource Server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78DB848-B44A-0A44-BB1E-02BDC76D9115}"/>
              </a:ext>
            </a:extLst>
          </p:cNvPr>
          <p:cNvSpPr txBox="1"/>
          <p:nvPr/>
        </p:nvSpPr>
        <p:spPr>
          <a:xfrm>
            <a:off x="5031878" y="2250374"/>
            <a:ext cx="2104623" cy="52322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PMIR Patient Identity Manager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2CCC8F6-0BE9-E74C-BC26-C3E8705BFEAF}"/>
              </a:ext>
            </a:extLst>
          </p:cNvPr>
          <p:cNvSpPr txBox="1"/>
          <p:nvPr/>
        </p:nvSpPr>
        <p:spPr>
          <a:xfrm>
            <a:off x="5054252" y="2961379"/>
            <a:ext cx="2066523" cy="307777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SVCM Repository??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18DA894C-2A58-6C4E-9BAF-06970B94BE31}"/>
              </a:ext>
            </a:extLst>
          </p:cNvPr>
          <p:cNvSpPr txBox="1"/>
          <p:nvPr/>
        </p:nvSpPr>
        <p:spPr>
          <a:xfrm>
            <a:off x="5072312" y="1611168"/>
            <a:ext cx="2104623" cy="52322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PMIR Patient Identity Source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3034A79B-E296-B443-8B7D-BE55F44DDD52}"/>
              </a:ext>
            </a:extLst>
          </p:cNvPr>
          <p:cNvSpPr txBox="1"/>
          <p:nvPr/>
        </p:nvSpPr>
        <p:spPr>
          <a:xfrm>
            <a:off x="4779334" y="700800"/>
            <a:ext cx="2610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HIE Central Infrastructure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5B0171A6-A066-C14A-90BD-DD5F6843DCBB}"/>
              </a:ext>
            </a:extLst>
          </p:cNvPr>
          <p:cNvSpPr txBox="1"/>
          <p:nvPr/>
        </p:nvSpPr>
        <p:spPr>
          <a:xfrm>
            <a:off x="5065517" y="1137094"/>
            <a:ext cx="2066523" cy="307777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IUA Authorization Server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F66D66E-D90E-D342-9F4A-BBA09F47E180}"/>
              </a:ext>
            </a:extLst>
          </p:cNvPr>
          <p:cNvGrpSpPr/>
          <p:nvPr/>
        </p:nvGrpSpPr>
        <p:grpSpPr>
          <a:xfrm>
            <a:off x="282278" y="670204"/>
            <a:ext cx="2996609" cy="2650464"/>
            <a:chOff x="276655" y="586784"/>
            <a:chExt cx="2996609" cy="2025739"/>
          </a:xfrm>
        </p:grpSpPr>
        <p:sp>
          <p:nvSpPr>
            <p:cNvPr id="145" name="Rounded Rectangle 144">
              <a:extLst>
                <a:ext uri="{FF2B5EF4-FFF2-40B4-BE49-F238E27FC236}">
                  <a16:creationId xmlns:a16="http://schemas.microsoft.com/office/drawing/2014/main" id="{3F0D704F-D4E4-C948-8E53-0C3E74484157}"/>
                </a:ext>
              </a:extLst>
            </p:cNvPr>
            <p:cNvSpPr/>
            <p:nvPr/>
          </p:nvSpPr>
          <p:spPr>
            <a:xfrm>
              <a:off x="317568" y="617380"/>
              <a:ext cx="2955696" cy="1995143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>
                  <a:alpha val="81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15292CC-2797-CE42-BED9-95D4749FD437}"/>
                </a:ext>
              </a:extLst>
            </p:cNvPr>
            <p:cNvSpPr txBox="1"/>
            <p:nvPr/>
          </p:nvSpPr>
          <p:spPr>
            <a:xfrm>
              <a:off x="828622" y="989506"/>
              <a:ext cx="2053691" cy="31873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txBody>
            <a:bodyPr wrap="square" rtlCol="0">
              <a:spAutoFit/>
            </a:bodyPr>
            <a:lstStyle/>
            <a:p>
              <a:r>
                <a:rPr lang="en-US" sz="1400" b="1" dirty="0"/>
                <a:t>MHD? Document Source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E783FE2A-A1FF-AD48-866C-095BBF56CD17}"/>
                </a:ext>
              </a:extLst>
            </p:cNvPr>
            <p:cNvSpPr txBox="1"/>
            <p:nvPr/>
          </p:nvSpPr>
          <p:spPr>
            <a:xfrm>
              <a:off x="815624" y="1319587"/>
              <a:ext cx="2045874" cy="23523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bg1">
                      <a:lumMod val="65000"/>
                    </a:schemeClr>
                  </a:solidFill>
                </a:rPr>
                <a:t>IUA Authorization Client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1DB0EA52-A144-674B-81CC-59D47031652E}"/>
                </a:ext>
              </a:extLst>
            </p:cNvPr>
            <p:cNvSpPr txBox="1"/>
            <p:nvPr/>
          </p:nvSpPr>
          <p:spPr>
            <a:xfrm>
              <a:off x="787217" y="2301936"/>
              <a:ext cx="2045874" cy="23523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CT Time Client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494E26D7-8A77-1C42-88E2-B0C061C9D0C3}"/>
                </a:ext>
              </a:extLst>
            </p:cNvPr>
            <p:cNvSpPr txBox="1"/>
            <p:nvPr/>
          </p:nvSpPr>
          <p:spPr>
            <a:xfrm>
              <a:off x="787217" y="1628669"/>
              <a:ext cx="2045874" cy="39989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err="1">
                  <a:solidFill>
                    <a:schemeClr val="bg1">
                      <a:lumMod val="65000"/>
                    </a:schemeClr>
                  </a:solidFill>
                </a:rPr>
                <a:t>PDQm</a:t>
              </a:r>
              <a:r>
                <a:rPr lang="en-US" sz="1400" dirty="0">
                  <a:solidFill>
                    <a:schemeClr val="bg1">
                      <a:lumMod val="65000"/>
                    </a:schemeClr>
                  </a:solidFill>
                </a:rPr>
                <a:t> Consumer or </a:t>
              </a:r>
              <a:br>
                <a:rPr lang="en-US" sz="1400" dirty="0">
                  <a:solidFill>
                    <a:schemeClr val="bg1">
                      <a:lumMod val="65000"/>
                    </a:schemeClr>
                  </a:solidFill>
                </a:rPr>
              </a:br>
              <a:r>
                <a:rPr lang="en-US" sz="1400" dirty="0" err="1">
                  <a:solidFill>
                    <a:schemeClr val="bg1">
                      <a:lumMod val="65000"/>
                    </a:schemeClr>
                  </a:solidFill>
                </a:rPr>
                <a:t>PIXm</a:t>
              </a:r>
              <a:r>
                <a:rPr lang="en-US" sz="1400" dirty="0">
                  <a:solidFill>
                    <a:schemeClr val="bg1">
                      <a:lumMod val="65000"/>
                    </a:schemeClr>
                  </a:solidFill>
                </a:rPr>
                <a:t> Consumer</a:t>
              </a:r>
            </a:p>
          </p:txBody>
        </p:sp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4C02FDA4-F4FF-B84F-826E-15351D71362C}"/>
                </a:ext>
              </a:extLst>
            </p:cNvPr>
            <p:cNvSpPr txBox="1"/>
            <p:nvPr/>
          </p:nvSpPr>
          <p:spPr>
            <a:xfrm>
              <a:off x="276655" y="586784"/>
              <a:ext cx="295569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HIE Document Source</a:t>
              </a:r>
            </a:p>
          </p:txBody>
        </p:sp>
      </p:grp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70C6582-B53A-1D44-A87C-E7F66D6A3306}"/>
              </a:ext>
            </a:extLst>
          </p:cNvPr>
          <p:cNvCxnSpPr>
            <a:cxnSpLocks/>
          </p:cNvCxnSpPr>
          <p:nvPr/>
        </p:nvCxnSpPr>
        <p:spPr>
          <a:xfrm>
            <a:off x="5936343" y="5102942"/>
            <a:ext cx="0" cy="1755058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3E14523B-DC9C-F24A-BA1F-86DB5F13E36D}"/>
              </a:ext>
            </a:extLst>
          </p:cNvPr>
          <p:cNvCxnSpPr>
            <a:cxnSpLocks/>
          </p:cNvCxnSpPr>
          <p:nvPr/>
        </p:nvCxnSpPr>
        <p:spPr>
          <a:xfrm flipH="1">
            <a:off x="10188931" y="4261629"/>
            <a:ext cx="12266" cy="2596371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B3262342-5CAE-CF46-BB8B-4EC776AA6EB9}"/>
              </a:ext>
            </a:extLst>
          </p:cNvPr>
          <p:cNvCxnSpPr>
            <a:cxnSpLocks/>
          </p:cNvCxnSpPr>
          <p:nvPr/>
        </p:nvCxnSpPr>
        <p:spPr>
          <a:xfrm>
            <a:off x="1810681" y="3644970"/>
            <a:ext cx="0" cy="321303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8932E443-2893-AD41-AB93-83AC5F24D150}"/>
              </a:ext>
            </a:extLst>
          </p:cNvPr>
          <p:cNvSpPr txBox="1"/>
          <p:nvPr/>
        </p:nvSpPr>
        <p:spPr>
          <a:xfrm>
            <a:off x="3649794" y="40956"/>
            <a:ext cx="817670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Document Publication Process Flow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279EF9B5-1CC5-3045-8282-3541DB233741}"/>
              </a:ext>
            </a:extLst>
          </p:cNvPr>
          <p:cNvCxnSpPr>
            <a:cxnSpLocks/>
          </p:cNvCxnSpPr>
          <p:nvPr/>
        </p:nvCxnSpPr>
        <p:spPr>
          <a:xfrm>
            <a:off x="1855467" y="6372592"/>
            <a:ext cx="8333464" cy="0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51C52039-E0E4-4142-839C-276D8248FD5E}"/>
              </a:ext>
            </a:extLst>
          </p:cNvPr>
          <p:cNvSpPr txBox="1"/>
          <p:nvPr/>
        </p:nvSpPr>
        <p:spPr>
          <a:xfrm>
            <a:off x="2037117" y="6090477"/>
            <a:ext cx="26106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[ITI-65] Provide Document Bundle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D8AFB18D-0715-C44D-8F01-57DFF11A8F00}"/>
              </a:ext>
            </a:extLst>
          </p:cNvPr>
          <p:cNvCxnSpPr>
            <a:cxnSpLocks/>
          </p:cNvCxnSpPr>
          <p:nvPr/>
        </p:nvCxnSpPr>
        <p:spPr>
          <a:xfrm flipH="1">
            <a:off x="5936343" y="6706218"/>
            <a:ext cx="4252588" cy="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F6A1C136-6250-6043-B34D-85C9FFD1C74D}"/>
              </a:ext>
            </a:extLst>
          </p:cNvPr>
          <p:cNvSpPr txBox="1"/>
          <p:nvPr/>
        </p:nvSpPr>
        <p:spPr>
          <a:xfrm>
            <a:off x="6118585" y="6386741"/>
            <a:ext cx="26106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[ITI-20] Record Audit Event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F051A6E0-D30F-374C-AC25-2D4EE102AB9F}"/>
              </a:ext>
            </a:extLst>
          </p:cNvPr>
          <p:cNvCxnSpPr/>
          <p:nvPr/>
        </p:nvCxnSpPr>
        <p:spPr>
          <a:xfrm>
            <a:off x="1854860" y="5690262"/>
            <a:ext cx="4056907" cy="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CA8B8259-3E38-8749-90B8-40765F8ECBA8}"/>
              </a:ext>
            </a:extLst>
          </p:cNvPr>
          <p:cNvSpPr txBox="1"/>
          <p:nvPr/>
        </p:nvSpPr>
        <p:spPr>
          <a:xfrm>
            <a:off x="2490978" y="5343928"/>
            <a:ext cx="1284597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200" i="1" dirty="0"/>
              <a:t>Patient Discovery </a:t>
            </a:r>
          </a:p>
          <a:p>
            <a:r>
              <a:rPr lang="en-US" sz="1200" i="1" dirty="0"/>
              <a:t>Process Flow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49449176-E922-C543-BADA-C4180434F555}"/>
              </a:ext>
            </a:extLst>
          </p:cNvPr>
          <p:cNvCxnSpPr>
            <a:cxnSpLocks/>
          </p:cNvCxnSpPr>
          <p:nvPr/>
        </p:nvCxnSpPr>
        <p:spPr>
          <a:xfrm>
            <a:off x="1854860" y="6090477"/>
            <a:ext cx="8362636" cy="0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5F3D97A5-A853-424E-A3C9-A86F91720C21}"/>
              </a:ext>
            </a:extLst>
          </p:cNvPr>
          <p:cNvSpPr txBox="1"/>
          <p:nvPr/>
        </p:nvSpPr>
        <p:spPr>
          <a:xfrm>
            <a:off x="2064737" y="5846809"/>
            <a:ext cx="26106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[ITI-19] Authenticate Node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95F6225-9A74-0A42-B877-9B08C26E87EC}"/>
              </a:ext>
            </a:extLst>
          </p:cNvPr>
          <p:cNvSpPr txBox="1"/>
          <p:nvPr/>
        </p:nvSpPr>
        <p:spPr>
          <a:xfrm>
            <a:off x="787744" y="2610964"/>
            <a:ext cx="2045874" cy="307777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ATNA Secure Node/App</a:t>
            </a:r>
          </a:p>
        </p:txBody>
      </p:sp>
    </p:spTree>
    <p:extLst>
      <p:ext uri="{BB962C8B-B14F-4D97-AF65-F5344CB8AC3E}">
        <p14:creationId xmlns:p14="http://schemas.microsoft.com/office/powerpoint/2010/main" val="385303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Rounded Rectangle 111">
            <a:extLst>
              <a:ext uri="{FF2B5EF4-FFF2-40B4-BE49-F238E27FC236}">
                <a16:creationId xmlns:a16="http://schemas.microsoft.com/office/drawing/2014/main" id="{5B0FB12E-1FE8-404D-963C-53D2730624FE}"/>
              </a:ext>
            </a:extLst>
          </p:cNvPr>
          <p:cNvSpPr/>
          <p:nvPr/>
        </p:nvSpPr>
        <p:spPr>
          <a:xfrm>
            <a:off x="4741191" y="638109"/>
            <a:ext cx="2610652" cy="445271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>
                <a:alpha val="81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75FDBD6-673A-934A-A3C1-3D00E1720A36}"/>
              </a:ext>
            </a:extLst>
          </p:cNvPr>
          <p:cNvSpPr txBox="1"/>
          <p:nvPr/>
        </p:nvSpPr>
        <p:spPr>
          <a:xfrm>
            <a:off x="8575901" y="948971"/>
            <a:ext cx="3250593" cy="332398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MHDS Document Registry</a:t>
            </a:r>
          </a:p>
          <a:p>
            <a:pPr algn="ctr"/>
            <a:endParaRPr lang="en-US" sz="1400" b="1" dirty="0"/>
          </a:p>
          <a:p>
            <a:pPr algn="ctr"/>
            <a:endParaRPr lang="en-US" sz="1400" b="1" dirty="0"/>
          </a:p>
          <a:p>
            <a:pPr algn="ctr"/>
            <a:endParaRPr lang="en-US" sz="1400" b="1" dirty="0"/>
          </a:p>
          <a:p>
            <a:pPr algn="ctr"/>
            <a:endParaRPr lang="en-US" sz="1400" b="1" dirty="0"/>
          </a:p>
          <a:p>
            <a:pPr algn="ctr"/>
            <a:endParaRPr lang="en-US" sz="1400" b="1" dirty="0"/>
          </a:p>
          <a:p>
            <a:pPr algn="ctr"/>
            <a:endParaRPr lang="en-US" sz="1400" b="1" dirty="0"/>
          </a:p>
          <a:p>
            <a:pPr algn="ctr"/>
            <a:endParaRPr lang="en-US" sz="1400" b="1" dirty="0"/>
          </a:p>
          <a:p>
            <a:pPr algn="ctr"/>
            <a:endParaRPr lang="en-US" sz="1400" b="1" dirty="0"/>
          </a:p>
          <a:p>
            <a:pPr algn="ctr"/>
            <a:endParaRPr lang="en-US" sz="1400" b="1" dirty="0"/>
          </a:p>
          <a:p>
            <a:pPr algn="ctr"/>
            <a:endParaRPr lang="en-US" sz="1400" b="1" dirty="0"/>
          </a:p>
          <a:p>
            <a:pPr algn="ctr"/>
            <a:endParaRPr lang="en-US" sz="1400" b="1" dirty="0"/>
          </a:p>
          <a:p>
            <a:pPr algn="ctr"/>
            <a:endParaRPr lang="en-US" sz="1400" b="1" dirty="0"/>
          </a:p>
          <a:p>
            <a:pPr algn="ctr"/>
            <a:endParaRPr lang="en-US" sz="1400" b="1" dirty="0"/>
          </a:p>
          <a:p>
            <a:pPr algn="ctr"/>
            <a:endParaRPr lang="en-US" sz="14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6A618DC-5EE9-0A45-B38E-52C96A710429}"/>
              </a:ext>
            </a:extLst>
          </p:cNvPr>
          <p:cNvSpPr txBox="1"/>
          <p:nvPr/>
        </p:nvSpPr>
        <p:spPr>
          <a:xfrm>
            <a:off x="8742947" y="1231079"/>
            <a:ext cx="2891969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MHD Document Responder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400586D-4C09-D341-ABC8-CCA7C32134B2}"/>
              </a:ext>
            </a:extLst>
          </p:cNvPr>
          <p:cNvSpPr txBox="1"/>
          <p:nvPr/>
        </p:nvSpPr>
        <p:spPr>
          <a:xfrm>
            <a:off x="8758346" y="1868294"/>
            <a:ext cx="2891969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MHD Document Recipient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CFC4452-D360-5A44-868D-E5EA8687EEBA}"/>
              </a:ext>
            </a:extLst>
          </p:cNvPr>
          <p:cNvSpPr txBox="1"/>
          <p:nvPr/>
        </p:nvSpPr>
        <p:spPr>
          <a:xfrm>
            <a:off x="8758347" y="2183088"/>
            <a:ext cx="2891969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PMIR Patient Identity Consumer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61FC17B-F8E3-5345-A1C2-28769AFAFD9F}"/>
              </a:ext>
            </a:extLst>
          </p:cNvPr>
          <p:cNvSpPr txBox="1"/>
          <p:nvPr/>
        </p:nvSpPr>
        <p:spPr>
          <a:xfrm>
            <a:off x="8758346" y="3320668"/>
            <a:ext cx="2891969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ATNA</a:t>
            </a:r>
            <a:r>
              <a:rPr lang="en-US" sz="1400" dirty="0"/>
              <a:t> </a:t>
            </a:r>
            <a:r>
              <a:rPr lang="en-US" sz="1400" b="1" dirty="0"/>
              <a:t>Secure Node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C08521B-FF64-BC4C-8498-0A223DDC4A54}"/>
              </a:ext>
            </a:extLst>
          </p:cNvPr>
          <p:cNvSpPr txBox="1"/>
          <p:nvPr/>
        </p:nvSpPr>
        <p:spPr>
          <a:xfrm>
            <a:off x="8758346" y="3644970"/>
            <a:ext cx="2891969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CT Time Client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B55BDF6-A35D-8049-AC91-DBA96647E51D}"/>
              </a:ext>
            </a:extLst>
          </p:cNvPr>
          <p:cNvSpPr txBox="1"/>
          <p:nvPr/>
        </p:nvSpPr>
        <p:spPr>
          <a:xfrm>
            <a:off x="8743442" y="2811534"/>
            <a:ext cx="2891969" cy="5232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mCSD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Care Services Selective Consumer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FD09FAF-81BF-0242-9A5B-D33785891C2B}"/>
              </a:ext>
            </a:extLst>
          </p:cNvPr>
          <p:cNvSpPr txBox="1"/>
          <p:nvPr/>
        </p:nvSpPr>
        <p:spPr>
          <a:xfrm>
            <a:off x="8758346" y="2505469"/>
            <a:ext cx="2891969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SVCM Consumer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8B05430-ACEE-514B-A8C7-62B728C543A8}"/>
              </a:ext>
            </a:extLst>
          </p:cNvPr>
          <p:cNvSpPr txBox="1"/>
          <p:nvPr/>
        </p:nvSpPr>
        <p:spPr>
          <a:xfrm>
            <a:off x="5062738" y="4039093"/>
            <a:ext cx="2066523" cy="52322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ATNA Audit Record Repository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D47F4C6-8F4B-A040-A348-C04565191AFE}"/>
              </a:ext>
            </a:extLst>
          </p:cNvPr>
          <p:cNvSpPr txBox="1"/>
          <p:nvPr/>
        </p:nvSpPr>
        <p:spPr>
          <a:xfrm>
            <a:off x="5062738" y="4690271"/>
            <a:ext cx="2066523" cy="307777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CT Time Server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DE22B6C-CD3A-0247-873E-0536D4B75FB1}"/>
              </a:ext>
            </a:extLst>
          </p:cNvPr>
          <p:cNvSpPr txBox="1"/>
          <p:nvPr/>
        </p:nvSpPr>
        <p:spPr>
          <a:xfrm>
            <a:off x="5054252" y="3413571"/>
            <a:ext cx="2104623" cy="52322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mCSD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Care Services Selective Supplier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D161D68-B7EE-B444-B57A-53F5959CA062}"/>
              </a:ext>
            </a:extLst>
          </p:cNvPr>
          <p:cNvSpPr txBox="1"/>
          <p:nvPr/>
        </p:nvSpPr>
        <p:spPr>
          <a:xfrm>
            <a:off x="8763763" y="1554391"/>
            <a:ext cx="2854392" cy="307777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IUA Resource Server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78DB848-B44A-0A44-BB1E-02BDC76D9115}"/>
              </a:ext>
            </a:extLst>
          </p:cNvPr>
          <p:cNvSpPr txBox="1"/>
          <p:nvPr/>
        </p:nvSpPr>
        <p:spPr>
          <a:xfrm>
            <a:off x="5031878" y="2250374"/>
            <a:ext cx="2104623" cy="52322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PMIR Patient Identity Manager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2CCC8F6-0BE9-E74C-BC26-C3E8705BFEAF}"/>
              </a:ext>
            </a:extLst>
          </p:cNvPr>
          <p:cNvSpPr txBox="1"/>
          <p:nvPr/>
        </p:nvSpPr>
        <p:spPr>
          <a:xfrm>
            <a:off x="5054252" y="2961379"/>
            <a:ext cx="2066523" cy="307777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SVCM Repository??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BF6FEBE-A7FF-4944-89FE-6B0612FF48AC}"/>
              </a:ext>
            </a:extLst>
          </p:cNvPr>
          <p:cNvSpPr txBox="1"/>
          <p:nvPr/>
        </p:nvSpPr>
        <p:spPr>
          <a:xfrm>
            <a:off x="2015834" y="5542171"/>
            <a:ext cx="33738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[ITI-72] Incorporate Authorization Token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18DA894C-2A58-6C4E-9BAF-06970B94BE31}"/>
              </a:ext>
            </a:extLst>
          </p:cNvPr>
          <p:cNvSpPr txBox="1"/>
          <p:nvPr/>
        </p:nvSpPr>
        <p:spPr>
          <a:xfrm>
            <a:off x="5072312" y="1611168"/>
            <a:ext cx="2104623" cy="52322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PMIR Patient Identity Source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3034A79B-E296-B443-8B7D-BE55F44DDD52}"/>
              </a:ext>
            </a:extLst>
          </p:cNvPr>
          <p:cNvSpPr txBox="1"/>
          <p:nvPr/>
        </p:nvSpPr>
        <p:spPr>
          <a:xfrm>
            <a:off x="4779334" y="700800"/>
            <a:ext cx="2610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HIE Central Infrastructure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5B0171A6-A066-C14A-90BD-DD5F6843DCBB}"/>
              </a:ext>
            </a:extLst>
          </p:cNvPr>
          <p:cNvSpPr txBox="1"/>
          <p:nvPr/>
        </p:nvSpPr>
        <p:spPr>
          <a:xfrm>
            <a:off x="5065517" y="1137094"/>
            <a:ext cx="2066523" cy="307777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IUA Authorization Server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F66D66E-D90E-D342-9F4A-BBA09F47E180}"/>
              </a:ext>
            </a:extLst>
          </p:cNvPr>
          <p:cNvGrpSpPr/>
          <p:nvPr/>
        </p:nvGrpSpPr>
        <p:grpSpPr>
          <a:xfrm>
            <a:off x="282278" y="670204"/>
            <a:ext cx="2996609" cy="2650464"/>
            <a:chOff x="276655" y="586784"/>
            <a:chExt cx="2996609" cy="2025739"/>
          </a:xfrm>
        </p:grpSpPr>
        <p:sp>
          <p:nvSpPr>
            <p:cNvPr id="145" name="Rounded Rectangle 144">
              <a:extLst>
                <a:ext uri="{FF2B5EF4-FFF2-40B4-BE49-F238E27FC236}">
                  <a16:creationId xmlns:a16="http://schemas.microsoft.com/office/drawing/2014/main" id="{3F0D704F-D4E4-C948-8E53-0C3E74484157}"/>
                </a:ext>
              </a:extLst>
            </p:cNvPr>
            <p:cNvSpPr/>
            <p:nvPr/>
          </p:nvSpPr>
          <p:spPr>
            <a:xfrm>
              <a:off x="317568" y="617380"/>
              <a:ext cx="2955696" cy="1995143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>
                  <a:alpha val="81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15292CC-2797-CE42-BED9-95D4749FD437}"/>
                </a:ext>
              </a:extLst>
            </p:cNvPr>
            <p:cNvSpPr txBox="1"/>
            <p:nvPr/>
          </p:nvSpPr>
          <p:spPr>
            <a:xfrm>
              <a:off x="828622" y="989506"/>
              <a:ext cx="2053691" cy="31873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txBody>
            <a:bodyPr wrap="square" rtlCol="0">
              <a:spAutoFit/>
            </a:bodyPr>
            <a:lstStyle/>
            <a:p>
              <a:r>
                <a:rPr lang="en-US" sz="1400" b="1" dirty="0"/>
                <a:t>MHD? Document Source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E783FE2A-A1FF-AD48-866C-095BBF56CD17}"/>
                </a:ext>
              </a:extLst>
            </p:cNvPr>
            <p:cNvSpPr txBox="1"/>
            <p:nvPr/>
          </p:nvSpPr>
          <p:spPr>
            <a:xfrm>
              <a:off x="815624" y="1319587"/>
              <a:ext cx="2045874" cy="30777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txBody>
            <a:bodyPr wrap="square" rtlCol="0">
              <a:spAutoFit/>
            </a:bodyPr>
            <a:lstStyle/>
            <a:p>
              <a:r>
                <a:rPr lang="en-US" sz="1400" b="1" dirty="0"/>
                <a:t>IUA Authorization Client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1DB0EA52-A144-674B-81CC-59D47031652E}"/>
                </a:ext>
              </a:extLst>
            </p:cNvPr>
            <p:cNvSpPr txBox="1"/>
            <p:nvPr/>
          </p:nvSpPr>
          <p:spPr>
            <a:xfrm>
              <a:off x="787217" y="2301936"/>
              <a:ext cx="2045874" cy="23523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CT Time Client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494E26D7-8A77-1C42-88E2-B0C061C9D0C3}"/>
                </a:ext>
              </a:extLst>
            </p:cNvPr>
            <p:cNvSpPr txBox="1"/>
            <p:nvPr/>
          </p:nvSpPr>
          <p:spPr>
            <a:xfrm>
              <a:off x="787217" y="1628669"/>
              <a:ext cx="2045874" cy="39989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err="1">
                  <a:solidFill>
                    <a:schemeClr val="bg1">
                      <a:lumMod val="65000"/>
                    </a:schemeClr>
                  </a:solidFill>
                </a:rPr>
                <a:t>PDQm</a:t>
              </a:r>
              <a:r>
                <a:rPr lang="en-US" sz="1400" dirty="0">
                  <a:solidFill>
                    <a:schemeClr val="bg1">
                      <a:lumMod val="65000"/>
                    </a:schemeClr>
                  </a:solidFill>
                </a:rPr>
                <a:t> Consumer or </a:t>
              </a:r>
              <a:br>
                <a:rPr lang="en-US" sz="1400" dirty="0">
                  <a:solidFill>
                    <a:schemeClr val="bg1">
                      <a:lumMod val="65000"/>
                    </a:schemeClr>
                  </a:solidFill>
                </a:rPr>
              </a:br>
              <a:r>
                <a:rPr lang="en-US" sz="1400" dirty="0" err="1">
                  <a:solidFill>
                    <a:schemeClr val="bg1">
                      <a:lumMod val="65000"/>
                    </a:schemeClr>
                  </a:solidFill>
                </a:rPr>
                <a:t>PIXm</a:t>
              </a:r>
              <a:r>
                <a:rPr lang="en-US" sz="1400" dirty="0">
                  <a:solidFill>
                    <a:schemeClr val="bg1">
                      <a:lumMod val="65000"/>
                    </a:schemeClr>
                  </a:solidFill>
                </a:rPr>
                <a:t> Consumer</a:t>
              </a:r>
            </a:p>
          </p:txBody>
        </p:sp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4C02FDA4-F4FF-B84F-826E-15351D71362C}"/>
                </a:ext>
              </a:extLst>
            </p:cNvPr>
            <p:cNvSpPr txBox="1"/>
            <p:nvPr/>
          </p:nvSpPr>
          <p:spPr>
            <a:xfrm>
              <a:off x="276655" y="586784"/>
              <a:ext cx="295569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HIE Document Source</a:t>
              </a:r>
            </a:p>
          </p:txBody>
        </p:sp>
      </p:grp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70C6582-B53A-1D44-A87C-E7F66D6A3306}"/>
              </a:ext>
            </a:extLst>
          </p:cNvPr>
          <p:cNvCxnSpPr>
            <a:cxnSpLocks/>
          </p:cNvCxnSpPr>
          <p:nvPr/>
        </p:nvCxnSpPr>
        <p:spPr>
          <a:xfrm>
            <a:off x="5936343" y="5102942"/>
            <a:ext cx="0" cy="1755058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3E14523B-DC9C-F24A-BA1F-86DB5F13E36D}"/>
              </a:ext>
            </a:extLst>
          </p:cNvPr>
          <p:cNvCxnSpPr>
            <a:cxnSpLocks/>
          </p:cNvCxnSpPr>
          <p:nvPr/>
        </p:nvCxnSpPr>
        <p:spPr>
          <a:xfrm flipH="1">
            <a:off x="10188931" y="4261629"/>
            <a:ext cx="12266" cy="2596371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B3262342-5CAE-CF46-BB8B-4EC776AA6EB9}"/>
              </a:ext>
            </a:extLst>
          </p:cNvPr>
          <p:cNvCxnSpPr>
            <a:cxnSpLocks/>
          </p:cNvCxnSpPr>
          <p:nvPr/>
        </p:nvCxnSpPr>
        <p:spPr>
          <a:xfrm>
            <a:off x="1810681" y="3644970"/>
            <a:ext cx="0" cy="321303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8932E443-2893-AD41-AB93-83AC5F24D150}"/>
              </a:ext>
            </a:extLst>
          </p:cNvPr>
          <p:cNvSpPr txBox="1"/>
          <p:nvPr/>
        </p:nvSpPr>
        <p:spPr>
          <a:xfrm>
            <a:off x="3649794" y="40956"/>
            <a:ext cx="817670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Document Publication Process Flow (Authorization Option)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F272F7F-3AEF-C941-AA83-3D6BA4AAB02D}"/>
              </a:ext>
            </a:extLst>
          </p:cNvPr>
          <p:cNvCxnSpPr/>
          <p:nvPr/>
        </p:nvCxnSpPr>
        <p:spPr>
          <a:xfrm>
            <a:off x="1840247" y="5502467"/>
            <a:ext cx="4056907" cy="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873DA713-A426-C24A-87E8-5D7907BA9A21}"/>
              </a:ext>
            </a:extLst>
          </p:cNvPr>
          <p:cNvCxnSpPr>
            <a:cxnSpLocks/>
          </p:cNvCxnSpPr>
          <p:nvPr/>
        </p:nvCxnSpPr>
        <p:spPr>
          <a:xfrm>
            <a:off x="1838561" y="5816220"/>
            <a:ext cx="8362636" cy="0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279EF9B5-1CC5-3045-8282-3541DB233741}"/>
              </a:ext>
            </a:extLst>
          </p:cNvPr>
          <p:cNvCxnSpPr>
            <a:cxnSpLocks/>
          </p:cNvCxnSpPr>
          <p:nvPr/>
        </p:nvCxnSpPr>
        <p:spPr>
          <a:xfrm>
            <a:off x="1855467" y="6372592"/>
            <a:ext cx="8333464" cy="0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0E4919AE-F5A5-DA4D-A911-90AB6DCFF233}"/>
              </a:ext>
            </a:extLst>
          </p:cNvPr>
          <p:cNvSpPr txBox="1"/>
          <p:nvPr/>
        </p:nvSpPr>
        <p:spPr>
          <a:xfrm>
            <a:off x="2059056" y="5263874"/>
            <a:ext cx="26106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[ITI-71] Get Authorization Token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1C52039-E0E4-4142-839C-276D8248FD5E}"/>
              </a:ext>
            </a:extLst>
          </p:cNvPr>
          <p:cNvSpPr txBox="1"/>
          <p:nvPr/>
        </p:nvSpPr>
        <p:spPr>
          <a:xfrm>
            <a:off x="2037117" y="6090477"/>
            <a:ext cx="26106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[ITI-65] Provide Document Bundle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D8AFB18D-0715-C44D-8F01-57DFF11A8F00}"/>
              </a:ext>
            </a:extLst>
          </p:cNvPr>
          <p:cNvCxnSpPr>
            <a:cxnSpLocks/>
          </p:cNvCxnSpPr>
          <p:nvPr/>
        </p:nvCxnSpPr>
        <p:spPr>
          <a:xfrm flipH="1">
            <a:off x="5936343" y="6706218"/>
            <a:ext cx="4252588" cy="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F6A1C136-6250-6043-B34D-85C9FFD1C74D}"/>
              </a:ext>
            </a:extLst>
          </p:cNvPr>
          <p:cNvSpPr txBox="1"/>
          <p:nvPr/>
        </p:nvSpPr>
        <p:spPr>
          <a:xfrm>
            <a:off x="6118585" y="6386741"/>
            <a:ext cx="26106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[ITI-20] Record Audit Event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F051A6E0-D30F-374C-AC25-2D4EE102AB9F}"/>
              </a:ext>
            </a:extLst>
          </p:cNvPr>
          <p:cNvCxnSpPr/>
          <p:nvPr/>
        </p:nvCxnSpPr>
        <p:spPr>
          <a:xfrm>
            <a:off x="1854860" y="5219998"/>
            <a:ext cx="4056907" cy="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CA8B8259-3E38-8749-90B8-40765F8ECBA8}"/>
              </a:ext>
            </a:extLst>
          </p:cNvPr>
          <p:cNvSpPr txBox="1"/>
          <p:nvPr/>
        </p:nvSpPr>
        <p:spPr>
          <a:xfrm>
            <a:off x="2490978" y="4808349"/>
            <a:ext cx="1284597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200" i="1" dirty="0"/>
              <a:t>Patient Discovery </a:t>
            </a:r>
          </a:p>
          <a:p>
            <a:r>
              <a:rPr lang="en-US" sz="1200" i="1" dirty="0"/>
              <a:t>Process Flow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49449176-E922-C543-BADA-C4180434F555}"/>
              </a:ext>
            </a:extLst>
          </p:cNvPr>
          <p:cNvCxnSpPr>
            <a:cxnSpLocks/>
          </p:cNvCxnSpPr>
          <p:nvPr/>
        </p:nvCxnSpPr>
        <p:spPr>
          <a:xfrm>
            <a:off x="1854860" y="6090477"/>
            <a:ext cx="8362636" cy="0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5F3D97A5-A853-424E-A3C9-A86F91720C21}"/>
              </a:ext>
            </a:extLst>
          </p:cNvPr>
          <p:cNvSpPr txBox="1"/>
          <p:nvPr/>
        </p:nvSpPr>
        <p:spPr>
          <a:xfrm>
            <a:off x="2064737" y="5846809"/>
            <a:ext cx="26106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[ITI-19] Authenticate Node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95F6225-9A74-0A42-B877-9B08C26E87EC}"/>
              </a:ext>
            </a:extLst>
          </p:cNvPr>
          <p:cNvSpPr txBox="1"/>
          <p:nvPr/>
        </p:nvSpPr>
        <p:spPr>
          <a:xfrm>
            <a:off x="787744" y="2610964"/>
            <a:ext cx="2045874" cy="307777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ATNA Secure Node/App</a:t>
            </a:r>
          </a:p>
        </p:txBody>
      </p:sp>
    </p:spTree>
    <p:extLst>
      <p:ext uri="{BB962C8B-B14F-4D97-AF65-F5344CB8AC3E}">
        <p14:creationId xmlns:p14="http://schemas.microsoft.com/office/powerpoint/2010/main" val="2437650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43342BC7-7923-C648-89B6-FA3CA23E803D}"/>
              </a:ext>
            </a:extLst>
          </p:cNvPr>
          <p:cNvCxnSpPr>
            <a:cxnSpLocks/>
          </p:cNvCxnSpPr>
          <p:nvPr/>
        </p:nvCxnSpPr>
        <p:spPr>
          <a:xfrm>
            <a:off x="1862454" y="6124164"/>
            <a:ext cx="8272629" cy="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Rounded Rectangle 111">
            <a:extLst>
              <a:ext uri="{FF2B5EF4-FFF2-40B4-BE49-F238E27FC236}">
                <a16:creationId xmlns:a16="http://schemas.microsoft.com/office/drawing/2014/main" id="{5B0FB12E-1FE8-404D-963C-53D2730624FE}"/>
              </a:ext>
            </a:extLst>
          </p:cNvPr>
          <p:cNvSpPr/>
          <p:nvPr/>
        </p:nvSpPr>
        <p:spPr>
          <a:xfrm>
            <a:off x="4741191" y="638109"/>
            <a:ext cx="2610652" cy="445271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>
                <a:alpha val="81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75FDBD6-673A-934A-A3C1-3D00E1720A36}"/>
              </a:ext>
            </a:extLst>
          </p:cNvPr>
          <p:cNvSpPr txBox="1"/>
          <p:nvPr/>
        </p:nvSpPr>
        <p:spPr>
          <a:xfrm>
            <a:off x="8575901" y="948971"/>
            <a:ext cx="3250593" cy="332398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MHDS Document Registry</a:t>
            </a:r>
          </a:p>
          <a:p>
            <a:pPr algn="ctr"/>
            <a:endParaRPr lang="en-US" sz="1400" b="1" dirty="0"/>
          </a:p>
          <a:p>
            <a:pPr algn="ctr"/>
            <a:endParaRPr lang="en-US" sz="1400" b="1" dirty="0"/>
          </a:p>
          <a:p>
            <a:pPr algn="ctr"/>
            <a:endParaRPr lang="en-US" sz="1400" b="1" dirty="0"/>
          </a:p>
          <a:p>
            <a:pPr algn="ctr"/>
            <a:endParaRPr lang="en-US" sz="1400" b="1" dirty="0"/>
          </a:p>
          <a:p>
            <a:pPr algn="ctr"/>
            <a:endParaRPr lang="en-US" sz="1400" b="1" dirty="0"/>
          </a:p>
          <a:p>
            <a:pPr algn="ctr"/>
            <a:endParaRPr lang="en-US" sz="1400" b="1" dirty="0"/>
          </a:p>
          <a:p>
            <a:pPr algn="ctr"/>
            <a:endParaRPr lang="en-US" sz="1400" b="1" dirty="0"/>
          </a:p>
          <a:p>
            <a:pPr algn="ctr"/>
            <a:endParaRPr lang="en-US" sz="1400" b="1" dirty="0"/>
          </a:p>
          <a:p>
            <a:pPr algn="ctr"/>
            <a:endParaRPr lang="en-US" sz="1400" b="1" dirty="0"/>
          </a:p>
          <a:p>
            <a:pPr algn="ctr"/>
            <a:endParaRPr lang="en-US" sz="1400" b="1" dirty="0"/>
          </a:p>
          <a:p>
            <a:pPr algn="ctr"/>
            <a:endParaRPr lang="en-US" sz="1400" b="1" dirty="0"/>
          </a:p>
          <a:p>
            <a:pPr algn="ctr"/>
            <a:endParaRPr lang="en-US" sz="1400" b="1" dirty="0"/>
          </a:p>
          <a:p>
            <a:pPr algn="ctr"/>
            <a:endParaRPr lang="en-US" sz="1400" b="1" dirty="0"/>
          </a:p>
          <a:p>
            <a:pPr algn="ctr"/>
            <a:endParaRPr lang="en-US" sz="14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6A618DC-5EE9-0A45-B38E-52C96A710429}"/>
              </a:ext>
            </a:extLst>
          </p:cNvPr>
          <p:cNvSpPr txBox="1"/>
          <p:nvPr/>
        </p:nvSpPr>
        <p:spPr>
          <a:xfrm>
            <a:off x="8742947" y="1231079"/>
            <a:ext cx="2891969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MHD Document Responder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400586D-4C09-D341-ABC8-CCA7C32134B2}"/>
              </a:ext>
            </a:extLst>
          </p:cNvPr>
          <p:cNvSpPr txBox="1"/>
          <p:nvPr/>
        </p:nvSpPr>
        <p:spPr>
          <a:xfrm>
            <a:off x="8758346" y="1868294"/>
            <a:ext cx="2891969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MHD Document Recipient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CFC4452-D360-5A44-868D-E5EA8687EEBA}"/>
              </a:ext>
            </a:extLst>
          </p:cNvPr>
          <p:cNvSpPr txBox="1"/>
          <p:nvPr/>
        </p:nvSpPr>
        <p:spPr>
          <a:xfrm>
            <a:off x="8758347" y="2183088"/>
            <a:ext cx="2891969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PMIR Patient Identity Consumer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61FC17B-F8E3-5345-A1C2-28769AFAFD9F}"/>
              </a:ext>
            </a:extLst>
          </p:cNvPr>
          <p:cNvSpPr txBox="1"/>
          <p:nvPr/>
        </p:nvSpPr>
        <p:spPr>
          <a:xfrm>
            <a:off x="8758346" y="3320668"/>
            <a:ext cx="2891969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ATNA</a:t>
            </a:r>
            <a:r>
              <a:rPr lang="en-US" sz="1400" dirty="0"/>
              <a:t> </a:t>
            </a:r>
            <a:r>
              <a:rPr lang="en-US" sz="1400" b="1" dirty="0"/>
              <a:t>Secure Node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C08521B-FF64-BC4C-8498-0A223DDC4A54}"/>
              </a:ext>
            </a:extLst>
          </p:cNvPr>
          <p:cNvSpPr txBox="1"/>
          <p:nvPr/>
        </p:nvSpPr>
        <p:spPr>
          <a:xfrm>
            <a:off x="8758346" y="3644970"/>
            <a:ext cx="2891969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CT Time Client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B55BDF6-A35D-8049-AC91-DBA96647E51D}"/>
              </a:ext>
            </a:extLst>
          </p:cNvPr>
          <p:cNvSpPr txBox="1"/>
          <p:nvPr/>
        </p:nvSpPr>
        <p:spPr>
          <a:xfrm>
            <a:off x="8743442" y="2811534"/>
            <a:ext cx="2891969" cy="5232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mCSD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Care Services Selective Consumer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FD09FAF-81BF-0242-9A5B-D33785891C2B}"/>
              </a:ext>
            </a:extLst>
          </p:cNvPr>
          <p:cNvSpPr txBox="1"/>
          <p:nvPr/>
        </p:nvSpPr>
        <p:spPr>
          <a:xfrm>
            <a:off x="8758346" y="2505469"/>
            <a:ext cx="2891969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SVCM Consumer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8B05430-ACEE-514B-A8C7-62B728C543A8}"/>
              </a:ext>
            </a:extLst>
          </p:cNvPr>
          <p:cNvSpPr txBox="1"/>
          <p:nvPr/>
        </p:nvSpPr>
        <p:spPr>
          <a:xfrm>
            <a:off x="5062738" y="4039093"/>
            <a:ext cx="2066523" cy="52322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ATNA Audit Record Repository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D47F4C6-8F4B-A040-A348-C04565191AFE}"/>
              </a:ext>
            </a:extLst>
          </p:cNvPr>
          <p:cNvSpPr txBox="1"/>
          <p:nvPr/>
        </p:nvSpPr>
        <p:spPr>
          <a:xfrm>
            <a:off x="5062738" y="4690271"/>
            <a:ext cx="2066523" cy="307777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CT Time Server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DE22B6C-CD3A-0247-873E-0536D4B75FB1}"/>
              </a:ext>
            </a:extLst>
          </p:cNvPr>
          <p:cNvSpPr txBox="1"/>
          <p:nvPr/>
        </p:nvSpPr>
        <p:spPr>
          <a:xfrm>
            <a:off x="5054252" y="3413571"/>
            <a:ext cx="2104623" cy="52322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 err="1"/>
              <a:t>mCSD</a:t>
            </a:r>
            <a:r>
              <a:rPr lang="en-US" sz="1400" b="1" dirty="0"/>
              <a:t> Care Services Selective Supplier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D161D68-B7EE-B444-B57A-53F5959CA062}"/>
              </a:ext>
            </a:extLst>
          </p:cNvPr>
          <p:cNvSpPr txBox="1"/>
          <p:nvPr/>
        </p:nvSpPr>
        <p:spPr>
          <a:xfrm>
            <a:off x="8763763" y="1554391"/>
            <a:ext cx="2854392" cy="307777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IUA Resource Serv</a:t>
            </a:r>
            <a:r>
              <a:rPr lang="en-US" sz="1400" b="1" dirty="0">
                <a:solidFill>
                  <a:schemeClr val="bg1">
                    <a:lumMod val="65000"/>
                  </a:schemeClr>
                </a:solidFill>
              </a:rPr>
              <a:t>er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78DB848-B44A-0A44-BB1E-02BDC76D9115}"/>
              </a:ext>
            </a:extLst>
          </p:cNvPr>
          <p:cNvSpPr txBox="1"/>
          <p:nvPr/>
        </p:nvSpPr>
        <p:spPr>
          <a:xfrm>
            <a:off x="5031878" y="2250374"/>
            <a:ext cx="2104623" cy="52322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PMIR Patient Identity Manager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2CCC8F6-0BE9-E74C-BC26-C3E8705BFEAF}"/>
              </a:ext>
            </a:extLst>
          </p:cNvPr>
          <p:cNvSpPr txBox="1"/>
          <p:nvPr/>
        </p:nvSpPr>
        <p:spPr>
          <a:xfrm>
            <a:off x="5054252" y="2961379"/>
            <a:ext cx="2066523" cy="307777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SVCM Repository??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18DA894C-2A58-6C4E-9BAF-06970B94BE31}"/>
              </a:ext>
            </a:extLst>
          </p:cNvPr>
          <p:cNvSpPr txBox="1"/>
          <p:nvPr/>
        </p:nvSpPr>
        <p:spPr>
          <a:xfrm>
            <a:off x="5072312" y="1611168"/>
            <a:ext cx="2104623" cy="52322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PMIR Patient Identity Source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3034A79B-E296-B443-8B7D-BE55F44DDD52}"/>
              </a:ext>
            </a:extLst>
          </p:cNvPr>
          <p:cNvSpPr txBox="1"/>
          <p:nvPr/>
        </p:nvSpPr>
        <p:spPr>
          <a:xfrm>
            <a:off x="4779334" y="700800"/>
            <a:ext cx="2610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HIE Central Infrastructure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5B0171A6-A066-C14A-90BD-DD5F6843DCBB}"/>
              </a:ext>
            </a:extLst>
          </p:cNvPr>
          <p:cNvSpPr txBox="1"/>
          <p:nvPr/>
        </p:nvSpPr>
        <p:spPr>
          <a:xfrm>
            <a:off x="5065517" y="1137094"/>
            <a:ext cx="2066523" cy="307777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IUA Authorization Server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F66D66E-D90E-D342-9F4A-BBA09F47E180}"/>
              </a:ext>
            </a:extLst>
          </p:cNvPr>
          <p:cNvGrpSpPr/>
          <p:nvPr/>
        </p:nvGrpSpPr>
        <p:grpSpPr>
          <a:xfrm>
            <a:off x="282278" y="670204"/>
            <a:ext cx="3095597" cy="3201772"/>
            <a:chOff x="276655" y="586784"/>
            <a:chExt cx="2969996" cy="2393788"/>
          </a:xfrm>
        </p:grpSpPr>
        <p:sp>
          <p:nvSpPr>
            <p:cNvPr id="145" name="Rounded Rectangle 144">
              <a:extLst>
                <a:ext uri="{FF2B5EF4-FFF2-40B4-BE49-F238E27FC236}">
                  <a16:creationId xmlns:a16="http://schemas.microsoft.com/office/drawing/2014/main" id="{3F0D704F-D4E4-C948-8E53-0C3E74484157}"/>
                </a:ext>
              </a:extLst>
            </p:cNvPr>
            <p:cNvSpPr/>
            <p:nvPr/>
          </p:nvSpPr>
          <p:spPr>
            <a:xfrm>
              <a:off x="317568" y="617380"/>
              <a:ext cx="2929083" cy="2363192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>
                  <a:alpha val="81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15292CC-2797-CE42-BED9-95D4749FD437}"/>
                </a:ext>
              </a:extLst>
            </p:cNvPr>
            <p:cNvSpPr txBox="1"/>
            <p:nvPr/>
          </p:nvSpPr>
          <p:spPr>
            <a:xfrm>
              <a:off x="828622" y="989506"/>
              <a:ext cx="2053691" cy="31873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txBody>
            <a:bodyPr wrap="square" rtlCol="0">
              <a:spAutoFit/>
            </a:bodyPr>
            <a:lstStyle/>
            <a:p>
              <a:r>
                <a:rPr lang="en-US" sz="1400" b="1" dirty="0"/>
                <a:t>MHD? Document Source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E783FE2A-A1FF-AD48-866C-095BBF56CD17}"/>
                </a:ext>
              </a:extLst>
            </p:cNvPr>
            <p:cNvSpPr txBox="1"/>
            <p:nvPr/>
          </p:nvSpPr>
          <p:spPr>
            <a:xfrm>
              <a:off x="815624" y="1319587"/>
              <a:ext cx="2045874" cy="23010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bg1">
                      <a:lumMod val="65000"/>
                    </a:schemeClr>
                  </a:solidFill>
                </a:rPr>
                <a:t>IUA Authorization Client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1DB0EA52-A144-674B-81CC-59D47031652E}"/>
                </a:ext>
              </a:extLst>
            </p:cNvPr>
            <p:cNvSpPr txBox="1"/>
            <p:nvPr/>
          </p:nvSpPr>
          <p:spPr>
            <a:xfrm>
              <a:off x="787217" y="2653765"/>
              <a:ext cx="2074281" cy="23010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CT Time Client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494E26D7-8A77-1C42-88E2-B0C061C9D0C3}"/>
                </a:ext>
              </a:extLst>
            </p:cNvPr>
            <p:cNvSpPr txBox="1"/>
            <p:nvPr/>
          </p:nvSpPr>
          <p:spPr>
            <a:xfrm>
              <a:off x="787216" y="1628669"/>
              <a:ext cx="2074282" cy="38864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err="1">
                  <a:solidFill>
                    <a:schemeClr val="bg1">
                      <a:lumMod val="65000"/>
                    </a:schemeClr>
                  </a:solidFill>
                </a:rPr>
                <a:t>PDQm</a:t>
              </a:r>
              <a:r>
                <a:rPr lang="en-US" sz="1400" dirty="0">
                  <a:solidFill>
                    <a:schemeClr val="bg1">
                      <a:lumMod val="65000"/>
                    </a:schemeClr>
                  </a:solidFill>
                </a:rPr>
                <a:t> Consumer or </a:t>
              </a:r>
              <a:br>
                <a:rPr lang="en-US" sz="1400" dirty="0">
                  <a:solidFill>
                    <a:schemeClr val="bg1">
                      <a:lumMod val="65000"/>
                    </a:schemeClr>
                  </a:solidFill>
                </a:rPr>
              </a:br>
              <a:r>
                <a:rPr lang="en-US" sz="1400" dirty="0" err="1">
                  <a:solidFill>
                    <a:schemeClr val="bg1">
                      <a:lumMod val="65000"/>
                    </a:schemeClr>
                  </a:solidFill>
                </a:rPr>
                <a:t>PIXm</a:t>
              </a:r>
              <a:r>
                <a:rPr lang="en-US" sz="1400" dirty="0">
                  <a:solidFill>
                    <a:schemeClr val="bg1">
                      <a:lumMod val="65000"/>
                    </a:schemeClr>
                  </a:solidFill>
                </a:rPr>
                <a:t> Consumer</a:t>
              </a:r>
            </a:p>
          </p:txBody>
        </p:sp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4C02FDA4-F4FF-B84F-826E-15351D71362C}"/>
                </a:ext>
              </a:extLst>
            </p:cNvPr>
            <p:cNvSpPr txBox="1"/>
            <p:nvPr/>
          </p:nvSpPr>
          <p:spPr>
            <a:xfrm>
              <a:off x="276655" y="586784"/>
              <a:ext cx="295569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HIE Document Source</a:t>
              </a:r>
            </a:p>
          </p:txBody>
        </p:sp>
      </p:grp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70C6582-B53A-1D44-A87C-E7F66D6A3306}"/>
              </a:ext>
            </a:extLst>
          </p:cNvPr>
          <p:cNvCxnSpPr>
            <a:cxnSpLocks/>
          </p:cNvCxnSpPr>
          <p:nvPr/>
        </p:nvCxnSpPr>
        <p:spPr>
          <a:xfrm>
            <a:off x="5936343" y="5102942"/>
            <a:ext cx="0" cy="1755058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3E14523B-DC9C-F24A-BA1F-86DB5F13E36D}"/>
              </a:ext>
            </a:extLst>
          </p:cNvPr>
          <p:cNvCxnSpPr>
            <a:cxnSpLocks/>
          </p:cNvCxnSpPr>
          <p:nvPr/>
        </p:nvCxnSpPr>
        <p:spPr>
          <a:xfrm flipH="1">
            <a:off x="10188931" y="4261629"/>
            <a:ext cx="12266" cy="2596371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B3262342-5CAE-CF46-BB8B-4EC776AA6EB9}"/>
              </a:ext>
            </a:extLst>
          </p:cNvPr>
          <p:cNvCxnSpPr>
            <a:cxnSpLocks/>
          </p:cNvCxnSpPr>
          <p:nvPr/>
        </p:nvCxnSpPr>
        <p:spPr>
          <a:xfrm flipH="1">
            <a:off x="1810681" y="3952747"/>
            <a:ext cx="39624" cy="2905253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8932E443-2893-AD41-AB93-83AC5F24D150}"/>
              </a:ext>
            </a:extLst>
          </p:cNvPr>
          <p:cNvSpPr txBox="1"/>
          <p:nvPr/>
        </p:nvSpPr>
        <p:spPr>
          <a:xfrm>
            <a:off x="3649794" y="40956"/>
            <a:ext cx="6539137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Author Reference Process Flow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F272F7F-3AEF-C941-AA83-3D6BA4AAB02D}"/>
              </a:ext>
            </a:extLst>
          </p:cNvPr>
          <p:cNvCxnSpPr/>
          <p:nvPr/>
        </p:nvCxnSpPr>
        <p:spPr>
          <a:xfrm>
            <a:off x="1879436" y="5781430"/>
            <a:ext cx="4056907" cy="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279EF9B5-1CC5-3045-8282-3541DB233741}"/>
              </a:ext>
            </a:extLst>
          </p:cNvPr>
          <p:cNvCxnSpPr>
            <a:cxnSpLocks/>
          </p:cNvCxnSpPr>
          <p:nvPr/>
        </p:nvCxnSpPr>
        <p:spPr>
          <a:xfrm>
            <a:off x="1855467" y="6446332"/>
            <a:ext cx="8333464" cy="0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51C52039-E0E4-4142-839C-276D8248FD5E}"/>
              </a:ext>
            </a:extLst>
          </p:cNvPr>
          <p:cNvSpPr txBox="1"/>
          <p:nvPr/>
        </p:nvSpPr>
        <p:spPr>
          <a:xfrm>
            <a:off x="2037117" y="6178968"/>
            <a:ext cx="4008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[ITI-65] Provide Document Bundle (with author reference)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F051A6E0-D30F-374C-AC25-2D4EE102AB9F}"/>
              </a:ext>
            </a:extLst>
          </p:cNvPr>
          <p:cNvCxnSpPr/>
          <p:nvPr/>
        </p:nvCxnSpPr>
        <p:spPr>
          <a:xfrm>
            <a:off x="1854860" y="5187132"/>
            <a:ext cx="4056907" cy="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CA8B8259-3E38-8749-90B8-40765F8ECBA8}"/>
              </a:ext>
            </a:extLst>
          </p:cNvPr>
          <p:cNvSpPr txBox="1"/>
          <p:nvPr/>
        </p:nvSpPr>
        <p:spPr>
          <a:xfrm>
            <a:off x="2490978" y="4775483"/>
            <a:ext cx="1284597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200" i="1" dirty="0"/>
              <a:t>Patient Discovery </a:t>
            </a:r>
          </a:p>
          <a:p>
            <a:r>
              <a:rPr lang="en-US" sz="1200" i="1" dirty="0"/>
              <a:t>Process Flow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F09B3AE-1BC8-F14A-94BF-FECB0C1A21EF}"/>
              </a:ext>
            </a:extLst>
          </p:cNvPr>
          <p:cNvSpPr txBox="1"/>
          <p:nvPr/>
        </p:nvSpPr>
        <p:spPr>
          <a:xfrm>
            <a:off x="819350" y="2577191"/>
            <a:ext cx="2162002" cy="52322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 err="1"/>
              <a:t>mCSD</a:t>
            </a:r>
            <a:r>
              <a:rPr lang="en-US" sz="1400" b="1" dirty="0"/>
              <a:t> Care Services Selective Consumer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E2ADA6E-8315-3544-87B8-B3410E824314}"/>
              </a:ext>
            </a:extLst>
          </p:cNvPr>
          <p:cNvSpPr txBox="1"/>
          <p:nvPr/>
        </p:nvSpPr>
        <p:spPr>
          <a:xfrm>
            <a:off x="1954849" y="5335122"/>
            <a:ext cx="40084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[ITI-90] Find Matching Care Services </a:t>
            </a:r>
          </a:p>
          <a:p>
            <a:r>
              <a:rPr lang="en-US" sz="1200" dirty="0"/>
              <a:t>(find Practitioner/</a:t>
            </a:r>
            <a:r>
              <a:rPr lang="en-US" sz="1200" dirty="0" err="1"/>
              <a:t>PractitionerRole</a:t>
            </a:r>
            <a:r>
              <a:rPr lang="en-US" sz="1200" dirty="0"/>
              <a:t> for document author)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FF538C78-F13C-FE4A-AC98-644B95173960}"/>
              </a:ext>
            </a:extLst>
          </p:cNvPr>
          <p:cNvCxnSpPr>
            <a:cxnSpLocks/>
          </p:cNvCxnSpPr>
          <p:nvPr/>
        </p:nvCxnSpPr>
        <p:spPr>
          <a:xfrm flipH="1" flipV="1">
            <a:off x="5999648" y="6768713"/>
            <a:ext cx="4135435" cy="1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86044A3C-F283-9A4D-AF7A-309C8CA06D6E}"/>
              </a:ext>
            </a:extLst>
          </p:cNvPr>
          <p:cNvSpPr txBox="1"/>
          <p:nvPr/>
        </p:nvSpPr>
        <p:spPr>
          <a:xfrm>
            <a:off x="6153589" y="6515046"/>
            <a:ext cx="4008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[ITI-90] Find Matching Care Services  (for doc author)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0108056-C346-C34B-8684-6DB7A8A01AC7}"/>
              </a:ext>
            </a:extLst>
          </p:cNvPr>
          <p:cNvSpPr txBox="1"/>
          <p:nvPr/>
        </p:nvSpPr>
        <p:spPr>
          <a:xfrm>
            <a:off x="2064737" y="5846809"/>
            <a:ext cx="26106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[ITI-19] Authenticate Node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7BC1BD0-CE47-9445-9A00-EB0C1AAAB377}"/>
              </a:ext>
            </a:extLst>
          </p:cNvPr>
          <p:cNvSpPr txBox="1"/>
          <p:nvPr/>
        </p:nvSpPr>
        <p:spPr>
          <a:xfrm>
            <a:off x="826621" y="3122105"/>
            <a:ext cx="2132394" cy="307777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ATNA Secure Node/App</a:t>
            </a:r>
          </a:p>
        </p:txBody>
      </p:sp>
    </p:spTree>
    <p:extLst>
      <p:ext uri="{BB962C8B-B14F-4D97-AF65-F5344CB8AC3E}">
        <p14:creationId xmlns:p14="http://schemas.microsoft.com/office/powerpoint/2010/main" val="3008632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693</Words>
  <Application>Microsoft Macintosh PowerPoint</Application>
  <PresentationFormat>Widescreen</PresentationFormat>
  <Paragraphs>229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Lynn Felhofer</dc:creator>
  <cp:lastModifiedBy>Lynn Felhofer</cp:lastModifiedBy>
  <cp:revision>37</cp:revision>
  <dcterms:created xsi:type="dcterms:W3CDTF">2020-02-04T16:26:38Z</dcterms:created>
  <dcterms:modified xsi:type="dcterms:W3CDTF">2020-02-05T22:49:43Z</dcterms:modified>
</cp:coreProperties>
</file>