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00" r:id="rId3"/>
    <p:sldId id="311" r:id="rId4"/>
    <p:sldId id="316" r:id="rId5"/>
    <p:sldId id="315" r:id="rId6"/>
    <p:sldId id="306" r:id="rId7"/>
    <p:sldId id="321" r:id="rId8"/>
    <p:sldId id="301" r:id="rId9"/>
    <p:sldId id="312" r:id="rId10"/>
    <p:sldId id="317" r:id="rId11"/>
    <p:sldId id="320" r:id="rId12"/>
    <p:sldId id="31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EAEAEA"/>
    <a:srgbClr val="99CCFF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792" autoAdjust="0"/>
  </p:normalViewPr>
  <p:slideViewPr>
    <p:cSldViewPr>
      <p:cViewPr varScale="1">
        <p:scale>
          <a:sx n="71" d="100"/>
          <a:sy n="71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8"/>
          <p:cNvSpPr>
            <a:spLocks noChangeArrowheads="1"/>
          </p:cNvSpPr>
          <p:nvPr/>
        </p:nvSpPr>
        <p:spPr bwMode="gray">
          <a:xfrm>
            <a:off x="684213" y="333375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bg2">
                  <a:alpha val="48000"/>
                </a:schemeClr>
              </a:gs>
              <a:gs pos="100000">
                <a:schemeClr val="bg2">
                  <a:gamma/>
                  <a:tint val="0"/>
                  <a:invGamma/>
                  <a:alpha val="8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ltGray">
          <a:xfrm>
            <a:off x="0" y="4437063"/>
            <a:ext cx="9144000" cy="1728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6" name="Oval 40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7" name="Oval 41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8" name="Oval 42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9" name="Oval 43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0" name="Oval 44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gray">
          <a:xfrm>
            <a:off x="7762875" y="62865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>
                <a:latin typeface="Arial" charset="0"/>
                <a:cs typeface="+mn-cs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219200"/>
            <a:ext cx="4495800" cy="1752600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86400"/>
            <a:ext cx="76200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400800"/>
            <a:ext cx="2209800" cy="244475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34075" y="6391275"/>
            <a:ext cx="1933575" cy="244475"/>
          </a:xfrm>
        </p:spPr>
        <p:txBody>
          <a:bodyPr/>
          <a:lstStyle>
            <a:lvl1pPr>
              <a:defRPr sz="12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1000" y="6400800"/>
            <a:ext cx="2133600" cy="244475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fld id="{0497E768-6B88-4474-AB84-3AC5736044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EE85-A7F2-4427-8DE2-2572D17E6C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609600"/>
            <a:ext cx="20669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4837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55548-B590-4F4B-B34D-263BF5A99F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198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677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s-ES_tradnl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F91F-119E-4DA8-8E54-EACCE91645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22C0-8020-4EDC-AF73-6624C457FC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4727-7219-44F0-BBE8-4F177CE5F5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B7DD7-D4B1-4E2C-9184-B29A87F632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CBA59-1679-4397-B753-7CB589BD64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DAEA-1A87-4C0A-BA19-0366F378D4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74A2-8496-4F84-B639-7E65EA8BCE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85D0-DC06-4DBD-AACE-E6BCF95714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ES_trad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2B9B-A613-4366-A93C-EC3247F1CC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Oval 105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2">
                  <a:alpha val="44000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131" name="Oval 107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132" name="Oval 108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133" name="Oval 109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  <a:cs typeface="+mn-cs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76400"/>
            <a:ext cx="8267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3415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694E0A-E664-447D-9553-6C62B8B1B8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057400" y="609600"/>
            <a:ext cx="6019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3415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Subtítulo"/>
          <p:cNvSpPr>
            <a:spLocks noGrp="1"/>
          </p:cNvSpPr>
          <p:nvPr>
            <p:ph type="subTitle" idx="1"/>
          </p:nvPr>
        </p:nvSpPr>
        <p:spPr>
          <a:xfrm>
            <a:off x="4826000" y="4797425"/>
            <a:ext cx="4318000" cy="2060575"/>
          </a:xfrm>
        </p:spPr>
        <p:txBody>
          <a:bodyPr/>
          <a:lstStyle/>
          <a:p>
            <a:pPr algn="l"/>
            <a:r>
              <a:rPr lang="es-VE" b="1" dirty="0" smtClean="0">
                <a:solidFill>
                  <a:schemeClr val="tx1"/>
                </a:solidFill>
              </a:rPr>
              <a:t>INTEGRANTES</a:t>
            </a:r>
          </a:p>
          <a:p>
            <a:pPr algn="l"/>
            <a:r>
              <a:rPr lang="es-VE" b="1" dirty="0" smtClean="0">
                <a:solidFill>
                  <a:schemeClr val="tx1"/>
                </a:solidFill>
              </a:rPr>
              <a:t>Ramírez  Mauricio C.I.16004032</a:t>
            </a:r>
          </a:p>
          <a:p>
            <a:pPr algn="l"/>
            <a:r>
              <a:rPr lang="es-VE" b="1" dirty="0" smtClean="0">
                <a:solidFill>
                  <a:schemeClr val="tx1"/>
                </a:solidFill>
              </a:rPr>
              <a:t>Díaz Migue             C.I.15586326</a:t>
            </a:r>
          </a:p>
          <a:p>
            <a:pPr algn="l"/>
            <a:r>
              <a:rPr lang="es-VE" b="1" dirty="0" smtClean="0">
                <a:solidFill>
                  <a:schemeClr val="tx1"/>
                </a:solidFill>
              </a:rPr>
              <a:t>Huggins Edwin      C.I.12638382</a:t>
            </a:r>
          </a:p>
          <a:p>
            <a:endParaRPr lang="es-VE" dirty="0" smtClean="0"/>
          </a:p>
          <a:p>
            <a:endParaRPr lang="es-VE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923928" y="476672"/>
            <a:ext cx="5220072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VE" sz="54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Aspectos institucionales del </a:t>
            </a:r>
            <a:r>
              <a:rPr lang="es-VE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proyecto.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7596188" y="6381750"/>
            <a:ext cx="1296987" cy="2873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s-V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Rectángulo"/>
          <p:cNvSpPr>
            <a:spLocks noChangeArrowheads="1"/>
          </p:cNvSpPr>
          <p:nvPr/>
        </p:nvSpPr>
        <p:spPr bwMode="auto">
          <a:xfrm>
            <a:off x="714375" y="2071678"/>
            <a:ext cx="450056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s-ES" sz="2000" dirty="0" smtClean="0"/>
              <a:t> </a:t>
            </a:r>
            <a:endParaRPr lang="es-ES" sz="2000" dirty="0"/>
          </a:p>
          <a:p>
            <a:pPr marL="457200" indent="-457200">
              <a:buFont typeface="Arial" pitchFamily="34" charset="0"/>
              <a:buChar char="•"/>
            </a:pPr>
            <a:endParaRPr lang="es-VE" sz="2800" dirty="0"/>
          </a:p>
          <a:p>
            <a:pPr marL="457200" indent="-457200">
              <a:buFont typeface="Arial" pitchFamily="34" charset="0"/>
              <a:buChar char="•"/>
            </a:pPr>
            <a:endParaRPr lang="es-VE" sz="2800" dirty="0"/>
          </a:p>
          <a:p>
            <a:pPr marL="457200" indent="-457200">
              <a:buFont typeface="Arial" pitchFamily="34" charset="0"/>
              <a:buChar char="•"/>
            </a:pPr>
            <a:endParaRPr lang="es-VE" sz="2800" dirty="0"/>
          </a:p>
          <a:p>
            <a:pPr marL="457200" indent="-457200">
              <a:buFont typeface="Arial" pitchFamily="34" charset="0"/>
              <a:buChar char="•"/>
            </a:pPr>
            <a:endParaRPr lang="es-VE" sz="2800" dirty="0"/>
          </a:p>
          <a:p>
            <a:pPr marL="457200" indent="-457200">
              <a:buFont typeface="Arial" pitchFamily="34" charset="0"/>
              <a:buChar char="•"/>
            </a:pPr>
            <a:endParaRPr lang="es-ES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1043608" y="764704"/>
            <a:ext cx="7742237" cy="10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VE" sz="2800" kern="0" dirty="0" smtClean="0">
                <a:latin typeface="+mj-lt"/>
                <a:ea typeface="+mj-ea"/>
                <a:cs typeface="+mj-cs"/>
              </a:rPr>
              <a:t>ASPECTOS LEGALES RELACIONADOS AL PROYECTO</a:t>
            </a:r>
            <a:endParaRPr lang="es-VE" sz="28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C:\Documents and Settings\SOPORTE_2\Escritorio\ASPEE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68203"/>
            <a:ext cx="4012459" cy="271906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67544" y="1988840"/>
            <a:ext cx="51435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PE" sz="1600" dirty="0" smtClean="0"/>
              <a:t>- Acta constitutiva. 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Fecha de constitución.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Periodo fiscal.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Capital.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Tipo de compañía.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Socios principales.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Numero de empleados (fecha de ingresos, beneficios y sueldos)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R.I.F. 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Documento de Arrendamiento.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Permiso de Bombero y Sanitarios.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Conformidad de uso.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Patente de Industria y Comercio.</a:t>
            </a:r>
            <a:endParaRPr lang="es-VE" sz="1600" dirty="0" smtClean="0"/>
          </a:p>
          <a:p>
            <a:pPr>
              <a:buFont typeface="Wingdings" pitchFamily="2" charset="2"/>
              <a:buChar char="ü"/>
            </a:pPr>
            <a:r>
              <a:rPr lang="es-PE" sz="1600" dirty="0" smtClean="0"/>
              <a:t>- Libros legales (diario, mayor e inventario)</a:t>
            </a:r>
            <a:endParaRPr lang="es-VE" sz="1600" dirty="0" smtClean="0"/>
          </a:p>
          <a:p>
            <a:endParaRPr lang="es-VE" sz="1600" dirty="0" smtClean="0"/>
          </a:p>
          <a:p>
            <a:r>
              <a:rPr lang="es-PE" sz="1600" dirty="0" smtClean="0"/>
              <a:t/>
            </a:r>
            <a:br>
              <a:rPr lang="es-PE" sz="1600" dirty="0" smtClean="0"/>
            </a:br>
            <a:endParaRPr lang="es-V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95536" y="1556792"/>
            <a:ext cx="56166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Facturas legales exigidas por el SENIAT.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ante el ministerio del trabajo.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y pago del Seguro Social Obligatorio.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y pago del Paro Forzoso.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y pago Ley de Política Habitacional.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y pago del INCE.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Inscripción y pago, colegio o asociación.</a:t>
            </a:r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Pago de patente e impuestos municipales.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Libro de compra – venta (IVA)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Pago de IVA.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Efectuar las retenciones de I.S.L.R.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Pagos de retenciones de I.S.L.R.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Declaración anual I.S.L.R.</a:t>
            </a:r>
            <a:endParaRPr lang="es-VE" dirty="0" smtClean="0"/>
          </a:p>
          <a:p>
            <a:pPr>
              <a:buFont typeface="Wingdings" pitchFamily="2" charset="2"/>
              <a:buChar char="ü"/>
            </a:pPr>
            <a:r>
              <a:rPr lang="es-PE" dirty="0" smtClean="0"/>
              <a:t>- Contabilidad al día</a:t>
            </a:r>
            <a:endParaRPr lang="es-V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1259632" y="764704"/>
            <a:ext cx="7742237" cy="10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VE" sz="2800" kern="0" dirty="0" smtClean="0">
                <a:latin typeface="+mj-lt"/>
                <a:ea typeface="+mj-ea"/>
                <a:cs typeface="+mj-cs"/>
              </a:rPr>
              <a:t>ASPECTOS LEGALES RELACIONADOS AL PROYECTO</a:t>
            </a:r>
            <a:endParaRPr lang="es-VE" sz="28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Edwin Huggins\Desktop\servicios_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75" y="3645024"/>
            <a:ext cx="3675794" cy="310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17513"/>
            <a:ext cx="7742237" cy="563562"/>
          </a:xfrm>
        </p:spPr>
        <p:txBody>
          <a:bodyPr/>
          <a:lstStyle/>
          <a:p>
            <a:pPr eaLnBrk="1" hangingPunct="1"/>
            <a:r>
              <a:rPr lang="es-VE" sz="2800" dirty="0" smtClean="0">
                <a:solidFill>
                  <a:schemeClr val="tx1"/>
                </a:solidFill>
              </a:rPr>
              <a:t>DUDAS PREGUNTAS</a:t>
            </a:r>
          </a:p>
        </p:txBody>
      </p:sp>
      <p:pic>
        <p:nvPicPr>
          <p:cNvPr id="12289" name="Picture 1" descr="C:\Documents and Settings\SOPORTE_2\Escritorio\000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4886351" cy="3476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79438"/>
            <a:ext cx="7559675" cy="563562"/>
          </a:xfrm>
        </p:spPr>
        <p:txBody>
          <a:bodyPr/>
          <a:lstStyle/>
          <a:p>
            <a:r>
              <a:rPr lang="es-VE" sz="2800" dirty="0" smtClean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4100" name="14 Rectángulo"/>
          <p:cNvSpPr>
            <a:spLocks noChangeArrowheads="1"/>
          </p:cNvSpPr>
          <p:nvPr/>
        </p:nvSpPr>
        <p:spPr bwMode="auto">
          <a:xfrm>
            <a:off x="642910" y="2214554"/>
            <a:ext cx="8064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RELACIÓN CON OTROS PROYECTOS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SECTOR GUBERNAMENTAL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LA BANCA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SECTOR INDUSTRIAL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ASOCIACIONES INDUSTRIALES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FINANCIERAS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v"/>
            </a:pPr>
            <a:r>
              <a:rPr lang="es-MX" dirty="0" smtClean="0">
                <a:cs typeface="Times New Roman" pitchFamily="18" charset="0"/>
              </a:rPr>
              <a:t>ASPECTOS LEGALES RELACIONADOS AL PROYECTOS</a:t>
            </a:r>
            <a:endParaRPr lang="es-MX" dirty="0"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s-MX" dirty="0">
              <a:solidFill>
                <a:srgbClr val="000066"/>
              </a:solidFill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s-MX" dirty="0">
              <a:solidFill>
                <a:srgbClr val="000066"/>
              </a:solidFill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s-MX" dirty="0">
              <a:solidFill>
                <a:srgbClr val="00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9215438" cy="7254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RELACIÓN CON OTROS PROYECTOS</a:t>
            </a:r>
          </a:p>
        </p:txBody>
      </p:sp>
      <p:sp>
        <p:nvSpPr>
          <p:cNvPr id="5139" name="Text Box 47"/>
          <p:cNvSpPr txBox="1">
            <a:spLocks noChangeArrowheads="1"/>
          </p:cNvSpPr>
          <p:nvPr/>
        </p:nvSpPr>
        <p:spPr bwMode="auto">
          <a:xfrm>
            <a:off x="1071539" y="4214819"/>
            <a:ext cx="7964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dirty="0" smtClean="0">
                <a:solidFill>
                  <a:srgbClr val="000066"/>
                </a:solidFill>
              </a:rPr>
              <a:t>entrega</a:t>
            </a:r>
            <a:endParaRPr lang="es-MX" dirty="0">
              <a:solidFill>
                <a:srgbClr val="000066"/>
              </a:solidFill>
            </a:endParaRPr>
          </a:p>
        </p:txBody>
      </p:sp>
      <p:sp>
        <p:nvSpPr>
          <p:cNvPr id="5145" name="108 Rectángulo"/>
          <p:cNvSpPr>
            <a:spLocks noChangeArrowheads="1"/>
          </p:cNvSpPr>
          <p:nvPr/>
        </p:nvSpPr>
        <p:spPr bwMode="auto">
          <a:xfrm>
            <a:off x="1142976" y="1785926"/>
            <a:ext cx="800102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>
                <a:solidFill>
                  <a:srgbClr val="000066"/>
                </a:solidFill>
              </a:rPr>
              <a:t>¿ QUÉ INSTITUCIONES TRABAJAN EN LA COMUNIDAD?</a:t>
            </a:r>
            <a:endParaRPr lang="es-ES" sz="2000" dirty="0" smtClean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66"/>
                </a:solidFill>
              </a:rPr>
              <a:t>¿ QUÉ HACEN?</a:t>
            </a:r>
          </a:p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66"/>
                </a:solidFill>
              </a:rPr>
              <a:t>¿ QUÉ NECESIDAES REALIZAN?</a:t>
            </a:r>
          </a:p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66"/>
                </a:solidFill>
              </a:rPr>
              <a:t>¿ SON PÚBLICAS O PRIVADAS?</a:t>
            </a:r>
          </a:p>
        </p:txBody>
      </p:sp>
      <p:pic>
        <p:nvPicPr>
          <p:cNvPr id="1026" name="Picture 2" descr="C:\Documents and Settings\SOPORTE_2\Escritorio\IMAGEN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3786190"/>
            <a:ext cx="607695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z="3000" dirty="0" smtClean="0">
                <a:solidFill>
                  <a:schemeClr val="tx1"/>
                </a:solidFill>
              </a:rPr>
              <a:t>SECTOR GUBERNAMENTAL</a:t>
            </a:r>
          </a:p>
        </p:txBody>
      </p:sp>
      <p:sp>
        <p:nvSpPr>
          <p:cNvPr id="6147" name="6 Rectángulo"/>
          <p:cNvSpPr>
            <a:spLocks noChangeArrowheads="1"/>
          </p:cNvSpPr>
          <p:nvPr/>
        </p:nvSpPr>
        <p:spPr bwMode="auto">
          <a:xfrm>
            <a:off x="179388" y="1989138"/>
            <a:ext cx="7535884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Principios</a:t>
            </a:r>
          </a:p>
          <a:p>
            <a:pPr>
              <a:lnSpc>
                <a:spcPct val="150000"/>
              </a:lnSpc>
            </a:pP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Principio de la simplicidad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Principio de información general (internet)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Principio de publicidad de los gastos generales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Principio de la sujeción a los planes, metas y objetos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Principio de la eficacia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Principio de la adecuación de los medios financieros a los fines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El principio de privatización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Principio de coordinación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PE" dirty="0" smtClean="0"/>
              <a:t>Principio de cooperación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s-V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SOPORTE_2\Escritorio\IM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1071546"/>
            <a:ext cx="238125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019800" cy="836613"/>
          </a:xfrm>
        </p:spPr>
        <p:txBody>
          <a:bodyPr/>
          <a:lstStyle/>
          <a:p>
            <a:r>
              <a:rPr lang="es-VE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BANCA</a:t>
            </a:r>
            <a:endParaRPr lang="es-VE" sz="40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6" name="0 Imagen" descr="banca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643050"/>
            <a:ext cx="6257925" cy="463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488" y="500063"/>
            <a:ext cx="4500593" cy="56356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SESTOR INDUSTRIAL</a:t>
            </a:r>
          </a:p>
        </p:txBody>
      </p:sp>
      <p:pic>
        <p:nvPicPr>
          <p:cNvPr id="3074" name="Picture 2" descr="C:\Documents and Settings\SOPORTE_2\Escritorio\ima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0574" y="1196752"/>
            <a:ext cx="2261302" cy="2672448"/>
          </a:xfrm>
          <a:prstGeom prst="rect">
            <a:avLst/>
          </a:prstGeom>
          <a:noFill/>
        </p:spPr>
      </p:pic>
      <p:sp>
        <p:nvSpPr>
          <p:cNvPr id="8195" name="31 Rectángulo"/>
          <p:cNvSpPr>
            <a:spLocks noChangeArrowheads="1"/>
          </p:cNvSpPr>
          <p:nvPr/>
        </p:nvSpPr>
        <p:spPr bwMode="auto">
          <a:xfrm>
            <a:off x="323528" y="1988254"/>
            <a:ext cx="792023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000066"/>
                </a:solidFill>
              </a:rPr>
              <a:t>PROYECTOS EN EL SECTOR INDSTRIAL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s-ES" sz="2000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000066"/>
                </a:solidFill>
              </a:rPr>
              <a:t>TIPOS DE PROYECOS EN EL SECTOR INDUSTRIAL</a:t>
            </a:r>
            <a:endParaRPr lang="es-ES" sz="2000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GRANDES PROYECTOS DE INVERSION INDUSTIAL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PROYECTO DE INSTALACONES Y PLANTAS IDUSTRIALES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PROYECTOS DE LINEAS DE PRODUCCION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MAQUINAS EQUIPO Y SUS ELEMENTOS. PROTOTIPOS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VE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SESTOR INDUSTRIAL</a:t>
            </a:r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31 Rectángulo"/>
          <p:cNvSpPr>
            <a:spLocks noChangeArrowheads="1"/>
          </p:cNvSpPr>
          <p:nvPr/>
        </p:nvSpPr>
        <p:spPr bwMode="auto">
          <a:xfrm>
            <a:off x="828228" y="2154629"/>
            <a:ext cx="7920236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000066"/>
                </a:solidFill>
              </a:rPr>
              <a:t>ASOCIACIONES INDUSTRIALES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s-ES" sz="2000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000066"/>
                </a:solidFill>
              </a:rPr>
              <a:t>TIPOS DE ASOCIACIONES:</a:t>
            </a:r>
            <a:endParaRPr lang="es-ES" sz="2000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SECTORIALES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TERRITORIALES</a:t>
            </a:r>
            <a:endParaRPr lang="es-VE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SOPORTE_2\Escritorio\ima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3226" y="4185552"/>
            <a:ext cx="2261302" cy="267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191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79438"/>
            <a:ext cx="8467751" cy="56356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ASOCIACIONES INDUSTRIALES</a:t>
            </a:r>
          </a:p>
        </p:txBody>
      </p:sp>
      <p:sp>
        <p:nvSpPr>
          <p:cNvPr id="9219" name="12 Rectángulo"/>
          <p:cNvSpPr>
            <a:spLocks noChangeArrowheads="1"/>
          </p:cNvSpPr>
          <p:nvPr/>
        </p:nvSpPr>
        <p:spPr bwMode="auto">
          <a:xfrm>
            <a:off x="971550" y="1844675"/>
            <a:ext cx="4996111" cy="87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CONCEPTOS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CARÁCTER TERRITORIAL Y SECTORIAL</a:t>
            </a:r>
            <a:endParaRPr lang="es-V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SOPORTE_2\Escritorio\IM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857364"/>
            <a:ext cx="3937000" cy="4610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17513"/>
            <a:ext cx="7742237" cy="563562"/>
          </a:xfrm>
        </p:spPr>
        <p:txBody>
          <a:bodyPr/>
          <a:lstStyle/>
          <a:p>
            <a:pPr eaLnBrk="1" hangingPunct="1"/>
            <a:r>
              <a:rPr lang="es-VE" sz="2800" dirty="0" smtClean="0">
                <a:solidFill>
                  <a:schemeClr val="tx1"/>
                </a:solidFill>
              </a:rPr>
              <a:t>FINANCIERAS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4213" y="1928813"/>
            <a:ext cx="803119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s-ES" dirty="0" smtClean="0"/>
              <a:t>LA SUPERINTENDENCIA DE BANCOS Y OTRAS INSTITUCIONES FINANCIERAS </a:t>
            </a:r>
            <a:r>
              <a:rPr lang="es-ES" smtClean="0"/>
              <a:t>(SUDEBAN)</a:t>
            </a:r>
            <a:endParaRPr lang="es-ES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s-ES" sz="2000" dirty="0"/>
          </a:p>
          <a:p>
            <a:pPr>
              <a:defRPr/>
            </a:pPr>
            <a:endParaRPr lang="es-ES" sz="3000" dirty="0"/>
          </a:p>
        </p:txBody>
      </p:sp>
      <p:pic>
        <p:nvPicPr>
          <p:cNvPr id="5122" name="Picture 2" descr="C:\Documents and Settings\SOPORTE_2\Escritorio\images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357562"/>
            <a:ext cx="371477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3l">
  <a:themeElements>
    <a:clrScheme name="Office Theme 3">
      <a:dk1>
        <a:srgbClr val="000000"/>
      </a:dk1>
      <a:lt1>
        <a:srgbClr val="FFFFFF"/>
      </a:lt1>
      <a:dk2>
        <a:srgbClr val="003399"/>
      </a:dk2>
      <a:lt2>
        <a:srgbClr val="C0C0C0"/>
      </a:lt2>
      <a:accent1>
        <a:srgbClr val="5E9CD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6CBEA"/>
      </a:accent5>
      <a:accent6>
        <a:srgbClr val="85AE49"/>
      </a:accent6>
      <a:hlink>
        <a:srgbClr val="FF9933"/>
      </a:hlink>
      <a:folHlink>
        <a:srgbClr val="855AD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42288"/>
        </a:dk2>
        <a:lt2>
          <a:srgbClr val="C0C0C0"/>
        </a:lt2>
        <a:accent1>
          <a:srgbClr val="39998E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AECAC6"/>
        </a:accent5>
        <a:accent6>
          <a:srgbClr val="11B7D8"/>
        </a:accent6>
        <a:hlink>
          <a:srgbClr val="8963E9"/>
        </a:hlink>
        <a:folHlink>
          <a:srgbClr val="3067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124458"/>
        </a:dk2>
        <a:lt2>
          <a:srgbClr val="C0C0C0"/>
        </a:lt2>
        <a:accent1>
          <a:srgbClr val="76CA2A"/>
        </a:accent1>
        <a:accent2>
          <a:srgbClr val="40BAD2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39A8BE"/>
        </a:accent6>
        <a:hlink>
          <a:srgbClr val="715EE6"/>
        </a:hlink>
        <a:folHlink>
          <a:srgbClr val="238D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5E9CD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6CBEA"/>
        </a:accent5>
        <a:accent6>
          <a:srgbClr val="85AE49"/>
        </a:accent6>
        <a:hlink>
          <a:srgbClr val="FF9933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cdb2004213l</Template>
  <TotalTime>831</TotalTime>
  <Words>383</Words>
  <Application>Microsoft Office PowerPoint</Application>
  <PresentationFormat>Presentación en pantalla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cdb2004213l</vt:lpstr>
      <vt:lpstr>Presentación de PowerPoint</vt:lpstr>
      <vt:lpstr>AGENDA</vt:lpstr>
      <vt:lpstr>RELACIÓN CON OTROS PROYECTOS</vt:lpstr>
      <vt:lpstr>SECTOR GUBERNAMENTAL</vt:lpstr>
      <vt:lpstr>LA BANCA</vt:lpstr>
      <vt:lpstr>SESTOR INDUSTRIAL</vt:lpstr>
      <vt:lpstr>SESTOR INDUSTRIAL</vt:lpstr>
      <vt:lpstr>ASOCIACIONES INDUSTRIALES</vt:lpstr>
      <vt:lpstr>FINANCIERAS</vt:lpstr>
      <vt:lpstr>Presentación de PowerPoint</vt:lpstr>
      <vt:lpstr>Presentación de PowerPoint</vt:lpstr>
      <vt:lpstr>DUDAS PREGUNTAS</vt:lpstr>
    </vt:vector>
  </TitlesOfParts>
  <Company>Windows XP Colossus Edition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Jodalkis.ruiz</dc:creator>
  <cp:lastModifiedBy>Edwin Huggins</cp:lastModifiedBy>
  <cp:revision>103</cp:revision>
  <dcterms:created xsi:type="dcterms:W3CDTF">2011-04-04T14:15:25Z</dcterms:created>
  <dcterms:modified xsi:type="dcterms:W3CDTF">2012-01-30T16:10:27Z</dcterms:modified>
</cp:coreProperties>
</file>