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BC6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595" autoAdjust="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First Summit of eFlora of India</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6/19/2022</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1D28E2-BE21-437A-AB7D-A367C72C4E74}" type="slidenum">
              <a:rPr lang="en-US" smtClean="0"/>
              <a:pPr/>
              <a:t>‹#›</a:t>
            </a:fld>
            <a:endParaRPr lang="en-US"/>
          </a:p>
        </p:txBody>
      </p:sp>
    </p:spTree>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First Summit of eFlora of India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6/19/2022</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62FD0-876E-488E-8B3B-6F6E27D99A2F}" type="slidenum">
              <a:rPr lang="en-US" smtClean="0"/>
              <a:pPr/>
              <a:t>‹#›</a:t>
            </a:fld>
            <a:endParaRPr lang="en-US"/>
          </a:p>
        </p:txBody>
      </p:sp>
    </p:spTree>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1"/>
          </p:nvPr>
        </p:nvSpPr>
        <p:spPr/>
        <p:txBody>
          <a:bodyPr/>
          <a:lstStyle/>
          <a:p>
            <a:r>
              <a:rPr lang="en-US" smtClean="0"/>
              <a:t>First Summit of eFlora of India</a:t>
            </a:r>
            <a:endParaRPr lang="en-US"/>
          </a:p>
        </p:txBody>
      </p:sp>
      <p:sp>
        <p:nvSpPr>
          <p:cNvPr id="6" name="Date Placeholder 5"/>
          <p:cNvSpPr>
            <a:spLocks noGrp="1"/>
          </p:cNvSpPr>
          <p:nvPr>
            <p:ph type="dt" idx="12"/>
          </p:nvPr>
        </p:nvSpPr>
        <p:spPr/>
        <p:txBody>
          <a:bodyPr/>
          <a:lstStyle/>
          <a:p>
            <a:r>
              <a:rPr lang="en-US" smtClean="0"/>
              <a:t>6/19/2022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First Summit of eFlora of India</a:t>
            </a:r>
            <a:endParaRPr lang="en-US"/>
          </a:p>
        </p:txBody>
      </p:sp>
      <p:sp>
        <p:nvSpPr>
          <p:cNvPr id="5" name="Date Placeholder 4"/>
          <p:cNvSpPr>
            <a:spLocks noGrp="1"/>
          </p:cNvSpPr>
          <p:nvPr>
            <p:ph type="dt" idx="11"/>
          </p:nvPr>
        </p:nvSpPr>
        <p:spPr/>
        <p:txBody>
          <a:bodyPr/>
          <a:lstStyle/>
          <a:p>
            <a:r>
              <a:rPr lang="en-US" smtClean="0"/>
              <a:t>6/19/2022</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First Summit of eFlora of India</a:t>
            </a:r>
            <a:endParaRPr lang="en-US"/>
          </a:p>
        </p:txBody>
      </p:sp>
      <p:sp>
        <p:nvSpPr>
          <p:cNvPr id="5" name="Date Placeholder 4"/>
          <p:cNvSpPr>
            <a:spLocks noGrp="1"/>
          </p:cNvSpPr>
          <p:nvPr>
            <p:ph type="dt" idx="11"/>
          </p:nvPr>
        </p:nvSpPr>
        <p:spPr/>
        <p:txBody>
          <a:bodyPr/>
          <a:lstStyle/>
          <a:p>
            <a:r>
              <a:rPr lang="en-US" smtClean="0"/>
              <a:t>6/19/2022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6/19/2022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6/19/2022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6/19/2022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6/19/2022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6/19/2022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6/19/2022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6/19/2022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6/19/2022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6/19/2022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763000" cy="1828800"/>
          </a:xfrm>
        </p:spPr>
        <p:txBody>
          <a:bodyPr>
            <a:noAutofit/>
          </a:bodyPr>
          <a:lstStyle/>
          <a:p>
            <a:r>
              <a:rPr lang="en-US" sz="7200" b="1" dirty="0" smtClean="0">
                <a:solidFill>
                  <a:schemeClr val="accent1">
                    <a:lumMod val="50000"/>
                  </a:schemeClr>
                </a:solidFill>
                <a:effectLst>
                  <a:outerShdw blurRad="38100" dist="38100" dir="2700000" algn="tl">
                    <a:srgbClr val="000000">
                      <a:alpha val="43137"/>
                    </a:srgbClr>
                  </a:outerShdw>
                </a:effectLst>
                <a:latin typeface="Monotype Corsiva" pitchFamily="66" charset="0"/>
              </a:rPr>
              <a:t>Excerpts from the stories </a:t>
            </a:r>
            <a:r>
              <a:rPr lang="en-US" sz="6600" b="1" dirty="0" smtClean="0">
                <a:solidFill>
                  <a:schemeClr val="accent1">
                    <a:lumMod val="50000"/>
                  </a:schemeClr>
                </a:solidFill>
                <a:effectLst>
                  <a:outerShdw blurRad="38100" dist="38100" dir="2700000" algn="tl">
                    <a:srgbClr val="000000">
                      <a:alpha val="43137"/>
                    </a:srgbClr>
                  </a:outerShdw>
                </a:effectLst>
                <a:latin typeface="Monotype Corsiva" pitchFamily="66" charset="0"/>
              </a:rPr>
              <a:t>…..</a:t>
            </a:r>
            <a:r>
              <a:rPr lang="en-US" sz="6000" b="1" dirty="0" smtClean="0">
                <a:solidFill>
                  <a:schemeClr val="accent1">
                    <a:lumMod val="50000"/>
                  </a:schemeClr>
                </a:solidFill>
              </a:rPr>
              <a:t>…</a:t>
            </a:r>
            <a:r>
              <a:rPr lang="en-US" sz="6000" b="1" dirty="0" smtClean="0">
                <a:solidFill>
                  <a:schemeClr val="accent1">
                    <a:lumMod val="50000"/>
                  </a:schemeClr>
                </a:solidFill>
                <a:sym typeface="Wingdings"/>
              </a:rPr>
              <a:t></a:t>
            </a:r>
            <a:endParaRPr lang="en-US" sz="6000" b="1" dirty="0">
              <a:solidFill>
                <a:schemeClr val="accent1">
                  <a:lumMod val="50000"/>
                </a:schemeClr>
              </a:solidFill>
              <a:effectLst>
                <a:outerShdw blurRad="38100" dist="38100" dir="2700000" algn="tl">
                  <a:srgbClr val="000000">
                    <a:alpha val="43137"/>
                  </a:srgbClr>
                </a:outerShdw>
              </a:effectLst>
              <a:latin typeface="Monotype Corsiva" pitchFamily="66" charset="0"/>
            </a:endParaRPr>
          </a:p>
        </p:txBody>
      </p:sp>
      <p:pic>
        <p:nvPicPr>
          <p:cNvPr id="3073" name="Picture 1" descr="C:\Users\hp\Desktop\eFI-Image.jpg"/>
          <p:cNvPicPr>
            <a:picLocks noChangeAspect="1" noChangeArrowheads="1"/>
          </p:cNvPicPr>
          <p:nvPr/>
        </p:nvPicPr>
        <p:blipFill>
          <a:blip r:embed="rId3"/>
          <a:srcRect/>
          <a:stretch>
            <a:fillRect/>
          </a:stretch>
        </p:blipFill>
        <p:spPr bwMode="auto">
          <a:xfrm>
            <a:off x="1219200" y="2667000"/>
            <a:ext cx="6705600" cy="3713871"/>
          </a:xfrm>
          <a:prstGeom prst="rect">
            <a:avLst/>
          </a:prstGeom>
          <a:noFill/>
        </p:spPr>
      </p:pic>
      <p:pic>
        <p:nvPicPr>
          <p:cNvPr id="3075" name="Picture 3" descr="https://efloraofindia.com/wp-content/uploads/2022/06/eFI-logo.gif"/>
          <p:cNvPicPr>
            <a:picLocks noChangeAspect="1" noChangeArrowheads="1"/>
          </p:cNvPicPr>
          <p:nvPr/>
        </p:nvPicPr>
        <p:blipFill>
          <a:blip r:embed="rId4"/>
          <a:srcRect/>
          <a:stretch>
            <a:fillRect/>
          </a:stretch>
        </p:blipFill>
        <p:spPr bwMode="auto">
          <a:xfrm>
            <a:off x="1371600" y="2743808"/>
            <a:ext cx="914400" cy="913791"/>
          </a:xfrm>
          <a:prstGeom prst="rect">
            <a:avLst/>
          </a:prstGeom>
          <a:noFill/>
        </p:spPr>
      </p:pic>
      <p:sp>
        <p:nvSpPr>
          <p:cNvPr id="6" name="Rectangle 5"/>
          <p:cNvSpPr/>
          <p:nvPr/>
        </p:nvSpPr>
        <p:spPr>
          <a:xfrm>
            <a:off x="228600" y="228600"/>
            <a:ext cx="8686800" cy="6477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667000"/>
          </a:xfrm>
        </p:spPr>
        <p:txBody>
          <a:bodyPr>
            <a:normAutofit/>
          </a:bodyPr>
          <a:lstStyle/>
          <a:p>
            <a:r>
              <a:rPr lang="en-US" sz="4000" dirty="0" err="1" smtClean="0">
                <a:solidFill>
                  <a:srgbClr val="C00000"/>
                </a:solidFill>
                <a:latin typeface="Georgia" pitchFamily="18" charset="0"/>
              </a:rPr>
              <a:t>eflora</a:t>
            </a:r>
            <a:r>
              <a:rPr lang="en-US" sz="4000" dirty="0" smtClean="0">
                <a:solidFill>
                  <a:srgbClr val="C00000"/>
                </a:solidFill>
                <a:latin typeface="Georgia" pitchFamily="18" charset="0"/>
              </a:rPr>
              <a:t> of India</a:t>
            </a:r>
            <a:r>
              <a:rPr lang="en-US" sz="4000" dirty="0" smtClean="0">
                <a:latin typeface="Georgia" pitchFamily="18" charset="0"/>
              </a:rPr>
              <a:t> to me is group of plant lover friends. It made me study more about plants &amp; drawn me more towards fieldwork….</a:t>
            </a:r>
            <a:r>
              <a:rPr lang="en-US" dirty="0" smtClean="0"/>
              <a:t> </a:t>
            </a:r>
            <a:endParaRPr lang="en-US" dirty="0"/>
          </a:p>
        </p:txBody>
      </p:sp>
      <p:pic>
        <p:nvPicPr>
          <p:cNvPr id="23554" name="Picture 2" descr="/about-us/moderators/Smita%20Raskar.jpg"/>
          <p:cNvPicPr>
            <a:picLocks noChangeAspect="1" noChangeArrowheads="1"/>
          </p:cNvPicPr>
          <p:nvPr/>
        </p:nvPicPr>
        <p:blipFill>
          <a:blip r:embed="rId2"/>
          <a:srcRect/>
          <a:stretch>
            <a:fillRect/>
          </a:stretch>
        </p:blipFill>
        <p:spPr bwMode="auto">
          <a:xfrm>
            <a:off x="1905000" y="2743200"/>
            <a:ext cx="2898775" cy="2898775"/>
          </a:xfrm>
          <a:prstGeom prst="rect">
            <a:avLst/>
          </a:prstGeom>
          <a:noFill/>
        </p:spPr>
      </p:pic>
      <p:sp>
        <p:nvSpPr>
          <p:cNvPr id="5" name="Rectangle 4"/>
          <p:cNvSpPr/>
          <p:nvPr/>
        </p:nvSpPr>
        <p:spPr>
          <a:xfrm>
            <a:off x="5029200" y="4114800"/>
            <a:ext cx="2543902" cy="461665"/>
          </a:xfrm>
          <a:prstGeom prst="rect">
            <a:avLst/>
          </a:prstGeom>
        </p:spPr>
        <p:txBody>
          <a:bodyPr wrap="none">
            <a:spAutoFit/>
          </a:bodyPr>
          <a:lstStyle/>
          <a:p>
            <a:r>
              <a:rPr lang="en-US" sz="2400" b="1" dirty="0" smtClean="0"/>
              <a:t>Ms </a:t>
            </a:r>
            <a:r>
              <a:rPr lang="en-US" sz="2400" b="1" dirty="0" err="1" smtClean="0"/>
              <a:t>Smita</a:t>
            </a:r>
            <a:r>
              <a:rPr lang="en-US" sz="2400" b="1" dirty="0" smtClean="0"/>
              <a:t> </a:t>
            </a:r>
            <a:r>
              <a:rPr lang="en-US" sz="2400" b="1" dirty="0" err="1" smtClean="0"/>
              <a:t>Raskar</a:t>
            </a:r>
            <a:r>
              <a:rPr lang="en-US" sz="2400" b="1" dirty="0" smtClean="0"/>
              <a:t> </a:t>
            </a:r>
            <a:r>
              <a:rPr lang="en-US" sz="2400" b="1" dirty="0" err="1" smtClean="0"/>
              <a:t>Ji</a:t>
            </a:r>
            <a:endParaRPr lang="en-US" sz="2400" b="1" dirty="0"/>
          </a:p>
        </p:txBody>
      </p:sp>
      <p:pic>
        <p:nvPicPr>
          <p:cNvPr id="6" name="Picture 3" descr="https://efloraofindia.com/wp-content/uploads/2022/06/eFI-logo.gif"/>
          <p:cNvPicPr>
            <a:picLocks noChangeAspect="1" noChangeArrowheads="1"/>
          </p:cNvPicPr>
          <p:nvPr/>
        </p:nvPicPr>
        <p:blipFill>
          <a:blip r:embed="rId3"/>
          <a:srcRect/>
          <a:stretch>
            <a:fillRect/>
          </a:stretch>
        </p:blipFill>
        <p:spPr bwMode="auto">
          <a:xfrm>
            <a:off x="5867400" y="4572000"/>
            <a:ext cx="914400" cy="913791"/>
          </a:xfrm>
          <a:prstGeom prst="rect">
            <a:avLst/>
          </a:prstGeom>
          <a:noFill/>
        </p:spPr>
      </p:pic>
      <p:pic>
        <p:nvPicPr>
          <p:cNvPr id="7" name="Picture 4" descr="eFlora of India"/>
          <p:cNvPicPr>
            <a:picLocks noChangeAspect="1" noChangeArrowheads="1"/>
          </p:cNvPicPr>
          <p:nvPr/>
        </p:nvPicPr>
        <p:blipFill>
          <a:blip r:embed="rId4"/>
          <a:srcRect/>
          <a:stretch>
            <a:fillRect/>
          </a:stretch>
        </p:blipFill>
        <p:spPr bwMode="auto">
          <a:xfrm>
            <a:off x="1219200" y="6019800"/>
            <a:ext cx="1905000" cy="565548"/>
          </a:xfrm>
          <a:prstGeom prst="rect">
            <a:avLst/>
          </a:prstGeom>
          <a:noFill/>
          <a:ln>
            <a:noFill/>
          </a:ln>
        </p:spPr>
      </p:pic>
      <p:sp>
        <p:nvSpPr>
          <p:cNvPr id="8" name="TextBox 7"/>
          <p:cNvSpPr txBox="1"/>
          <p:nvPr/>
        </p:nvSpPr>
        <p:spPr>
          <a:xfrm>
            <a:off x="3124200" y="6019800"/>
            <a:ext cx="3542958" cy="646331"/>
          </a:xfrm>
          <a:prstGeom prst="rect">
            <a:avLst/>
          </a:prstGeom>
          <a:noFill/>
        </p:spPr>
        <p:txBody>
          <a:bodyPr wrap="none" rtlCol="0">
            <a:spAutoFit/>
          </a:bodyPr>
          <a:lstStyle/>
          <a:p>
            <a:r>
              <a:rPr lang="en-US" sz="3600" b="1" dirty="0" smtClean="0">
                <a:solidFill>
                  <a:srgbClr val="FF0000"/>
                </a:solidFill>
                <a:latin typeface="Kunstler Script" pitchFamily="66" charset="0"/>
              </a:rPr>
              <a:t>Celebrating 15 year journey</a:t>
            </a:r>
            <a:endParaRPr lang="en-US" sz="3600" b="1" dirty="0">
              <a:solidFill>
                <a:srgbClr val="FF0000"/>
              </a:solidFill>
              <a:latin typeface="Kunstler Script" pitchFamily="66" charset="0"/>
            </a:endParaRPr>
          </a:p>
        </p:txBody>
      </p:sp>
      <p:sp>
        <p:nvSpPr>
          <p:cNvPr id="9" name="Rectangle 8"/>
          <p:cNvSpPr/>
          <p:nvPr/>
        </p:nvSpPr>
        <p:spPr>
          <a:xfrm>
            <a:off x="381000" y="304800"/>
            <a:ext cx="8382000" cy="5562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normAutofit/>
          </a:bodyPr>
          <a:lstStyle/>
          <a:p>
            <a:pPr algn="just"/>
            <a:r>
              <a:rPr lang="en-US" sz="3200" dirty="0" smtClean="0">
                <a:latin typeface="Georgia" pitchFamily="18" charset="0"/>
              </a:rPr>
              <a:t>	In 2021 I came to know about </a:t>
            </a:r>
            <a:r>
              <a:rPr lang="en-US" sz="3200" dirty="0" err="1" smtClean="0">
                <a:solidFill>
                  <a:srgbClr val="C00000"/>
                </a:solidFill>
                <a:latin typeface="Georgia" pitchFamily="18" charset="0"/>
              </a:rPr>
              <a:t>eflora</a:t>
            </a:r>
            <a:r>
              <a:rPr lang="en-US" sz="3200" dirty="0" smtClean="0">
                <a:solidFill>
                  <a:srgbClr val="C00000"/>
                </a:solidFill>
                <a:latin typeface="Georgia" pitchFamily="18" charset="0"/>
              </a:rPr>
              <a:t> of </a:t>
            </a:r>
            <a:r>
              <a:rPr lang="en-US" sz="3200" dirty="0" err="1" smtClean="0">
                <a:solidFill>
                  <a:srgbClr val="C00000"/>
                </a:solidFill>
                <a:latin typeface="Georgia" pitchFamily="18" charset="0"/>
              </a:rPr>
              <a:t>india</a:t>
            </a:r>
            <a:r>
              <a:rPr lang="en-US" sz="3200" dirty="0" smtClean="0">
                <a:latin typeface="Georgia" pitchFamily="18" charset="0"/>
              </a:rPr>
              <a:t>. At first I found Google group of </a:t>
            </a:r>
            <a:r>
              <a:rPr lang="en-US" sz="3200" dirty="0" err="1" smtClean="0">
                <a:latin typeface="Georgia" pitchFamily="18" charset="0"/>
              </a:rPr>
              <a:t>eflora</a:t>
            </a:r>
            <a:r>
              <a:rPr lang="en-US" sz="3200" dirty="0" smtClean="0">
                <a:latin typeface="Georgia" pitchFamily="18" charset="0"/>
              </a:rPr>
              <a:t> </a:t>
            </a:r>
            <a:r>
              <a:rPr lang="en-US" sz="3200" dirty="0" err="1" smtClean="0">
                <a:latin typeface="Georgia" pitchFamily="18" charset="0"/>
              </a:rPr>
              <a:t>india</a:t>
            </a:r>
            <a:r>
              <a:rPr lang="en-US" sz="3200" dirty="0" smtClean="0">
                <a:latin typeface="Georgia" pitchFamily="18" charset="0"/>
              </a:rPr>
              <a:t>… there were thousands of plants……. I took a deep breath and it was a sign of relief for me to identify all those plants which were yet to be identified from me……</a:t>
            </a:r>
            <a:endParaRPr lang="en-US" sz="3200" dirty="0">
              <a:latin typeface="Georgia" pitchFamily="18" charset="0"/>
            </a:endParaRPr>
          </a:p>
        </p:txBody>
      </p:sp>
      <p:sp>
        <p:nvSpPr>
          <p:cNvPr id="4" name="Rectangle 3"/>
          <p:cNvSpPr/>
          <p:nvPr/>
        </p:nvSpPr>
        <p:spPr>
          <a:xfrm>
            <a:off x="5410200" y="4495800"/>
            <a:ext cx="2795958" cy="523220"/>
          </a:xfrm>
          <a:prstGeom prst="rect">
            <a:avLst/>
          </a:prstGeom>
        </p:spPr>
        <p:txBody>
          <a:bodyPr wrap="none">
            <a:spAutoFit/>
          </a:bodyPr>
          <a:lstStyle/>
          <a:p>
            <a:r>
              <a:rPr lang="en-US" sz="2800" b="1" dirty="0" err="1" smtClean="0"/>
              <a:t>Mr</a:t>
            </a:r>
            <a:r>
              <a:rPr lang="en-US" sz="2800" b="1" dirty="0" smtClean="0"/>
              <a:t> </a:t>
            </a:r>
            <a:r>
              <a:rPr lang="en-US" sz="2800" b="1" dirty="0" err="1" smtClean="0"/>
              <a:t>Shakir</a:t>
            </a:r>
            <a:r>
              <a:rPr lang="en-US" sz="2800" b="1" dirty="0" smtClean="0"/>
              <a:t> Ahmed</a:t>
            </a:r>
            <a:endParaRPr lang="en-US" sz="2800" b="1" dirty="0"/>
          </a:p>
        </p:txBody>
      </p:sp>
      <p:pic>
        <p:nvPicPr>
          <p:cNvPr id="5" name="Picture 3" descr="https://efloraofindia.com/wp-content/uploads/2022/06/eFI-logo.gif"/>
          <p:cNvPicPr>
            <a:picLocks noChangeAspect="1" noChangeArrowheads="1"/>
          </p:cNvPicPr>
          <p:nvPr/>
        </p:nvPicPr>
        <p:blipFill>
          <a:blip r:embed="rId2"/>
          <a:srcRect/>
          <a:stretch>
            <a:fillRect/>
          </a:stretch>
        </p:blipFill>
        <p:spPr bwMode="auto">
          <a:xfrm>
            <a:off x="4495800" y="4495800"/>
            <a:ext cx="610006" cy="609600"/>
          </a:xfrm>
          <a:prstGeom prst="rect">
            <a:avLst/>
          </a:prstGeom>
          <a:noFill/>
        </p:spPr>
      </p:pic>
      <p:pic>
        <p:nvPicPr>
          <p:cNvPr id="6" name="Picture 4" descr="eFlora of India"/>
          <p:cNvPicPr>
            <a:picLocks noChangeAspect="1" noChangeArrowheads="1"/>
          </p:cNvPicPr>
          <p:nvPr/>
        </p:nvPicPr>
        <p:blipFill>
          <a:blip r:embed="rId3"/>
          <a:srcRect/>
          <a:stretch>
            <a:fillRect/>
          </a:stretch>
        </p:blipFill>
        <p:spPr bwMode="auto">
          <a:xfrm>
            <a:off x="1219200" y="6019800"/>
            <a:ext cx="1905000" cy="565548"/>
          </a:xfrm>
          <a:prstGeom prst="rect">
            <a:avLst/>
          </a:prstGeom>
          <a:noFill/>
          <a:ln>
            <a:noFill/>
          </a:ln>
        </p:spPr>
      </p:pic>
      <p:sp>
        <p:nvSpPr>
          <p:cNvPr id="7" name="TextBox 6"/>
          <p:cNvSpPr txBox="1"/>
          <p:nvPr/>
        </p:nvSpPr>
        <p:spPr>
          <a:xfrm>
            <a:off x="3124200" y="6019800"/>
            <a:ext cx="3542958" cy="646331"/>
          </a:xfrm>
          <a:prstGeom prst="rect">
            <a:avLst/>
          </a:prstGeom>
          <a:noFill/>
        </p:spPr>
        <p:txBody>
          <a:bodyPr wrap="none" rtlCol="0">
            <a:spAutoFit/>
          </a:bodyPr>
          <a:lstStyle/>
          <a:p>
            <a:r>
              <a:rPr lang="en-US" sz="3600" b="1" dirty="0" smtClean="0">
                <a:solidFill>
                  <a:srgbClr val="00B050"/>
                </a:solidFill>
                <a:latin typeface="Kunstler Script" pitchFamily="66" charset="0"/>
              </a:rPr>
              <a:t>Celebrating 15 year journey</a:t>
            </a:r>
            <a:endParaRPr lang="en-US" sz="3600" b="1" dirty="0">
              <a:solidFill>
                <a:srgbClr val="00B050"/>
              </a:solidFill>
              <a:latin typeface="Kunstler Script" pitchFamily="66" charset="0"/>
            </a:endParaRPr>
          </a:p>
        </p:txBody>
      </p:sp>
      <p:sp>
        <p:nvSpPr>
          <p:cNvPr id="9" name="Rectangle 8"/>
          <p:cNvSpPr/>
          <p:nvPr/>
        </p:nvSpPr>
        <p:spPr>
          <a:xfrm>
            <a:off x="304800" y="304800"/>
            <a:ext cx="8534400" cy="5029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a:bodyPr>
          <a:lstStyle/>
          <a:p>
            <a:pPr algn="just"/>
            <a:r>
              <a:rPr lang="en-US" sz="3200" dirty="0" smtClean="0">
                <a:latin typeface="Georgia" pitchFamily="18" charset="0"/>
              </a:rPr>
              <a:t>	</a:t>
            </a:r>
            <a:r>
              <a:rPr lang="en-US" sz="3200" dirty="0" err="1" smtClean="0">
                <a:solidFill>
                  <a:srgbClr val="C00000"/>
                </a:solidFill>
                <a:latin typeface="Georgia" pitchFamily="18" charset="0"/>
              </a:rPr>
              <a:t>efloraofindia</a:t>
            </a:r>
            <a:r>
              <a:rPr lang="en-US" sz="3200" dirty="0" smtClean="0">
                <a:latin typeface="Georgia" pitchFamily="18" charset="0"/>
              </a:rPr>
              <a:t> is a symbol of big relief for me to identity plants. I used to send photographs of different plants for identification. It helped me a lot to identify plants which were difficult for other experts of </a:t>
            </a:r>
            <a:r>
              <a:rPr lang="en-US" sz="3200" dirty="0" err="1" smtClean="0">
                <a:latin typeface="Georgia" pitchFamily="18" charset="0"/>
              </a:rPr>
              <a:t>Rajouri</a:t>
            </a:r>
            <a:r>
              <a:rPr lang="en-US" sz="3200" dirty="0" smtClean="0">
                <a:latin typeface="Georgia" pitchFamily="18" charset="0"/>
              </a:rPr>
              <a:t> and Jammu region…..</a:t>
            </a:r>
            <a:endParaRPr lang="en-US" sz="3600" dirty="0"/>
          </a:p>
        </p:txBody>
      </p:sp>
      <p:sp>
        <p:nvSpPr>
          <p:cNvPr id="4" name="Rectangle 3"/>
          <p:cNvSpPr/>
          <p:nvPr/>
        </p:nvSpPr>
        <p:spPr>
          <a:xfrm>
            <a:off x="4419600" y="4343400"/>
            <a:ext cx="3344057" cy="954107"/>
          </a:xfrm>
          <a:prstGeom prst="rect">
            <a:avLst/>
          </a:prstGeom>
        </p:spPr>
        <p:txBody>
          <a:bodyPr wrap="none">
            <a:spAutoFit/>
          </a:bodyPr>
          <a:lstStyle/>
          <a:p>
            <a:r>
              <a:rPr lang="en-US" sz="2800" b="1" dirty="0" smtClean="0"/>
              <a:t>Ms </a:t>
            </a:r>
            <a:r>
              <a:rPr lang="en-US" sz="2800" b="1" dirty="0" err="1" smtClean="0"/>
              <a:t>Seema</a:t>
            </a:r>
            <a:r>
              <a:rPr lang="en-US" sz="2800" b="1" dirty="0" smtClean="0"/>
              <a:t> Bin </a:t>
            </a:r>
            <a:r>
              <a:rPr lang="en-US" sz="2800" b="1" dirty="0" err="1" smtClean="0"/>
              <a:t>Jeenat</a:t>
            </a:r>
            <a:endParaRPr lang="en-US" sz="2800" b="1" dirty="0" smtClean="0"/>
          </a:p>
          <a:p>
            <a:endParaRPr lang="en-US" sz="2800" dirty="0"/>
          </a:p>
        </p:txBody>
      </p:sp>
      <p:pic>
        <p:nvPicPr>
          <p:cNvPr id="5" name="Picture 3" descr="https://efloraofindia.com/wp-content/uploads/2022/06/eFI-logo.gif"/>
          <p:cNvPicPr>
            <a:picLocks noChangeAspect="1" noChangeArrowheads="1"/>
          </p:cNvPicPr>
          <p:nvPr/>
        </p:nvPicPr>
        <p:blipFill>
          <a:blip r:embed="rId2"/>
          <a:srcRect/>
          <a:stretch>
            <a:fillRect/>
          </a:stretch>
        </p:blipFill>
        <p:spPr bwMode="auto">
          <a:xfrm>
            <a:off x="3581400" y="4343299"/>
            <a:ext cx="685800" cy="685343"/>
          </a:xfrm>
          <a:prstGeom prst="rect">
            <a:avLst/>
          </a:prstGeom>
          <a:noFill/>
        </p:spPr>
      </p:pic>
      <p:pic>
        <p:nvPicPr>
          <p:cNvPr id="6" name="Picture 4" descr="eFlora of India"/>
          <p:cNvPicPr>
            <a:picLocks noChangeAspect="1" noChangeArrowheads="1"/>
          </p:cNvPicPr>
          <p:nvPr/>
        </p:nvPicPr>
        <p:blipFill>
          <a:blip r:embed="rId3"/>
          <a:srcRect/>
          <a:stretch>
            <a:fillRect/>
          </a:stretch>
        </p:blipFill>
        <p:spPr bwMode="auto">
          <a:xfrm>
            <a:off x="1219200" y="6019800"/>
            <a:ext cx="1905000" cy="565548"/>
          </a:xfrm>
          <a:prstGeom prst="rect">
            <a:avLst/>
          </a:prstGeom>
          <a:noFill/>
          <a:ln>
            <a:noFill/>
          </a:ln>
        </p:spPr>
      </p:pic>
      <p:sp>
        <p:nvSpPr>
          <p:cNvPr id="7" name="TextBox 6"/>
          <p:cNvSpPr txBox="1"/>
          <p:nvPr/>
        </p:nvSpPr>
        <p:spPr>
          <a:xfrm>
            <a:off x="3124200" y="6019800"/>
            <a:ext cx="3542958" cy="646331"/>
          </a:xfrm>
          <a:prstGeom prst="rect">
            <a:avLst/>
          </a:prstGeom>
          <a:noFill/>
        </p:spPr>
        <p:txBody>
          <a:bodyPr wrap="none" rtlCol="0">
            <a:spAutoFit/>
          </a:bodyPr>
          <a:lstStyle/>
          <a:p>
            <a:r>
              <a:rPr lang="en-US" sz="3600" b="1" dirty="0" smtClean="0">
                <a:solidFill>
                  <a:srgbClr val="FF0000"/>
                </a:solidFill>
                <a:latin typeface="Kunstler Script" pitchFamily="66" charset="0"/>
              </a:rPr>
              <a:t>Celebrating 15 year journey</a:t>
            </a:r>
            <a:endParaRPr lang="en-US" sz="3600" b="1" dirty="0">
              <a:solidFill>
                <a:srgbClr val="FF0000"/>
              </a:solidFill>
              <a:latin typeface="Kunstler Script" pitchFamily="66" charset="0"/>
            </a:endParaRPr>
          </a:p>
        </p:txBody>
      </p:sp>
      <p:sp>
        <p:nvSpPr>
          <p:cNvPr id="8" name="Rectangle 7"/>
          <p:cNvSpPr/>
          <p:nvPr/>
        </p:nvSpPr>
        <p:spPr>
          <a:xfrm>
            <a:off x="304800" y="304800"/>
            <a:ext cx="8534400" cy="5105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………AND WE selected</a:t>
            </a:r>
            <a:endParaRPr lang="en-US" dirty="0">
              <a:latin typeface="Algerian" pitchFamily="82" charset="0"/>
            </a:endParaRPr>
          </a:p>
        </p:txBody>
      </p:sp>
      <p:sp>
        <p:nvSpPr>
          <p:cNvPr id="6" name="Rectangle 5"/>
          <p:cNvSpPr/>
          <p:nvPr/>
        </p:nvSpPr>
        <p:spPr>
          <a:xfrm>
            <a:off x="4038600" y="1600200"/>
            <a:ext cx="1611339" cy="37702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3900" b="1" cap="none" spc="50" dirty="0" smtClean="0">
                <a:ln w="11430">
                  <a:solidFill>
                    <a:srgbClr val="002060"/>
                  </a:solidFill>
                </a:ln>
                <a:solidFill>
                  <a:srgbClr val="00B050"/>
                </a:solidFill>
                <a:effectLst>
                  <a:outerShdw blurRad="76200" dist="50800" dir="5400000" algn="tl" rotWithShape="0">
                    <a:srgbClr val="000000">
                      <a:alpha val="65000"/>
                    </a:srgbClr>
                  </a:outerShdw>
                </a:effectLst>
              </a:rPr>
              <a:t>?</a:t>
            </a:r>
            <a:endParaRPr lang="en-US" sz="23900" b="1" cap="none" spc="50" dirty="0">
              <a:ln w="11430">
                <a:solidFill>
                  <a:srgbClr val="002060"/>
                </a:solidFill>
              </a:ln>
              <a:solidFill>
                <a:srgbClr val="00B050"/>
              </a:solidFill>
              <a:effectLst>
                <a:outerShdw blurRad="76200" dist="50800" dir="5400000" algn="tl" rotWithShape="0">
                  <a:srgbClr val="000000">
                    <a:alpha val="65000"/>
                  </a:srgbClr>
                </a:outerShdw>
              </a:effectLst>
            </a:endParaRPr>
          </a:p>
        </p:txBody>
      </p:sp>
      <p:sp>
        <p:nvSpPr>
          <p:cNvPr id="7" name="Smiley Face 6"/>
          <p:cNvSpPr/>
          <p:nvPr/>
        </p:nvSpPr>
        <p:spPr>
          <a:xfrm>
            <a:off x="2209800" y="2362200"/>
            <a:ext cx="1828800" cy="2133600"/>
          </a:xfrm>
          <a:prstGeom prst="smileyFac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lgerian" pitchFamily="82" charset="0"/>
              </a:rPr>
              <a:t>………. the best</a:t>
            </a:r>
            <a:endParaRPr lang="en-US" dirty="0">
              <a:solidFill>
                <a:srgbClr val="FFFF00"/>
              </a:solidFill>
              <a:latin typeface="Algerian" pitchFamily="82" charset="0"/>
            </a:endParaRPr>
          </a:p>
        </p:txBody>
      </p:sp>
      <p:pic>
        <p:nvPicPr>
          <p:cNvPr id="25604" name="Picture 4" descr="eFlora of India"/>
          <p:cNvPicPr>
            <a:picLocks noChangeAspect="1" noChangeArrowheads="1"/>
          </p:cNvPicPr>
          <p:nvPr/>
        </p:nvPicPr>
        <p:blipFill>
          <a:blip r:embed="rId2"/>
          <a:srcRect/>
          <a:stretch>
            <a:fillRect/>
          </a:stretch>
        </p:blipFill>
        <p:spPr bwMode="auto">
          <a:xfrm>
            <a:off x="1371600" y="5715000"/>
            <a:ext cx="2667000" cy="791767"/>
          </a:xfrm>
          <a:prstGeom prst="rect">
            <a:avLst/>
          </a:prstGeom>
          <a:noFill/>
        </p:spPr>
      </p:pic>
      <p:sp>
        <p:nvSpPr>
          <p:cNvPr id="6" name="TextBox 5"/>
          <p:cNvSpPr txBox="1"/>
          <p:nvPr/>
        </p:nvSpPr>
        <p:spPr>
          <a:xfrm>
            <a:off x="3848442" y="5830669"/>
            <a:ext cx="3542958" cy="646331"/>
          </a:xfrm>
          <a:prstGeom prst="rect">
            <a:avLst/>
          </a:prstGeom>
          <a:noFill/>
        </p:spPr>
        <p:txBody>
          <a:bodyPr wrap="none" rtlCol="0">
            <a:spAutoFit/>
          </a:bodyPr>
          <a:lstStyle/>
          <a:p>
            <a:r>
              <a:rPr lang="en-US" sz="3600" b="1" dirty="0" smtClean="0">
                <a:solidFill>
                  <a:srgbClr val="FFC000"/>
                </a:solidFill>
                <a:latin typeface="Kunstler Script" pitchFamily="66" charset="0"/>
              </a:rPr>
              <a:t>Celebrating 15 year journey</a:t>
            </a:r>
            <a:endParaRPr lang="en-US" sz="3600" b="1" dirty="0">
              <a:solidFill>
                <a:srgbClr val="FFC000"/>
              </a:solidFill>
              <a:latin typeface="Kunstler Script" pitchFamily="66" charset="0"/>
            </a:endParaRPr>
          </a:p>
        </p:txBody>
      </p:sp>
      <p:sp>
        <p:nvSpPr>
          <p:cNvPr id="5" name="Rectangle 4"/>
          <p:cNvSpPr/>
          <p:nvPr/>
        </p:nvSpPr>
        <p:spPr>
          <a:xfrm>
            <a:off x="914400" y="1371600"/>
            <a:ext cx="7315200" cy="40386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219200" y="1752600"/>
            <a:ext cx="3810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772400" y="4495800"/>
            <a:ext cx="381000" cy="3048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600200" y="3581400"/>
            <a:ext cx="381000" cy="3048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2895600" y="1752600"/>
            <a:ext cx="381000" cy="3048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438400" y="1600200"/>
            <a:ext cx="381000" cy="3048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447800" y="2209800"/>
            <a:ext cx="381000" cy="3048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438400" y="2667000"/>
            <a:ext cx="3810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990600" y="4343400"/>
            <a:ext cx="457200" cy="381000"/>
          </a:xfrm>
          <a:prstGeom prst="star5">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7772400" y="3276600"/>
            <a:ext cx="381000" cy="3048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2133600" y="4267200"/>
            <a:ext cx="381000" cy="3048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2971800" y="2514600"/>
            <a:ext cx="381000" cy="3048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219200" y="2819400"/>
            <a:ext cx="381000" cy="3048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7772400" y="3886200"/>
            <a:ext cx="381000" cy="3048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1143000" y="3886200"/>
            <a:ext cx="381000" cy="3048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772400" y="1524000"/>
            <a:ext cx="381000" cy="3048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2819400" y="3581400"/>
            <a:ext cx="381000" cy="3048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2133600" y="4953000"/>
            <a:ext cx="381000" cy="3048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1066800" y="4876800"/>
            <a:ext cx="381000" cy="3048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1905000" y="1447800"/>
            <a:ext cx="381000" cy="3048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990600" y="2286000"/>
            <a:ext cx="381000" cy="3048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1447800" y="1447800"/>
            <a:ext cx="381000" cy="3048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3124200" y="4572000"/>
            <a:ext cx="381000" cy="3048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1905000" y="4648200"/>
            <a:ext cx="381000" cy="3048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1447800" y="4495800"/>
            <a:ext cx="381000" cy="3048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1676400" y="4038600"/>
            <a:ext cx="3810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2590800" y="2133600"/>
            <a:ext cx="3810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7772400" y="4953000"/>
            <a:ext cx="3810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7772400" y="2057400"/>
            <a:ext cx="3810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990600" y="3352800"/>
            <a:ext cx="3810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2819400" y="5029200"/>
            <a:ext cx="381000" cy="3048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1676400" y="3048000"/>
            <a:ext cx="381000" cy="3048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1828800" y="1981200"/>
            <a:ext cx="381000" cy="3048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2209800" y="3124200"/>
            <a:ext cx="381000" cy="3048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1524000" y="4953000"/>
            <a:ext cx="381000" cy="3048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990600" y="1447800"/>
            <a:ext cx="381000" cy="3048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7772400" y="2667000"/>
            <a:ext cx="381000" cy="3048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2590800" y="4648200"/>
            <a:ext cx="3810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2743200" y="4114800"/>
            <a:ext cx="3810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209800" y="3657600"/>
            <a:ext cx="3810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1828800" y="2590800"/>
            <a:ext cx="3810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2819400" y="3048000"/>
            <a:ext cx="381000" cy="3048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029200" y="1524000"/>
            <a:ext cx="2362200" cy="400110"/>
          </a:xfrm>
          <a:prstGeom prst="rect">
            <a:avLst/>
          </a:prstGeom>
          <a:noFill/>
        </p:spPr>
        <p:txBody>
          <a:bodyPr wrap="square" rtlCol="0">
            <a:spAutoFit/>
          </a:bodyPr>
          <a:lstStyle/>
          <a:p>
            <a:r>
              <a:rPr lang="en-US" sz="2000" b="1" dirty="0" smtClean="0">
                <a:solidFill>
                  <a:srgbClr val="FFC000"/>
                </a:solidFill>
              </a:rPr>
              <a:t>A. </a:t>
            </a:r>
            <a:r>
              <a:rPr lang="en-US" sz="2000" b="1" dirty="0" err="1" smtClean="0">
                <a:solidFill>
                  <a:srgbClr val="FFC000"/>
                </a:solidFill>
              </a:rPr>
              <a:t>Lalithamba</a:t>
            </a:r>
            <a:r>
              <a:rPr lang="en-US" sz="2000" b="1" dirty="0" smtClean="0">
                <a:solidFill>
                  <a:srgbClr val="FFC000"/>
                </a:solidFill>
              </a:rPr>
              <a:t> </a:t>
            </a:r>
            <a:r>
              <a:rPr lang="en-US" sz="2000" b="1" dirty="0" err="1" smtClean="0">
                <a:solidFill>
                  <a:srgbClr val="FFC000"/>
                </a:solidFill>
              </a:rPr>
              <a:t>Ji</a:t>
            </a:r>
            <a:endParaRPr lang="en-US" sz="2000" b="1" dirty="0">
              <a:solidFill>
                <a:srgbClr val="FFC000"/>
              </a:solidFill>
            </a:endParaRPr>
          </a:p>
        </p:txBody>
      </p:sp>
      <p:sp>
        <p:nvSpPr>
          <p:cNvPr id="56" name="Rectangle 55"/>
          <p:cNvSpPr/>
          <p:nvPr/>
        </p:nvSpPr>
        <p:spPr>
          <a:xfrm>
            <a:off x="3352800" y="5029200"/>
            <a:ext cx="4114800" cy="304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810000" y="4800600"/>
            <a:ext cx="36576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419600" y="4572000"/>
            <a:ext cx="30480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3" descr="https://efloraofindia.com/wp-content/uploads/2022/06/eFI-logo.gif"/>
          <p:cNvPicPr>
            <a:picLocks noChangeAspect="1" noChangeArrowheads="1"/>
          </p:cNvPicPr>
          <p:nvPr/>
        </p:nvPicPr>
        <p:blipFill>
          <a:blip r:embed="rId3"/>
          <a:srcRect/>
          <a:stretch>
            <a:fillRect/>
          </a:stretch>
        </p:blipFill>
        <p:spPr bwMode="auto">
          <a:xfrm>
            <a:off x="4038194" y="1447800"/>
            <a:ext cx="610006" cy="609600"/>
          </a:xfrm>
          <a:prstGeom prst="rect">
            <a:avLst/>
          </a:prstGeom>
          <a:noFill/>
        </p:spPr>
      </p:pic>
      <p:pic>
        <p:nvPicPr>
          <p:cNvPr id="59" name="Picture 2" descr="https://efloraofindia.com/wp-content/uploads/attachments/Lalithamba.jpg-attredirects-0"/>
          <p:cNvPicPr>
            <a:picLocks noChangeAspect="1" noChangeArrowheads="1"/>
          </p:cNvPicPr>
          <p:nvPr/>
        </p:nvPicPr>
        <p:blipFill>
          <a:blip r:embed="rId4"/>
          <a:srcRect/>
          <a:stretch>
            <a:fillRect/>
          </a:stretch>
        </p:blipFill>
        <p:spPr bwMode="auto">
          <a:xfrm>
            <a:off x="5020490" y="1981200"/>
            <a:ext cx="2447110" cy="2514600"/>
          </a:xfrm>
          <a:prstGeom prst="rect">
            <a:avLst/>
          </a:prstGeom>
          <a:noFill/>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44962"/>
          </a:xfrm>
        </p:spPr>
        <p:txBody>
          <a:bodyPr>
            <a:normAutofit/>
          </a:bodyPr>
          <a:lstStyle/>
          <a:p>
            <a:pPr algn="just"/>
            <a:r>
              <a:rPr lang="en-US" sz="2800" dirty="0" smtClean="0">
                <a:latin typeface="Georgia" pitchFamily="18" charset="0"/>
              </a:rPr>
              <a:t>	</a:t>
            </a:r>
            <a:r>
              <a:rPr lang="en-US" sz="2800" dirty="0" smtClean="0">
                <a:solidFill>
                  <a:schemeClr val="tx2">
                    <a:lumMod val="50000"/>
                  </a:schemeClr>
                </a:solidFill>
                <a:latin typeface="Georgia" pitchFamily="18" charset="0"/>
              </a:rPr>
              <a:t>I completed my B.Sc. </a:t>
            </a:r>
            <a:r>
              <a:rPr lang="en-US" sz="2800" dirty="0" err="1" smtClean="0">
                <a:solidFill>
                  <a:schemeClr val="tx2">
                    <a:lumMod val="50000"/>
                  </a:schemeClr>
                </a:solidFill>
                <a:latin typeface="Georgia" pitchFamily="18" charset="0"/>
              </a:rPr>
              <a:t>Hons</a:t>
            </a:r>
            <a:r>
              <a:rPr lang="en-US" sz="2800" dirty="0" smtClean="0">
                <a:solidFill>
                  <a:schemeClr val="tx2">
                    <a:lumMod val="50000"/>
                  </a:schemeClr>
                </a:solidFill>
                <a:latin typeface="Georgia" pitchFamily="18" charset="0"/>
              </a:rPr>
              <a:t>. Forestry, though, my career took a positive turn as I delved into the world of Plant </a:t>
            </a:r>
            <a:r>
              <a:rPr lang="en-US" sz="2800" dirty="0" err="1" smtClean="0">
                <a:solidFill>
                  <a:schemeClr val="tx2">
                    <a:lumMod val="50000"/>
                  </a:schemeClr>
                </a:solidFill>
                <a:latin typeface="Georgia" pitchFamily="18" charset="0"/>
              </a:rPr>
              <a:t>Systematics</a:t>
            </a:r>
            <a:r>
              <a:rPr lang="en-US" sz="2800" dirty="0" smtClean="0">
                <a:solidFill>
                  <a:schemeClr val="tx2">
                    <a:lumMod val="50000"/>
                  </a:schemeClr>
                </a:solidFill>
                <a:latin typeface="Georgia" pitchFamily="18" charset="0"/>
              </a:rPr>
              <a:t>. I am now pursuing a Masters in Life Science (Plant </a:t>
            </a:r>
            <a:r>
              <a:rPr lang="en-US" sz="2800" dirty="0" err="1" smtClean="0">
                <a:solidFill>
                  <a:schemeClr val="tx2">
                    <a:lumMod val="50000"/>
                  </a:schemeClr>
                </a:solidFill>
                <a:latin typeface="Georgia" pitchFamily="18" charset="0"/>
              </a:rPr>
              <a:t>Systematics</a:t>
            </a:r>
            <a:r>
              <a:rPr lang="en-US" sz="2800" dirty="0" smtClean="0">
                <a:solidFill>
                  <a:schemeClr val="tx2">
                    <a:lumMod val="50000"/>
                  </a:schemeClr>
                </a:solidFill>
                <a:latin typeface="Georgia" pitchFamily="18" charset="0"/>
              </a:rPr>
              <a:t> by Research) thanks to the motivation, guidance and help I got from many members of our </a:t>
            </a:r>
            <a:r>
              <a:rPr lang="en-US" sz="2800" dirty="0" err="1" smtClean="0">
                <a:solidFill>
                  <a:srgbClr val="C00000"/>
                </a:solidFill>
                <a:latin typeface="Georgia" pitchFamily="18" charset="0"/>
              </a:rPr>
              <a:t>eFI</a:t>
            </a:r>
            <a:r>
              <a:rPr lang="en-US" sz="2800" dirty="0" smtClean="0">
                <a:solidFill>
                  <a:srgbClr val="C00000"/>
                </a:solidFill>
                <a:latin typeface="Georgia" pitchFamily="18" charset="0"/>
              </a:rPr>
              <a:t> group</a:t>
            </a:r>
            <a:r>
              <a:rPr lang="en-US" sz="2800" dirty="0" smtClean="0">
                <a:solidFill>
                  <a:schemeClr val="tx2">
                    <a:lumMod val="50000"/>
                  </a:schemeClr>
                </a:solidFill>
                <a:latin typeface="Georgia" pitchFamily="18" charset="0"/>
              </a:rPr>
              <a:t>……………</a:t>
            </a:r>
            <a:endParaRPr lang="en-US" sz="3600" dirty="0">
              <a:solidFill>
                <a:schemeClr val="tx2">
                  <a:lumMod val="50000"/>
                </a:schemeClr>
              </a:solidFill>
              <a:latin typeface="Georgia" pitchFamily="18" charset="0"/>
            </a:endParaRPr>
          </a:p>
        </p:txBody>
      </p:sp>
      <p:pic>
        <p:nvPicPr>
          <p:cNvPr id="1026" name="Picture 2"/>
          <p:cNvPicPr>
            <a:picLocks noGrp="1" noChangeAspect="1" noChangeArrowheads="1"/>
          </p:cNvPicPr>
          <p:nvPr>
            <p:ph idx="1"/>
          </p:nvPr>
        </p:nvPicPr>
        <p:blipFill>
          <a:blip r:embed="rId2" cstate="print"/>
          <a:srcRect l="19021" t="6734" r="19021" b="10768"/>
          <a:stretch>
            <a:fillRect/>
          </a:stretch>
        </p:blipFill>
        <p:spPr bwMode="auto">
          <a:xfrm>
            <a:off x="6400800" y="3429000"/>
            <a:ext cx="2146041" cy="2286000"/>
          </a:xfrm>
          <a:prstGeom prst="rect">
            <a:avLst/>
          </a:prstGeom>
          <a:noFill/>
          <a:ln w="9525">
            <a:noFill/>
            <a:miter lim="800000"/>
            <a:headEnd/>
            <a:tailEnd/>
          </a:ln>
          <a:effectLst/>
        </p:spPr>
      </p:pic>
      <p:sp>
        <p:nvSpPr>
          <p:cNvPr id="5" name="TextBox 4"/>
          <p:cNvSpPr txBox="1"/>
          <p:nvPr/>
        </p:nvSpPr>
        <p:spPr>
          <a:xfrm>
            <a:off x="3220957" y="4419600"/>
            <a:ext cx="2798843" cy="523220"/>
          </a:xfrm>
          <a:prstGeom prst="rect">
            <a:avLst/>
          </a:prstGeom>
          <a:noFill/>
        </p:spPr>
        <p:txBody>
          <a:bodyPr wrap="none" rtlCol="0">
            <a:spAutoFit/>
          </a:bodyPr>
          <a:lstStyle/>
          <a:p>
            <a:r>
              <a:rPr lang="en-US" sz="2800" b="1" dirty="0" err="1" smtClean="0"/>
              <a:t>Ashutosh</a:t>
            </a:r>
            <a:r>
              <a:rPr lang="en-US" sz="2800" b="1" dirty="0" smtClean="0"/>
              <a:t> Sharma</a:t>
            </a:r>
            <a:endParaRPr lang="en-US" sz="2800" b="1" dirty="0"/>
          </a:p>
        </p:txBody>
      </p:sp>
      <p:pic>
        <p:nvPicPr>
          <p:cNvPr id="7" name="Picture 4" descr="eFlora of India"/>
          <p:cNvPicPr>
            <a:picLocks noChangeAspect="1" noChangeArrowheads="1"/>
          </p:cNvPicPr>
          <p:nvPr/>
        </p:nvPicPr>
        <p:blipFill>
          <a:blip r:embed="rId3"/>
          <a:srcRect/>
          <a:stretch>
            <a:fillRect/>
          </a:stretch>
        </p:blipFill>
        <p:spPr bwMode="auto">
          <a:xfrm>
            <a:off x="1219200" y="6019800"/>
            <a:ext cx="1905000" cy="565548"/>
          </a:xfrm>
          <a:prstGeom prst="rect">
            <a:avLst/>
          </a:prstGeom>
          <a:noFill/>
          <a:ln>
            <a:noFill/>
          </a:ln>
        </p:spPr>
      </p:pic>
      <p:pic>
        <p:nvPicPr>
          <p:cNvPr id="1028" name="Picture 4" descr="https://efloraofindia.com/wp-content/uploads/2022/06/eFI-logo.gif"/>
          <p:cNvPicPr>
            <a:picLocks noChangeAspect="1" noChangeArrowheads="1"/>
          </p:cNvPicPr>
          <p:nvPr/>
        </p:nvPicPr>
        <p:blipFill>
          <a:blip r:embed="rId4"/>
          <a:srcRect/>
          <a:stretch>
            <a:fillRect/>
          </a:stretch>
        </p:blipFill>
        <p:spPr bwMode="auto">
          <a:xfrm>
            <a:off x="2514600" y="4419600"/>
            <a:ext cx="609600" cy="609194"/>
          </a:xfrm>
          <a:prstGeom prst="rect">
            <a:avLst/>
          </a:prstGeom>
          <a:noFill/>
        </p:spPr>
      </p:pic>
      <p:sp>
        <p:nvSpPr>
          <p:cNvPr id="11" name="TextBox 10"/>
          <p:cNvSpPr txBox="1"/>
          <p:nvPr/>
        </p:nvSpPr>
        <p:spPr>
          <a:xfrm>
            <a:off x="3124200" y="6019800"/>
            <a:ext cx="3542958" cy="646331"/>
          </a:xfrm>
          <a:prstGeom prst="rect">
            <a:avLst/>
          </a:prstGeom>
          <a:noFill/>
        </p:spPr>
        <p:txBody>
          <a:bodyPr wrap="none" rtlCol="0">
            <a:spAutoFit/>
          </a:bodyPr>
          <a:lstStyle/>
          <a:p>
            <a:r>
              <a:rPr lang="en-US" sz="3600" b="1" dirty="0" smtClean="0">
                <a:solidFill>
                  <a:srgbClr val="00B050"/>
                </a:solidFill>
                <a:latin typeface="Kunstler Script" pitchFamily="66" charset="0"/>
              </a:rPr>
              <a:t>Celebrating 15 year journey</a:t>
            </a:r>
            <a:endParaRPr lang="en-US" sz="3600" b="1" dirty="0">
              <a:solidFill>
                <a:srgbClr val="00B050"/>
              </a:solidFill>
              <a:latin typeface="Kunstler Script" pitchFamily="66" charset="0"/>
            </a:endParaRPr>
          </a:p>
        </p:txBody>
      </p:sp>
      <p:sp>
        <p:nvSpPr>
          <p:cNvPr id="24" name="Rectangle 23"/>
          <p:cNvSpPr/>
          <p:nvPr/>
        </p:nvSpPr>
        <p:spPr>
          <a:xfrm>
            <a:off x="304800" y="304800"/>
            <a:ext cx="8534400" cy="5638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3611562"/>
          </a:xfrm>
        </p:spPr>
        <p:txBody>
          <a:bodyPr>
            <a:normAutofit/>
          </a:bodyPr>
          <a:lstStyle/>
          <a:p>
            <a:pPr algn="l"/>
            <a:r>
              <a:rPr lang="en-US" sz="3100" i="1" dirty="0" smtClean="0">
                <a:solidFill>
                  <a:schemeClr val="accent1">
                    <a:lumMod val="50000"/>
                  </a:schemeClr>
                </a:solidFill>
                <a:latin typeface="Georgia" pitchFamily="18" charset="0"/>
              </a:rPr>
              <a:t>The mighty river of </a:t>
            </a:r>
            <a:r>
              <a:rPr lang="en-US" sz="3100" i="1" dirty="0" err="1" smtClean="0">
                <a:solidFill>
                  <a:srgbClr val="C00000"/>
                </a:solidFill>
                <a:latin typeface="Georgia" pitchFamily="18" charset="0"/>
              </a:rPr>
              <a:t>eFI</a:t>
            </a:r>
            <a:r>
              <a:rPr lang="en-US" sz="3100" i="1" dirty="0" smtClean="0">
                <a:solidFill>
                  <a:schemeClr val="accent1">
                    <a:lumMod val="50000"/>
                  </a:schemeClr>
                </a:solidFill>
                <a:latin typeface="Georgia" pitchFamily="18" charset="0"/>
              </a:rPr>
              <a:t> </a:t>
            </a:r>
            <a:br>
              <a:rPr lang="en-US" sz="3100" i="1" dirty="0" smtClean="0">
                <a:solidFill>
                  <a:schemeClr val="accent1">
                    <a:lumMod val="50000"/>
                  </a:schemeClr>
                </a:solidFill>
                <a:latin typeface="Georgia" pitchFamily="18" charset="0"/>
              </a:rPr>
            </a:br>
            <a:r>
              <a:rPr lang="en-US" sz="3100" i="1" dirty="0" smtClean="0">
                <a:solidFill>
                  <a:schemeClr val="accent1">
                    <a:lumMod val="50000"/>
                  </a:schemeClr>
                </a:solidFill>
                <a:latin typeface="Georgia" pitchFamily="18" charset="0"/>
              </a:rPr>
              <a:t>began like a tiny stream….</a:t>
            </a:r>
            <a:br>
              <a:rPr lang="en-US" sz="3100" i="1" dirty="0" smtClean="0">
                <a:solidFill>
                  <a:schemeClr val="accent1">
                    <a:lumMod val="50000"/>
                  </a:schemeClr>
                </a:solidFill>
                <a:latin typeface="Georgia" pitchFamily="18" charset="0"/>
              </a:rPr>
            </a:br>
            <a:r>
              <a:rPr lang="en-US" sz="3100" i="1" dirty="0" smtClean="0">
                <a:solidFill>
                  <a:schemeClr val="accent1">
                    <a:lumMod val="50000"/>
                  </a:schemeClr>
                </a:solidFill>
                <a:latin typeface="Georgia" pitchFamily="18" charset="0"/>
              </a:rPr>
              <a:t>It is </a:t>
            </a:r>
            <a:br>
              <a:rPr lang="en-US" sz="3100" i="1" dirty="0" smtClean="0">
                <a:solidFill>
                  <a:schemeClr val="accent1">
                    <a:lumMod val="50000"/>
                  </a:schemeClr>
                </a:solidFill>
                <a:latin typeface="Georgia" pitchFamily="18" charset="0"/>
              </a:rPr>
            </a:br>
            <a:r>
              <a:rPr lang="en-US" sz="3100" b="1" i="1" dirty="0" smtClean="0">
                <a:solidFill>
                  <a:schemeClr val="accent1">
                    <a:lumMod val="50000"/>
                  </a:schemeClr>
                </a:solidFill>
                <a:latin typeface="Georgia" pitchFamily="18" charset="0"/>
              </a:rPr>
              <a:t>Ever Flowing Independent Indian blood for good</a:t>
            </a:r>
            <a:r>
              <a:rPr lang="en-US" sz="3100" i="1" dirty="0" smtClean="0">
                <a:solidFill>
                  <a:schemeClr val="accent1">
                    <a:lumMod val="50000"/>
                  </a:schemeClr>
                </a:solidFill>
                <a:latin typeface="Georgia" pitchFamily="18" charset="0"/>
              </a:rPr>
              <a:t>!</a:t>
            </a:r>
            <a:endParaRPr lang="en-US" dirty="0">
              <a:solidFill>
                <a:schemeClr val="accent1">
                  <a:lumMod val="50000"/>
                </a:schemeClr>
              </a:solidFill>
            </a:endParaRPr>
          </a:p>
        </p:txBody>
      </p:sp>
      <p:pic>
        <p:nvPicPr>
          <p:cNvPr id="2050" name="Picture 2" descr="https://efloraofindia.com/wp-content/uploads/attachments/Lalithamba.jpg-attredirects-0"/>
          <p:cNvPicPr>
            <a:picLocks noChangeAspect="1" noChangeArrowheads="1"/>
          </p:cNvPicPr>
          <p:nvPr/>
        </p:nvPicPr>
        <p:blipFill>
          <a:blip r:embed="rId3"/>
          <a:srcRect/>
          <a:stretch>
            <a:fillRect/>
          </a:stretch>
        </p:blipFill>
        <p:spPr bwMode="auto">
          <a:xfrm>
            <a:off x="5715000" y="2743200"/>
            <a:ext cx="2943225" cy="3105150"/>
          </a:xfrm>
          <a:prstGeom prst="rect">
            <a:avLst/>
          </a:prstGeom>
          <a:noFill/>
          <a:effectLst/>
        </p:spPr>
      </p:pic>
      <p:sp>
        <p:nvSpPr>
          <p:cNvPr id="5" name="Rectangle 4"/>
          <p:cNvSpPr/>
          <p:nvPr/>
        </p:nvSpPr>
        <p:spPr>
          <a:xfrm>
            <a:off x="2722106" y="3962400"/>
            <a:ext cx="2535694" cy="523220"/>
          </a:xfrm>
          <a:prstGeom prst="rect">
            <a:avLst/>
          </a:prstGeom>
        </p:spPr>
        <p:txBody>
          <a:bodyPr wrap="none">
            <a:spAutoFit/>
          </a:bodyPr>
          <a:lstStyle/>
          <a:p>
            <a:r>
              <a:rPr lang="en-US" sz="2800" b="1" dirty="0" smtClean="0"/>
              <a:t>A. </a:t>
            </a:r>
            <a:r>
              <a:rPr lang="en-US" sz="2800" b="1" dirty="0" err="1" smtClean="0"/>
              <a:t>Lalithamba</a:t>
            </a:r>
            <a:r>
              <a:rPr lang="en-US" sz="2800" b="1" dirty="0" smtClean="0"/>
              <a:t> </a:t>
            </a:r>
            <a:r>
              <a:rPr lang="en-US" sz="2800" b="1" dirty="0" err="1" smtClean="0"/>
              <a:t>Ji</a:t>
            </a:r>
            <a:endParaRPr lang="en-US" sz="2800" dirty="0"/>
          </a:p>
        </p:txBody>
      </p:sp>
      <p:pic>
        <p:nvPicPr>
          <p:cNvPr id="7" name="Picture 3" descr="https://efloraofindia.com/wp-content/uploads/2022/06/eFI-logo.gif"/>
          <p:cNvPicPr>
            <a:picLocks noChangeAspect="1" noChangeArrowheads="1"/>
          </p:cNvPicPr>
          <p:nvPr/>
        </p:nvPicPr>
        <p:blipFill>
          <a:blip r:embed="rId4"/>
          <a:srcRect/>
          <a:stretch>
            <a:fillRect/>
          </a:stretch>
        </p:blipFill>
        <p:spPr bwMode="auto">
          <a:xfrm>
            <a:off x="2133600" y="3962400"/>
            <a:ext cx="533400" cy="533044"/>
          </a:xfrm>
          <a:prstGeom prst="rect">
            <a:avLst/>
          </a:prstGeom>
          <a:noFill/>
        </p:spPr>
      </p:pic>
      <p:pic>
        <p:nvPicPr>
          <p:cNvPr id="8" name="Picture 4" descr="eFlora of India"/>
          <p:cNvPicPr>
            <a:picLocks noChangeAspect="1" noChangeArrowheads="1"/>
          </p:cNvPicPr>
          <p:nvPr/>
        </p:nvPicPr>
        <p:blipFill>
          <a:blip r:embed="rId5"/>
          <a:srcRect/>
          <a:stretch>
            <a:fillRect/>
          </a:stretch>
        </p:blipFill>
        <p:spPr bwMode="auto">
          <a:xfrm>
            <a:off x="1219200" y="6019800"/>
            <a:ext cx="1905000" cy="565548"/>
          </a:xfrm>
          <a:prstGeom prst="rect">
            <a:avLst/>
          </a:prstGeom>
          <a:noFill/>
          <a:ln>
            <a:noFill/>
          </a:ln>
        </p:spPr>
      </p:pic>
      <p:sp>
        <p:nvSpPr>
          <p:cNvPr id="9" name="TextBox 8"/>
          <p:cNvSpPr txBox="1"/>
          <p:nvPr/>
        </p:nvSpPr>
        <p:spPr>
          <a:xfrm>
            <a:off x="3124200" y="6019800"/>
            <a:ext cx="3542958" cy="646331"/>
          </a:xfrm>
          <a:prstGeom prst="rect">
            <a:avLst/>
          </a:prstGeom>
          <a:noFill/>
        </p:spPr>
        <p:txBody>
          <a:bodyPr wrap="none" rtlCol="0">
            <a:spAutoFit/>
          </a:bodyPr>
          <a:lstStyle/>
          <a:p>
            <a:r>
              <a:rPr lang="en-US" sz="3600" b="1" dirty="0" smtClean="0">
                <a:solidFill>
                  <a:srgbClr val="FF0000"/>
                </a:solidFill>
                <a:latin typeface="Kunstler Script" pitchFamily="66" charset="0"/>
              </a:rPr>
              <a:t>Celebrating 15 year journey</a:t>
            </a:r>
            <a:endParaRPr lang="en-US" sz="3600" b="1" dirty="0">
              <a:solidFill>
                <a:srgbClr val="FF0000"/>
              </a:solidFill>
              <a:latin typeface="Kunstler Script" pitchFamily="66" charset="0"/>
            </a:endParaRPr>
          </a:p>
        </p:txBody>
      </p:sp>
      <p:sp>
        <p:nvSpPr>
          <p:cNvPr id="10" name="Rectangle 9"/>
          <p:cNvSpPr/>
          <p:nvPr/>
        </p:nvSpPr>
        <p:spPr>
          <a:xfrm>
            <a:off x="304800" y="304800"/>
            <a:ext cx="8534400" cy="5715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normAutofit/>
          </a:bodyPr>
          <a:lstStyle/>
          <a:p>
            <a:pPr algn="just"/>
            <a:r>
              <a:rPr lang="en-US" sz="3600" dirty="0" smtClean="0">
                <a:latin typeface="Georgia" pitchFamily="18" charset="0"/>
              </a:rPr>
              <a:t>	</a:t>
            </a:r>
            <a:r>
              <a:rPr lang="en-US" sz="2800" dirty="0" smtClean="0">
                <a:latin typeface="Georgia" pitchFamily="18" charset="0"/>
              </a:rPr>
              <a:t>The real turning point came into life when during net surfing, I came to know about our beloved group </a:t>
            </a:r>
            <a:r>
              <a:rPr lang="en-US" sz="2800" dirty="0" err="1" smtClean="0">
                <a:solidFill>
                  <a:srgbClr val="C00000"/>
                </a:solidFill>
                <a:latin typeface="Georgia" pitchFamily="18" charset="0"/>
              </a:rPr>
              <a:t>efloraofindia</a:t>
            </a:r>
            <a:r>
              <a:rPr lang="en-US" sz="2800" dirty="0" smtClean="0">
                <a:latin typeface="Georgia" pitchFamily="18" charset="0"/>
              </a:rPr>
              <a:t>. I sent a mail, requesting to join group…….and then the real journey of my life started………..</a:t>
            </a:r>
            <a:endParaRPr lang="en-US" dirty="0"/>
          </a:p>
        </p:txBody>
      </p:sp>
      <p:pic>
        <p:nvPicPr>
          <p:cNvPr id="16386" name="Picture 2" descr="https://efloraofindia.com/wp-content/uploads/attachments/BS.jpg-attredirects-0"/>
          <p:cNvPicPr>
            <a:picLocks noChangeAspect="1" noChangeArrowheads="1"/>
          </p:cNvPicPr>
          <p:nvPr/>
        </p:nvPicPr>
        <p:blipFill>
          <a:blip r:embed="rId3">
            <a:lum bright="7000"/>
          </a:blip>
          <a:srcRect/>
          <a:stretch>
            <a:fillRect/>
          </a:stretch>
        </p:blipFill>
        <p:spPr bwMode="auto">
          <a:xfrm>
            <a:off x="5943600" y="2819400"/>
            <a:ext cx="2562225" cy="2901227"/>
          </a:xfrm>
          <a:prstGeom prst="rect">
            <a:avLst/>
          </a:prstGeom>
          <a:noFill/>
          <a:effectLst/>
        </p:spPr>
      </p:pic>
      <p:sp>
        <p:nvSpPr>
          <p:cNvPr id="5" name="Rectangle 4"/>
          <p:cNvSpPr/>
          <p:nvPr/>
        </p:nvSpPr>
        <p:spPr>
          <a:xfrm>
            <a:off x="3429000" y="4267200"/>
            <a:ext cx="2335704" cy="523220"/>
          </a:xfrm>
          <a:prstGeom prst="rect">
            <a:avLst/>
          </a:prstGeom>
        </p:spPr>
        <p:txBody>
          <a:bodyPr wrap="none">
            <a:spAutoFit/>
          </a:bodyPr>
          <a:lstStyle/>
          <a:p>
            <a:r>
              <a:rPr lang="en-US" sz="2800" b="1" dirty="0" smtClean="0"/>
              <a:t>Dr </a:t>
            </a:r>
            <a:r>
              <a:rPr lang="en-US" sz="2800" b="1" dirty="0" err="1" smtClean="0"/>
              <a:t>Balkar</a:t>
            </a:r>
            <a:r>
              <a:rPr lang="en-US" sz="2800" b="1" dirty="0" smtClean="0"/>
              <a:t> </a:t>
            </a:r>
            <a:r>
              <a:rPr lang="en-US" sz="2800" b="1" dirty="0" err="1" smtClean="0"/>
              <a:t>Arya</a:t>
            </a:r>
            <a:endParaRPr lang="en-US" sz="2800" b="1" dirty="0"/>
          </a:p>
        </p:txBody>
      </p:sp>
      <p:pic>
        <p:nvPicPr>
          <p:cNvPr id="6" name="Picture 3" descr="https://efloraofindia.com/wp-content/uploads/2022/06/eFI-logo.gif"/>
          <p:cNvPicPr>
            <a:picLocks noChangeAspect="1" noChangeArrowheads="1"/>
          </p:cNvPicPr>
          <p:nvPr/>
        </p:nvPicPr>
        <p:blipFill>
          <a:blip r:embed="rId4"/>
          <a:srcRect/>
          <a:stretch>
            <a:fillRect/>
          </a:stretch>
        </p:blipFill>
        <p:spPr bwMode="auto">
          <a:xfrm>
            <a:off x="2895600" y="4267200"/>
            <a:ext cx="533400" cy="533045"/>
          </a:xfrm>
          <a:prstGeom prst="rect">
            <a:avLst/>
          </a:prstGeom>
          <a:noFill/>
        </p:spPr>
      </p:pic>
      <p:pic>
        <p:nvPicPr>
          <p:cNvPr id="7" name="Picture 4" descr="eFlora of India"/>
          <p:cNvPicPr>
            <a:picLocks noChangeAspect="1" noChangeArrowheads="1"/>
          </p:cNvPicPr>
          <p:nvPr/>
        </p:nvPicPr>
        <p:blipFill>
          <a:blip r:embed="rId5"/>
          <a:srcRect/>
          <a:stretch>
            <a:fillRect/>
          </a:stretch>
        </p:blipFill>
        <p:spPr bwMode="auto">
          <a:xfrm>
            <a:off x="1219200" y="6019800"/>
            <a:ext cx="1905000" cy="565548"/>
          </a:xfrm>
          <a:prstGeom prst="rect">
            <a:avLst/>
          </a:prstGeom>
          <a:noFill/>
          <a:ln>
            <a:noFill/>
          </a:ln>
        </p:spPr>
      </p:pic>
      <p:sp>
        <p:nvSpPr>
          <p:cNvPr id="8" name="TextBox 7"/>
          <p:cNvSpPr txBox="1"/>
          <p:nvPr/>
        </p:nvSpPr>
        <p:spPr>
          <a:xfrm>
            <a:off x="3124200" y="6019800"/>
            <a:ext cx="3542958" cy="646331"/>
          </a:xfrm>
          <a:prstGeom prst="rect">
            <a:avLst/>
          </a:prstGeom>
          <a:noFill/>
        </p:spPr>
        <p:txBody>
          <a:bodyPr wrap="none" rtlCol="0">
            <a:spAutoFit/>
          </a:bodyPr>
          <a:lstStyle/>
          <a:p>
            <a:r>
              <a:rPr lang="en-US" sz="3600" b="1" dirty="0" smtClean="0">
                <a:solidFill>
                  <a:srgbClr val="00B050"/>
                </a:solidFill>
                <a:latin typeface="Kunstler Script" pitchFamily="66" charset="0"/>
              </a:rPr>
              <a:t>Celebrating 15 year journey</a:t>
            </a:r>
            <a:endParaRPr lang="en-US" sz="3600" b="1" dirty="0">
              <a:solidFill>
                <a:srgbClr val="00B050"/>
              </a:solidFill>
              <a:latin typeface="Kunstler Script" pitchFamily="66" charset="0"/>
            </a:endParaRPr>
          </a:p>
        </p:txBody>
      </p:sp>
      <p:sp>
        <p:nvSpPr>
          <p:cNvPr id="9" name="Rectangle 8"/>
          <p:cNvSpPr/>
          <p:nvPr/>
        </p:nvSpPr>
        <p:spPr>
          <a:xfrm>
            <a:off x="304800" y="381000"/>
            <a:ext cx="8458200" cy="548640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468562"/>
          </a:xfrm>
        </p:spPr>
        <p:txBody>
          <a:bodyPr>
            <a:normAutofit/>
          </a:bodyPr>
          <a:lstStyle/>
          <a:p>
            <a:pPr algn="just"/>
            <a:r>
              <a:rPr lang="en-US" sz="3600" dirty="0" smtClean="0">
                <a:latin typeface="Georgia" pitchFamily="18" charset="0"/>
              </a:rPr>
              <a:t>	Two things changed my life style: a digital camera presented by my son, and my joining </a:t>
            </a:r>
            <a:r>
              <a:rPr lang="en-US" sz="3600" dirty="0" err="1" smtClean="0">
                <a:latin typeface="Georgia" pitchFamily="18" charset="0"/>
              </a:rPr>
              <a:t>indiantreepix</a:t>
            </a:r>
            <a:r>
              <a:rPr lang="en-US" sz="3600" dirty="0" smtClean="0">
                <a:latin typeface="Georgia" pitchFamily="18" charset="0"/>
              </a:rPr>
              <a:t> (now </a:t>
            </a:r>
            <a:r>
              <a:rPr lang="en-US" sz="3600" dirty="0" err="1" smtClean="0">
                <a:solidFill>
                  <a:srgbClr val="C00000"/>
                </a:solidFill>
                <a:latin typeface="Georgia" pitchFamily="18" charset="0"/>
              </a:rPr>
              <a:t>eFlora</a:t>
            </a:r>
            <a:r>
              <a:rPr lang="en-US" sz="3600" dirty="0" smtClean="0">
                <a:solidFill>
                  <a:srgbClr val="C00000"/>
                </a:solidFill>
                <a:latin typeface="Georgia" pitchFamily="18" charset="0"/>
              </a:rPr>
              <a:t> of India</a:t>
            </a:r>
            <a:r>
              <a:rPr lang="en-US" sz="3600" dirty="0" smtClean="0">
                <a:latin typeface="Georgia" pitchFamily="18" charset="0"/>
              </a:rPr>
              <a:t>) in 2007……</a:t>
            </a:r>
            <a:endParaRPr lang="en-US" sz="3600" dirty="0">
              <a:latin typeface="Georgia" pitchFamily="18" charset="0"/>
            </a:endParaRPr>
          </a:p>
        </p:txBody>
      </p:sp>
      <p:pic>
        <p:nvPicPr>
          <p:cNvPr id="17410" name="Picture 2" descr="https://efloraofindia.com/wp-content/uploads/attachments/Gurcharan-P1120145-a.jpg-attredirects-0"/>
          <p:cNvPicPr>
            <a:picLocks noChangeAspect="1" noChangeArrowheads="1"/>
          </p:cNvPicPr>
          <p:nvPr/>
        </p:nvPicPr>
        <p:blipFill>
          <a:blip r:embed="rId2"/>
          <a:srcRect/>
          <a:stretch>
            <a:fillRect/>
          </a:stretch>
        </p:blipFill>
        <p:spPr bwMode="auto">
          <a:xfrm>
            <a:off x="5943600" y="2895600"/>
            <a:ext cx="2514600" cy="2753488"/>
          </a:xfrm>
          <a:prstGeom prst="rect">
            <a:avLst/>
          </a:prstGeom>
          <a:noFill/>
        </p:spPr>
      </p:pic>
      <p:sp>
        <p:nvSpPr>
          <p:cNvPr id="5" name="Rectangle 4"/>
          <p:cNvSpPr/>
          <p:nvPr/>
        </p:nvSpPr>
        <p:spPr>
          <a:xfrm>
            <a:off x="2743200" y="4267200"/>
            <a:ext cx="3071546" cy="892552"/>
          </a:xfrm>
          <a:prstGeom prst="rect">
            <a:avLst/>
          </a:prstGeom>
        </p:spPr>
        <p:txBody>
          <a:bodyPr wrap="none">
            <a:spAutoFit/>
          </a:bodyPr>
          <a:lstStyle/>
          <a:p>
            <a:pPr algn="ctr"/>
            <a:r>
              <a:rPr lang="en-US" sz="2800" b="1" dirty="0" smtClean="0"/>
              <a:t>Dr </a:t>
            </a:r>
            <a:r>
              <a:rPr lang="en-US" sz="2800" b="1" dirty="0" err="1" smtClean="0"/>
              <a:t>Gurcharan</a:t>
            </a:r>
            <a:r>
              <a:rPr lang="en-US" sz="2800" b="1" dirty="0" smtClean="0"/>
              <a:t> Singh</a:t>
            </a:r>
          </a:p>
          <a:p>
            <a:pPr algn="ctr"/>
            <a:r>
              <a:rPr lang="en-US" sz="2400" b="1" dirty="0" smtClean="0"/>
              <a:t>“</a:t>
            </a:r>
            <a:r>
              <a:rPr lang="en-US" sz="2400" b="1" dirty="0" err="1" smtClean="0"/>
              <a:t>Pitamah</a:t>
            </a:r>
            <a:r>
              <a:rPr lang="en-US" sz="2400" b="1" dirty="0" smtClean="0"/>
              <a:t>” of </a:t>
            </a:r>
            <a:r>
              <a:rPr lang="en-US" sz="2400" b="1" dirty="0" err="1" smtClean="0"/>
              <a:t>eFI</a:t>
            </a:r>
            <a:endParaRPr lang="en-US" sz="2400" b="1" dirty="0"/>
          </a:p>
        </p:txBody>
      </p:sp>
      <p:pic>
        <p:nvPicPr>
          <p:cNvPr id="6" name="Picture 3" descr="https://efloraofindia.com/wp-content/uploads/2022/06/eFI-logo.gif"/>
          <p:cNvPicPr>
            <a:picLocks noChangeAspect="1" noChangeArrowheads="1"/>
          </p:cNvPicPr>
          <p:nvPr/>
        </p:nvPicPr>
        <p:blipFill>
          <a:blip r:embed="rId3"/>
          <a:srcRect/>
          <a:stretch>
            <a:fillRect/>
          </a:stretch>
        </p:blipFill>
        <p:spPr bwMode="auto">
          <a:xfrm>
            <a:off x="1828800" y="4267200"/>
            <a:ext cx="914400" cy="913791"/>
          </a:xfrm>
          <a:prstGeom prst="rect">
            <a:avLst/>
          </a:prstGeom>
          <a:noFill/>
        </p:spPr>
      </p:pic>
      <p:pic>
        <p:nvPicPr>
          <p:cNvPr id="7" name="Picture 4" descr="eFlora of India"/>
          <p:cNvPicPr>
            <a:picLocks noChangeAspect="1" noChangeArrowheads="1"/>
          </p:cNvPicPr>
          <p:nvPr/>
        </p:nvPicPr>
        <p:blipFill>
          <a:blip r:embed="rId4"/>
          <a:srcRect/>
          <a:stretch>
            <a:fillRect/>
          </a:stretch>
        </p:blipFill>
        <p:spPr bwMode="auto">
          <a:xfrm>
            <a:off x="1219200" y="6019800"/>
            <a:ext cx="1905000" cy="565548"/>
          </a:xfrm>
          <a:prstGeom prst="rect">
            <a:avLst/>
          </a:prstGeom>
          <a:noFill/>
          <a:ln>
            <a:noFill/>
          </a:ln>
        </p:spPr>
      </p:pic>
      <p:sp>
        <p:nvSpPr>
          <p:cNvPr id="8" name="TextBox 7"/>
          <p:cNvSpPr txBox="1"/>
          <p:nvPr/>
        </p:nvSpPr>
        <p:spPr>
          <a:xfrm>
            <a:off x="3124200" y="6019800"/>
            <a:ext cx="3542958" cy="646331"/>
          </a:xfrm>
          <a:prstGeom prst="rect">
            <a:avLst/>
          </a:prstGeom>
          <a:noFill/>
        </p:spPr>
        <p:txBody>
          <a:bodyPr wrap="none" rtlCol="0">
            <a:spAutoFit/>
          </a:bodyPr>
          <a:lstStyle/>
          <a:p>
            <a:r>
              <a:rPr lang="en-US" sz="3600" b="1" dirty="0" smtClean="0">
                <a:solidFill>
                  <a:srgbClr val="00B050"/>
                </a:solidFill>
                <a:latin typeface="Kunstler Script" pitchFamily="66" charset="0"/>
              </a:rPr>
              <a:t>Celebrating 15 year journey</a:t>
            </a:r>
            <a:endParaRPr lang="en-US" sz="3600" b="1" dirty="0">
              <a:solidFill>
                <a:srgbClr val="00B050"/>
              </a:solidFill>
              <a:latin typeface="Kunstler Script" pitchFamily="66" charset="0"/>
            </a:endParaRPr>
          </a:p>
        </p:txBody>
      </p:sp>
      <p:sp>
        <p:nvSpPr>
          <p:cNvPr id="9" name="Rectangle 8"/>
          <p:cNvSpPr/>
          <p:nvPr/>
        </p:nvSpPr>
        <p:spPr>
          <a:xfrm>
            <a:off x="381000" y="304800"/>
            <a:ext cx="8382000" cy="5638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230562"/>
          </a:xfrm>
        </p:spPr>
        <p:txBody>
          <a:bodyPr>
            <a:normAutofit/>
          </a:bodyPr>
          <a:lstStyle/>
          <a:p>
            <a:pPr algn="just"/>
            <a:r>
              <a:rPr lang="en-US" sz="3200" i="1" dirty="0" smtClean="0">
                <a:latin typeface="Georgia" pitchFamily="18" charset="0"/>
              </a:rPr>
              <a:t>	An intermittent flow of thoughts molded and carved into a gemstone, by a generation, for many generations, can be seen in </a:t>
            </a:r>
            <a:r>
              <a:rPr lang="en-US" sz="3200" i="1" dirty="0" err="1" smtClean="0">
                <a:solidFill>
                  <a:srgbClr val="C00000"/>
                </a:solidFill>
                <a:latin typeface="Georgia" pitchFamily="18" charset="0"/>
              </a:rPr>
              <a:t>efloraofindia</a:t>
            </a:r>
            <a:r>
              <a:rPr lang="en-US" sz="3200" i="1" dirty="0" smtClean="0">
                <a:latin typeface="Georgia" pitchFamily="18" charset="0"/>
              </a:rPr>
              <a:t>…..</a:t>
            </a:r>
            <a:r>
              <a:rPr lang="en-US" sz="3600" dirty="0" smtClean="0">
                <a:latin typeface="Georgia" pitchFamily="18" charset="0"/>
              </a:rPr>
              <a:t> </a:t>
            </a:r>
            <a:endParaRPr lang="en-US" sz="3200" dirty="0">
              <a:latin typeface="Georgia" pitchFamily="18" charset="0"/>
            </a:endParaRPr>
          </a:p>
        </p:txBody>
      </p:sp>
      <p:pic>
        <p:nvPicPr>
          <p:cNvPr id="18434" name="Picture 2" descr="https://efloraofindia.com/wp-content/uploads/attachments/Nidhan%20Singh%203.JPG-attredirects-0"/>
          <p:cNvPicPr>
            <a:picLocks noChangeAspect="1" noChangeArrowheads="1"/>
          </p:cNvPicPr>
          <p:nvPr/>
        </p:nvPicPr>
        <p:blipFill>
          <a:blip r:embed="rId2" cstate="print"/>
          <a:srcRect/>
          <a:stretch>
            <a:fillRect/>
          </a:stretch>
        </p:blipFill>
        <p:spPr bwMode="auto">
          <a:xfrm>
            <a:off x="5867400" y="2667000"/>
            <a:ext cx="2514600" cy="2929651"/>
          </a:xfrm>
          <a:prstGeom prst="rect">
            <a:avLst/>
          </a:prstGeom>
          <a:noFill/>
        </p:spPr>
      </p:pic>
      <p:sp>
        <p:nvSpPr>
          <p:cNvPr id="5" name="Rectangle 4"/>
          <p:cNvSpPr/>
          <p:nvPr/>
        </p:nvSpPr>
        <p:spPr>
          <a:xfrm>
            <a:off x="3276600" y="4267200"/>
            <a:ext cx="2247731" cy="461665"/>
          </a:xfrm>
          <a:prstGeom prst="rect">
            <a:avLst/>
          </a:prstGeom>
        </p:spPr>
        <p:txBody>
          <a:bodyPr wrap="none">
            <a:spAutoFit/>
          </a:bodyPr>
          <a:lstStyle/>
          <a:p>
            <a:r>
              <a:rPr lang="en-US" sz="2400" b="1" dirty="0" smtClean="0"/>
              <a:t>Dr </a:t>
            </a:r>
            <a:r>
              <a:rPr lang="en-US" sz="2400" b="1" dirty="0" err="1" smtClean="0"/>
              <a:t>Nidhan</a:t>
            </a:r>
            <a:r>
              <a:rPr lang="en-US" sz="2400" b="1" dirty="0" smtClean="0"/>
              <a:t> Singh</a:t>
            </a:r>
            <a:endParaRPr lang="en-US" sz="2400" b="1" dirty="0"/>
          </a:p>
        </p:txBody>
      </p:sp>
      <p:pic>
        <p:nvPicPr>
          <p:cNvPr id="6" name="Picture 3" descr="https://efloraofindia.com/wp-content/uploads/2022/06/eFI-logo.gif"/>
          <p:cNvPicPr>
            <a:picLocks noChangeAspect="1" noChangeArrowheads="1"/>
          </p:cNvPicPr>
          <p:nvPr/>
        </p:nvPicPr>
        <p:blipFill>
          <a:blip r:embed="rId3"/>
          <a:srcRect/>
          <a:stretch>
            <a:fillRect/>
          </a:stretch>
        </p:blipFill>
        <p:spPr bwMode="auto">
          <a:xfrm>
            <a:off x="2667000" y="4191000"/>
            <a:ext cx="533400" cy="533045"/>
          </a:xfrm>
          <a:prstGeom prst="rect">
            <a:avLst/>
          </a:prstGeom>
          <a:noFill/>
        </p:spPr>
      </p:pic>
      <p:pic>
        <p:nvPicPr>
          <p:cNvPr id="7" name="Picture 4" descr="eFlora of India"/>
          <p:cNvPicPr>
            <a:picLocks noChangeAspect="1" noChangeArrowheads="1"/>
          </p:cNvPicPr>
          <p:nvPr/>
        </p:nvPicPr>
        <p:blipFill>
          <a:blip r:embed="rId4"/>
          <a:srcRect/>
          <a:stretch>
            <a:fillRect/>
          </a:stretch>
        </p:blipFill>
        <p:spPr bwMode="auto">
          <a:xfrm>
            <a:off x="1219200" y="6019800"/>
            <a:ext cx="1905000" cy="565548"/>
          </a:xfrm>
          <a:prstGeom prst="rect">
            <a:avLst/>
          </a:prstGeom>
          <a:noFill/>
          <a:ln>
            <a:noFill/>
          </a:ln>
        </p:spPr>
      </p:pic>
      <p:sp>
        <p:nvSpPr>
          <p:cNvPr id="8" name="TextBox 7"/>
          <p:cNvSpPr txBox="1"/>
          <p:nvPr/>
        </p:nvSpPr>
        <p:spPr>
          <a:xfrm>
            <a:off x="3124200" y="6019800"/>
            <a:ext cx="3542958" cy="646331"/>
          </a:xfrm>
          <a:prstGeom prst="rect">
            <a:avLst/>
          </a:prstGeom>
          <a:noFill/>
        </p:spPr>
        <p:txBody>
          <a:bodyPr wrap="none" rtlCol="0">
            <a:spAutoFit/>
          </a:bodyPr>
          <a:lstStyle/>
          <a:p>
            <a:r>
              <a:rPr lang="en-US" sz="3600" b="1" dirty="0" smtClean="0">
                <a:solidFill>
                  <a:srgbClr val="FF0000"/>
                </a:solidFill>
                <a:latin typeface="Kunstler Script" pitchFamily="66" charset="0"/>
              </a:rPr>
              <a:t>Celebrating 15 year journey</a:t>
            </a:r>
            <a:endParaRPr lang="en-US" sz="3600" b="1" dirty="0">
              <a:solidFill>
                <a:srgbClr val="FF0000"/>
              </a:solidFill>
              <a:latin typeface="Kunstler Script" pitchFamily="66" charset="0"/>
            </a:endParaRPr>
          </a:p>
        </p:txBody>
      </p:sp>
      <p:sp>
        <p:nvSpPr>
          <p:cNvPr id="9" name="Rectangle 8"/>
          <p:cNvSpPr/>
          <p:nvPr/>
        </p:nvSpPr>
        <p:spPr>
          <a:xfrm>
            <a:off x="304800" y="304800"/>
            <a:ext cx="84582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pPr algn="just"/>
            <a:r>
              <a:rPr lang="en-US" sz="3200" dirty="0" smtClean="0">
                <a:latin typeface="Georgia" pitchFamily="18" charset="0"/>
              </a:rPr>
              <a:t>	Being Taxonomist I need to collect information on valid botanical names, author citation and common name in different languages. I am able get this detail instantly from </a:t>
            </a:r>
            <a:r>
              <a:rPr lang="en-US" sz="3200" dirty="0" smtClean="0">
                <a:solidFill>
                  <a:srgbClr val="C00000"/>
                </a:solidFill>
                <a:latin typeface="Georgia" pitchFamily="18" charset="0"/>
              </a:rPr>
              <a:t>efloraofindia.com</a:t>
            </a:r>
            <a:r>
              <a:rPr lang="en-US" sz="3200" dirty="0" smtClean="0">
                <a:latin typeface="Georgia" pitchFamily="18" charset="0"/>
              </a:rPr>
              <a:t> web site……</a:t>
            </a:r>
            <a:endParaRPr lang="en-US" sz="3200" dirty="0">
              <a:latin typeface="Georgia" pitchFamily="18" charset="0"/>
            </a:endParaRPr>
          </a:p>
        </p:txBody>
      </p:sp>
      <p:pic>
        <p:nvPicPr>
          <p:cNvPr id="19458" name="Picture 2" descr="https://efloraofindia.com/wp-content/uploads/attachments/Copy%20of%20Dr%20PS%20001.jpg-attredirects-0"/>
          <p:cNvPicPr>
            <a:picLocks noChangeAspect="1" noChangeArrowheads="1"/>
          </p:cNvPicPr>
          <p:nvPr/>
        </p:nvPicPr>
        <p:blipFill>
          <a:blip r:embed="rId2"/>
          <a:srcRect/>
          <a:stretch>
            <a:fillRect/>
          </a:stretch>
        </p:blipFill>
        <p:spPr bwMode="auto">
          <a:xfrm>
            <a:off x="5943600" y="3124200"/>
            <a:ext cx="2514600" cy="2514601"/>
          </a:xfrm>
          <a:prstGeom prst="rect">
            <a:avLst/>
          </a:prstGeom>
          <a:noFill/>
        </p:spPr>
      </p:pic>
      <p:sp>
        <p:nvSpPr>
          <p:cNvPr id="5" name="Rectangle 4"/>
          <p:cNvSpPr/>
          <p:nvPr/>
        </p:nvSpPr>
        <p:spPr>
          <a:xfrm>
            <a:off x="3464487" y="4495800"/>
            <a:ext cx="2174313" cy="523220"/>
          </a:xfrm>
          <a:prstGeom prst="rect">
            <a:avLst/>
          </a:prstGeom>
        </p:spPr>
        <p:txBody>
          <a:bodyPr wrap="none">
            <a:spAutoFit/>
          </a:bodyPr>
          <a:lstStyle/>
          <a:p>
            <a:r>
              <a:rPr lang="en-US" sz="2800" b="1" dirty="0" smtClean="0"/>
              <a:t>Dr P. </a:t>
            </a:r>
            <a:r>
              <a:rPr lang="en-US" sz="2800" b="1" dirty="0" err="1" smtClean="0"/>
              <a:t>Santhan</a:t>
            </a:r>
            <a:endParaRPr lang="en-US" sz="2800" b="1" dirty="0"/>
          </a:p>
        </p:txBody>
      </p:sp>
      <p:pic>
        <p:nvPicPr>
          <p:cNvPr id="6" name="Picture 3" descr="https://efloraofindia.com/wp-content/uploads/2022/06/eFI-logo.gif"/>
          <p:cNvPicPr>
            <a:picLocks noChangeAspect="1" noChangeArrowheads="1"/>
          </p:cNvPicPr>
          <p:nvPr/>
        </p:nvPicPr>
        <p:blipFill>
          <a:blip r:embed="rId3"/>
          <a:srcRect/>
          <a:stretch>
            <a:fillRect/>
          </a:stretch>
        </p:blipFill>
        <p:spPr bwMode="auto">
          <a:xfrm>
            <a:off x="2667000" y="4419600"/>
            <a:ext cx="685800" cy="685343"/>
          </a:xfrm>
          <a:prstGeom prst="rect">
            <a:avLst/>
          </a:prstGeom>
          <a:noFill/>
        </p:spPr>
      </p:pic>
      <p:pic>
        <p:nvPicPr>
          <p:cNvPr id="7" name="Picture 4" descr="eFlora of India"/>
          <p:cNvPicPr>
            <a:picLocks noChangeAspect="1" noChangeArrowheads="1"/>
          </p:cNvPicPr>
          <p:nvPr/>
        </p:nvPicPr>
        <p:blipFill>
          <a:blip r:embed="rId4"/>
          <a:srcRect/>
          <a:stretch>
            <a:fillRect/>
          </a:stretch>
        </p:blipFill>
        <p:spPr bwMode="auto">
          <a:xfrm>
            <a:off x="1219200" y="6019800"/>
            <a:ext cx="1905000" cy="565548"/>
          </a:xfrm>
          <a:prstGeom prst="rect">
            <a:avLst/>
          </a:prstGeom>
          <a:noFill/>
          <a:ln>
            <a:noFill/>
          </a:ln>
        </p:spPr>
      </p:pic>
      <p:sp>
        <p:nvSpPr>
          <p:cNvPr id="8" name="TextBox 7"/>
          <p:cNvSpPr txBox="1"/>
          <p:nvPr/>
        </p:nvSpPr>
        <p:spPr>
          <a:xfrm>
            <a:off x="3124200" y="6019800"/>
            <a:ext cx="3542958" cy="646331"/>
          </a:xfrm>
          <a:prstGeom prst="rect">
            <a:avLst/>
          </a:prstGeom>
          <a:noFill/>
        </p:spPr>
        <p:txBody>
          <a:bodyPr wrap="none" rtlCol="0">
            <a:spAutoFit/>
          </a:bodyPr>
          <a:lstStyle/>
          <a:p>
            <a:r>
              <a:rPr lang="en-US" sz="3600" b="1" dirty="0" smtClean="0">
                <a:solidFill>
                  <a:srgbClr val="00B050"/>
                </a:solidFill>
                <a:latin typeface="Kunstler Script" pitchFamily="66" charset="0"/>
              </a:rPr>
              <a:t>Celebrating 15 year journey</a:t>
            </a:r>
            <a:endParaRPr lang="en-US" sz="3600" b="1" dirty="0">
              <a:solidFill>
                <a:srgbClr val="00B050"/>
              </a:solidFill>
              <a:latin typeface="Kunstler Script" pitchFamily="66" charset="0"/>
            </a:endParaRPr>
          </a:p>
        </p:txBody>
      </p:sp>
      <p:sp>
        <p:nvSpPr>
          <p:cNvPr id="9" name="Rectangle 8"/>
          <p:cNvSpPr/>
          <p:nvPr/>
        </p:nvSpPr>
        <p:spPr>
          <a:xfrm>
            <a:off x="304800" y="304800"/>
            <a:ext cx="8458200" cy="556260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Autofit/>
          </a:bodyPr>
          <a:lstStyle/>
          <a:p>
            <a:pPr algn="just"/>
            <a:r>
              <a:rPr lang="en-US" sz="2800" dirty="0" smtClean="0">
                <a:latin typeface="Georgia" pitchFamily="18" charset="0"/>
              </a:rPr>
              <a:t>	Sitting in Hong Kong, today with the help of this group I can know what plants including orchids are flowering in India and Nepal when they are shared………. this group is an inspiration about how even people who never studied botany can do botany …….</a:t>
            </a:r>
            <a:endParaRPr lang="en-US" sz="2800" dirty="0">
              <a:latin typeface="Georgia" pitchFamily="18" charset="0"/>
            </a:endParaRPr>
          </a:p>
        </p:txBody>
      </p:sp>
      <p:pic>
        <p:nvPicPr>
          <p:cNvPr id="20482" name="Picture 2" descr="https://efloraofindia.com/wp-content/uploads/attachments/IMG_5642.JPG-attredirects-0"/>
          <p:cNvPicPr>
            <a:picLocks noChangeAspect="1" noChangeArrowheads="1"/>
          </p:cNvPicPr>
          <p:nvPr/>
        </p:nvPicPr>
        <p:blipFill>
          <a:blip r:embed="rId2"/>
          <a:srcRect/>
          <a:stretch>
            <a:fillRect/>
          </a:stretch>
        </p:blipFill>
        <p:spPr bwMode="auto">
          <a:xfrm>
            <a:off x="5550946" y="3124200"/>
            <a:ext cx="2964404" cy="2571167"/>
          </a:xfrm>
          <a:prstGeom prst="rect">
            <a:avLst/>
          </a:prstGeom>
          <a:noFill/>
        </p:spPr>
      </p:pic>
      <p:sp>
        <p:nvSpPr>
          <p:cNvPr id="5" name="Rectangle 4"/>
          <p:cNvSpPr/>
          <p:nvPr/>
        </p:nvSpPr>
        <p:spPr>
          <a:xfrm>
            <a:off x="2667000" y="4267200"/>
            <a:ext cx="2678169" cy="523220"/>
          </a:xfrm>
          <a:prstGeom prst="rect">
            <a:avLst/>
          </a:prstGeom>
        </p:spPr>
        <p:txBody>
          <a:bodyPr wrap="none">
            <a:spAutoFit/>
          </a:bodyPr>
          <a:lstStyle/>
          <a:p>
            <a:r>
              <a:rPr lang="en-US" sz="2800" b="1" dirty="0" smtClean="0"/>
              <a:t>Dr </a:t>
            </a:r>
            <a:r>
              <a:rPr lang="en-US" sz="2800" b="1" dirty="0" err="1" smtClean="0"/>
              <a:t>Pankaj</a:t>
            </a:r>
            <a:r>
              <a:rPr lang="en-US" sz="2800" b="1" dirty="0" smtClean="0"/>
              <a:t> Kumar</a:t>
            </a:r>
            <a:endParaRPr lang="en-US" sz="2800" b="1" dirty="0"/>
          </a:p>
        </p:txBody>
      </p:sp>
      <p:pic>
        <p:nvPicPr>
          <p:cNvPr id="6" name="Picture 3" descr="https://efloraofindia.com/wp-content/uploads/2022/06/eFI-logo.gif"/>
          <p:cNvPicPr>
            <a:picLocks noChangeAspect="1" noChangeArrowheads="1"/>
          </p:cNvPicPr>
          <p:nvPr/>
        </p:nvPicPr>
        <p:blipFill>
          <a:blip r:embed="rId3"/>
          <a:srcRect/>
          <a:stretch>
            <a:fillRect/>
          </a:stretch>
        </p:blipFill>
        <p:spPr bwMode="auto">
          <a:xfrm>
            <a:off x="1905000" y="4191000"/>
            <a:ext cx="685800" cy="685344"/>
          </a:xfrm>
          <a:prstGeom prst="rect">
            <a:avLst/>
          </a:prstGeom>
          <a:noFill/>
        </p:spPr>
      </p:pic>
      <p:pic>
        <p:nvPicPr>
          <p:cNvPr id="7" name="Picture 4" descr="eFlora of India"/>
          <p:cNvPicPr>
            <a:picLocks noChangeAspect="1" noChangeArrowheads="1"/>
          </p:cNvPicPr>
          <p:nvPr/>
        </p:nvPicPr>
        <p:blipFill>
          <a:blip r:embed="rId4"/>
          <a:srcRect/>
          <a:stretch>
            <a:fillRect/>
          </a:stretch>
        </p:blipFill>
        <p:spPr bwMode="auto">
          <a:xfrm>
            <a:off x="1219200" y="6019800"/>
            <a:ext cx="1905000" cy="565548"/>
          </a:xfrm>
          <a:prstGeom prst="rect">
            <a:avLst/>
          </a:prstGeom>
          <a:noFill/>
          <a:ln>
            <a:noFill/>
          </a:ln>
        </p:spPr>
      </p:pic>
      <p:sp>
        <p:nvSpPr>
          <p:cNvPr id="8" name="TextBox 7"/>
          <p:cNvSpPr txBox="1"/>
          <p:nvPr/>
        </p:nvSpPr>
        <p:spPr>
          <a:xfrm>
            <a:off x="3124200" y="6019800"/>
            <a:ext cx="3542958" cy="646331"/>
          </a:xfrm>
          <a:prstGeom prst="rect">
            <a:avLst/>
          </a:prstGeom>
          <a:noFill/>
        </p:spPr>
        <p:txBody>
          <a:bodyPr wrap="none" rtlCol="0">
            <a:spAutoFit/>
          </a:bodyPr>
          <a:lstStyle/>
          <a:p>
            <a:r>
              <a:rPr lang="en-US" sz="3600" b="1" dirty="0" smtClean="0">
                <a:solidFill>
                  <a:srgbClr val="FF0000"/>
                </a:solidFill>
                <a:latin typeface="Kunstler Script" pitchFamily="66" charset="0"/>
              </a:rPr>
              <a:t>Celebrating 15 year journey</a:t>
            </a:r>
            <a:endParaRPr lang="en-US" sz="3600" b="1" dirty="0">
              <a:solidFill>
                <a:srgbClr val="FF0000"/>
              </a:solidFill>
              <a:latin typeface="Kunstler Script" pitchFamily="66" charset="0"/>
            </a:endParaRPr>
          </a:p>
        </p:txBody>
      </p:sp>
      <p:sp>
        <p:nvSpPr>
          <p:cNvPr id="9" name="Rectangle 8"/>
          <p:cNvSpPr/>
          <p:nvPr/>
        </p:nvSpPr>
        <p:spPr>
          <a:xfrm>
            <a:off x="381000" y="381000"/>
            <a:ext cx="8382000" cy="548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2468562"/>
          </a:xfrm>
        </p:spPr>
        <p:txBody>
          <a:bodyPr>
            <a:normAutofit/>
          </a:bodyPr>
          <a:lstStyle/>
          <a:p>
            <a:pPr algn="just"/>
            <a:r>
              <a:rPr lang="en-US" sz="3600" dirty="0" smtClean="0">
                <a:latin typeface="Georgia" pitchFamily="18" charset="0"/>
              </a:rPr>
              <a:t>	Our </a:t>
            </a:r>
            <a:r>
              <a:rPr lang="en-US" sz="3600" dirty="0" err="1" smtClean="0">
                <a:solidFill>
                  <a:srgbClr val="C00000"/>
                </a:solidFill>
                <a:latin typeface="Georgia" pitchFamily="18" charset="0"/>
              </a:rPr>
              <a:t>eFlora</a:t>
            </a:r>
            <a:r>
              <a:rPr lang="en-US" sz="3600" dirty="0" smtClean="0">
                <a:solidFill>
                  <a:srgbClr val="C00000"/>
                </a:solidFill>
                <a:latin typeface="Georgia" pitchFamily="18" charset="0"/>
              </a:rPr>
              <a:t> of India</a:t>
            </a:r>
            <a:r>
              <a:rPr lang="en-US" sz="3600" dirty="0" smtClean="0">
                <a:latin typeface="Georgia" pitchFamily="18" charset="0"/>
              </a:rPr>
              <a:t> group is the perfect amalgamation of citizen scientists, Taxonomists, Nature lovers, trekker, engineers and what not….</a:t>
            </a:r>
            <a:endParaRPr lang="en-US" sz="3600" dirty="0">
              <a:latin typeface="Georgia" pitchFamily="18" charset="0"/>
            </a:endParaRPr>
          </a:p>
        </p:txBody>
      </p:sp>
      <p:pic>
        <p:nvPicPr>
          <p:cNvPr id="21506" name="Picture 2" descr="https://efloraofindia.com/wp-content/uploads/attachments/prashant_s-4.jpg-attredirects-0"/>
          <p:cNvPicPr>
            <a:picLocks noChangeAspect="1" noChangeArrowheads="1"/>
          </p:cNvPicPr>
          <p:nvPr/>
        </p:nvPicPr>
        <p:blipFill>
          <a:blip r:embed="rId2">
            <a:lum bright="2000" contrast="5000"/>
          </a:blip>
          <a:srcRect/>
          <a:stretch>
            <a:fillRect/>
          </a:stretch>
        </p:blipFill>
        <p:spPr bwMode="auto">
          <a:xfrm>
            <a:off x="1676400" y="3657600"/>
            <a:ext cx="1676400" cy="1676400"/>
          </a:xfrm>
          <a:prstGeom prst="rect">
            <a:avLst/>
          </a:prstGeom>
          <a:noFill/>
        </p:spPr>
      </p:pic>
      <p:sp>
        <p:nvSpPr>
          <p:cNvPr id="5" name="Rectangle 4"/>
          <p:cNvSpPr/>
          <p:nvPr/>
        </p:nvSpPr>
        <p:spPr>
          <a:xfrm>
            <a:off x="3886200" y="3810000"/>
            <a:ext cx="2548968" cy="461665"/>
          </a:xfrm>
          <a:prstGeom prst="rect">
            <a:avLst/>
          </a:prstGeom>
        </p:spPr>
        <p:txBody>
          <a:bodyPr wrap="none">
            <a:spAutoFit/>
          </a:bodyPr>
          <a:lstStyle/>
          <a:p>
            <a:r>
              <a:rPr lang="en-US" sz="2400" b="1" dirty="0" smtClean="0"/>
              <a:t>Dr </a:t>
            </a:r>
            <a:r>
              <a:rPr lang="en-US" sz="2400" b="1" dirty="0" err="1" smtClean="0"/>
              <a:t>Prashant</a:t>
            </a:r>
            <a:r>
              <a:rPr lang="en-US" sz="2400" b="1" dirty="0" smtClean="0"/>
              <a:t> </a:t>
            </a:r>
            <a:r>
              <a:rPr lang="en-US" sz="2400" b="1" dirty="0" err="1" smtClean="0"/>
              <a:t>Awale</a:t>
            </a:r>
            <a:endParaRPr lang="en-US" sz="2400" dirty="0"/>
          </a:p>
        </p:txBody>
      </p:sp>
      <p:pic>
        <p:nvPicPr>
          <p:cNvPr id="6" name="Picture 3" descr="https://efloraofindia.com/wp-content/uploads/2022/06/eFI-logo.gif"/>
          <p:cNvPicPr>
            <a:picLocks noChangeAspect="1" noChangeArrowheads="1"/>
          </p:cNvPicPr>
          <p:nvPr/>
        </p:nvPicPr>
        <p:blipFill>
          <a:blip r:embed="rId3"/>
          <a:srcRect/>
          <a:stretch>
            <a:fillRect/>
          </a:stretch>
        </p:blipFill>
        <p:spPr bwMode="auto">
          <a:xfrm>
            <a:off x="4648200" y="4419600"/>
            <a:ext cx="914400" cy="913791"/>
          </a:xfrm>
          <a:prstGeom prst="rect">
            <a:avLst/>
          </a:prstGeom>
          <a:noFill/>
        </p:spPr>
      </p:pic>
      <p:pic>
        <p:nvPicPr>
          <p:cNvPr id="7" name="Picture 4" descr="eFlora of India"/>
          <p:cNvPicPr>
            <a:picLocks noChangeAspect="1" noChangeArrowheads="1"/>
          </p:cNvPicPr>
          <p:nvPr/>
        </p:nvPicPr>
        <p:blipFill>
          <a:blip r:embed="rId4"/>
          <a:srcRect/>
          <a:stretch>
            <a:fillRect/>
          </a:stretch>
        </p:blipFill>
        <p:spPr bwMode="auto">
          <a:xfrm>
            <a:off x="1219200" y="6019800"/>
            <a:ext cx="1905000" cy="565548"/>
          </a:xfrm>
          <a:prstGeom prst="rect">
            <a:avLst/>
          </a:prstGeom>
          <a:noFill/>
          <a:ln>
            <a:noFill/>
          </a:ln>
        </p:spPr>
      </p:pic>
      <p:sp>
        <p:nvSpPr>
          <p:cNvPr id="8" name="TextBox 7"/>
          <p:cNvSpPr txBox="1"/>
          <p:nvPr/>
        </p:nvSpPr>
        <p:spPr>
          <a:xfrm>
            <a:off x="3124200" y="6019800"/>
            <a:ext cx="3542958" cy="646331"/>
          </a:xfrm>
          <a:prstGeom prst="rect">
            <a:avLst/>
          </a:prstGeom>
          <a:noFill/>
        </p:spPr>
        <p:txBody>
          <a:bodyPr wrap="none" rtlCol="0">
            <a:spAutoFit/>
          </a:bodyPr>
          <a:lstStyle/>
          <a:p>
            <a:r>
              <a:rPr lang="en-US" sz="3600" b="1" dirty="0" smtClean="0">
                <a:solidFill>
                  <a:srgbClr val="00B050"/>
                </a:solidFill>
                <a:latin typeface="Kunstler Script" pitchFamily="66" charset="0"/>
              </a:rPr>
              <a:t>Celebrating 15 year journey</a:t>
            </a:r>
            <a:endParaRPr lang="en-US" sz="3600" b="1" dirty="0">
              <a:solidFill>
                <a:srgbClr val="00B050"/>
              </a:solidFill>
              <a:latin typeface="Kunstler Script" pitchFamily="66" charset="0"/>
            </a:endParaRPr>
          </a:p>
        </p:txBody>
      </p:sp>
      <p:sp>
        <p:nvSpPr>
          <p:cNvPr id="9" name="Rectangle 8"/>
          <p:cNvSpPr/>
          <p:nvPr/>
        </p:nvSpPr>
        <p:spPr>
          <a:xfrm>
            <a:off x="381000" y="381000"/>
            <a:ext cx="8382000" cy="52578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159</Words>
  <Application>Microsoft Office PowerPoint</Application>
  <PresentationFormat>On-screen Show (4:3)</PresentationFormat>
  <Paragraphs>46</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Excerpts from the stories …..…</vt:lpstr>
      <vt:lpstr> I completed my B.Sc. Hons. Forestry, though, my career took a positive turn as I delved into the world of Plant Systematics. I am now pursuing a Masters in Life Science (Plant Systematics by Research) thanks to the motivation, guidance and help I got from many members of our eFI group……………</vt:lpstr>
      <vt:lpstr>The mighty river of eFI  began like a tiny stream…. It is  Ever Flowing Independent Indian blood for good!</vt:lpstr>
      <vt:lpstr> The real turning point came into life when during net surfing, I came to know about our beloved group efloraofindia. I sent a mail, requesting to join group…….and then the real journey of my life started………..</vt:lpstr>
      <vt:lpstr> Two things changed my life style: a digital camera presented by my son, and my joining indiantreepix (now eFlora of India) in 2007……</vt:lpstr>
      <vt:lpstr> An intermittent flow of thoughts molded and carved into a gemstone, by a generation, for many generations, can be seen in efloraofindia….. </vt:lpstr>
      <vt:lpstr> Being Taxonomist I need to collect information on valid botanical names, author citation and common name in different languages. I am able get this detail instantly from efloraofindia.com web site……</vt:lpstr>
      <vt:lpstr> Sitting in Hong Kong, today with the help of this group I can know what plants including orchids are flowering in India and Nepal when they are shared………. this group is an inspiration about how even people who never studied botany can do botany …….</vt:lpstr>
      <vt:lpstr> Our eFlora of India group is the perfect amalgamation of citizen scientists, Taxonomists, Nature lovers, trekker, engineers and what not….</vt:lpstr>
      <vt:lpstr>eflora of India to me is group of plant lover friends. It made me study more about plants &amp; drawn me more towards fieldwork…. </vt:lpstr>
      <vt:lpstr> In 2021 I came to know about eflora of india. At first I found Google group of eflora india… there were thousands of plants……. I took a deep breath and it was a sign of relief for me to identify all those plants which were yet to be identified from me……</vt:lpstr>
      <vt:lpstr> efloraofindia is a symbol of big relief for me to identity plants. I used to send photographs of different plants for identification. It helped me a lot to identify plants which were difficult for other experts of Rajouri and Jammu region…..</vt:lpstr>
      <vt:lpstr>………AND WE selected</vt:lpstr>
      <vt:lpstr>………. the best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dc:title>
  <dc:creator>hp</dc:creator>
  <cp:lastModifiedBy>dsr</cp:lastModifiedBy>
  <cp:revision>44</cp:revision>
  <dcterms:created xsi:type="dcterms:W3CDTF">2006-08-16T00:00:00Z</dcterms:created>
  <dcterms:modified xsi:type="dcterms:W3CDTF">2022-06-20T15:10:25Z</dcterms:modified>
</cp:coreProperties>
</file>