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B4884-34CC-4326-8A98-4A64F06AD549}" type="datetimeFigureOut">
              <a:rPr lang="en-US" smtClean="0"/>
              <a:t>6/8/2022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2BB636-2AB8-417C-BD62-3BDF1ADCF788}" type="slidenum">
              <a:rPr lang="en-US" smtClean="0"/>
              <a:t>‹#›</a:t>
            </a:fld>
            <a:endParaRPr lang="en-US"/>
          </a:p>
        </p:txBody>
      </p:sp>
    </p:spTree>
    <p:extLst>
      <p:ext uri="{BB962C8B-B14F-4D97-AF65-F5344CB8AC3E}">
        <p14:creationId xmlns:p14="http://schemas.microsoft.com/office/powerpoint/2010/main" val="3739821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98F8-8358-4FC6-AB1B-347751C10D73}"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64800-6810-43AD-A5D8-101191177A0C}" type="slidenum">
              <a:rPr lang="en-US" smtClean="0"/>
              <a:t>‹#›</a:t>
            </a:fld>
            <a:endParaRPr lang="en-US"/>
          </a:p>
        </p:txBody>
      </p:sp>
    </p:spTree>
    <p:extLst>
      <p:ext uri="{BB962C8B-B14F-4D97-AF65-F5344CB8AC3E}">
        <p14:creationId xmlns:p14="http://schemas.microsoft.com/office/powerpoint/2010/main" val="389903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64800-6810-43AD-A5D8-101191177A0C}" type="slidenum">
              <a:rPr lang="en-US" smtClean="0"/>
              <a:t>1</a:t>
            </a:fld>
            <a:endParaRPr lang="en-US"/>
          </a:p>
        </p:txBody>
      </p:sp>
    </p:spTree>
    <p:extLst>
      <p:ext uri="{BB962C8B-B14F-4D97-AF65-F5344CB8AC3E}">
        <p14:creationId xmlns:p14="http://schemas.microsoft.com/office/powerpoint/2010/main" val="211807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64800-6810-43AD-A5D8-101191177A0C}" type="slidenum">
              <a:rPr lang="en-US" smtClean="0"/>
              <a:t>2</a:t>
            </a:fld>
            <a:endParaRPr lang="en-US"/>
          </a:p>
        </p:txBody>
      </p:sp>
    </p:spTree>
    <p:extLst>
      <p:ext uri="{BB962C8B-B14F-4D97-AF65-F5344CB8AC3E}">
        <p14:creationId xmlns:p14="http://schemas.microsoft.com/office/powerpoint/2010/main" val="162956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1B616-38F3-43F8-B7D8-6C6C0FEDE021}" type="datetime1">
              <a:rPr lang="en-US" smtClean="0"/>
              <a:t>6/8/2022</a:t>
            </a:fld>
            <a:endParaRPr lang="en-US"/>
          </a:p>
        </p:txBody>
      </p:sp>
      <p:sp>
        <p:nvSpPr>
          <p:cNvPr id="5" name="Footer Placeholder 4"/>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6" name="Slide Number Placeholder 5"/>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316255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21EFB-57D6-40B8-8FDD-971B7AF963BA}" type="datetime1">
              <a:rPr lang="en-US" smtClean="0"/>
              <a:t>6/8/2022</a:t>
            </a:fld>
            <a:endParaRPr lang="en-US"/>
          </a:p>
        </p:txBody>
      </p:sp>
      <p:sp>
        <p:nvSpPr>
          <p:cNvPr id="5" name="Footer Placeholder 4"/>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6" name="Slide Number Placeholder 5"/>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293790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873754" y="0"/>
            <a:ext cx="7318246" cy="6858000"/>
          </a:xfrm>
        </p:spPr>
        <p:txBody>
          <a:bodyPr tIns="182880" bIns="182880">
            <a:noAutofit/>
          </a:bodyPr>
          <a:lstStyle/>
          <a:p>
            <a:pPr marL="0" indent="0">
              <a:buNone/>
            </a:pPr>
            <a:endParaRPr lang="en-US" sz="1400" dirty="0"/>
          </a:p>
        </p:txBody>
      </p:sp>
      <p:sp>
        <p:nvSpPr>
          <p:cNvPr id="9" name="Rectangle 8"/>
          <p:cNvSpPr/>
          <p:nvPr userDrawn="1"/>
        </p:nvSpPr>
        <p:spPr>
          <a:xfrm>
            <a:off x="1" y="0"/>
            <a:ext cx="48737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10"/>
          </p:nvPr>
        </p:nvSpPr>
        <p:spPr>
          <a:xfrm>
            <a:off x="0" y="6029325"/>
            <a:ext cx="2743200" cy="365125"/>
          </a:xfrm>
        </p:spPr>
        <p:txBody>
          <a:bodyPr/>
          <a:lstStyle/>
          <a:p>
            <a:fld id="{2257FC62-09DA-4A44-BBDF-A75BF946405E}" type="datetime1">
              <a:rPr lang="en-US" smtClean="0"/>
              <a:t>6/8/2022</a:t>
            </a:fld>
            <a:endParaRPr lang="en-US"/>
          </a:p>
        </p:txBody>
      </p:sp>
      <p:sp>
        <p:nvSpPr>
          <p:cNvPr id="6" name="Slide Number Placeholder 5"/>
          <p:cNvSpPr>
            <a:spLocks noGrp="1"/>
          </p:cNvSpPr>
          <p:nvPr>
            <p:ph type="sldNum" sz="quarter" idx="12"/>
          </p:nvPr>
        </p:nvSpPr>
        <p:spPr>
          <a:xfrm>
            <a:off x="0" y="6400800"/>
            <a:ext cx="457200" cy="457200"/>
          </a:xfrm>
        </p:spPr>
        <p:txBody>
          <a:bodyPr/>
          <a:lstStyle/>
          <a:p>
            <a:fld id="{CB204D0E-5FAF-47D8-8133-ED0F42E1AA46}" type="slidenum">
              <a:rPr lang="en-US" smtClean="0"/>
              <a:t>‹#›</a:t>
            </a:fld>
            <a:endParaRPr lang="en-US" dirty="0"/>
          </a:p>
        </p:txBody>
      </p:sp>
      <p:sp>
        <p:nvSpPr>
          <p:cNvPr id="7" name="Title 1"/>
          <p:cNvSpPr>
            <a:spLocks noGrp="1"/>
          </p:cNvSpPr>
          <p:nvPr>
            <p:ph type="title"/>
          </p:nvPr>
        </p:nvSpPr>
        <p:spPr>
          <a:xfrm>
            <a:off x="0" y="0"/>
            <a:ext cx="4873753" cy="640080"/>
          </a:xfrm>
          <a:solidFill>
            <a:srgbClr val="003300"/>
          </a:solidFill>
        </p:spPr>
        <p:txBody>
          <a:bodyPr lIns="182880" rIns="182880">
            <a:noAutofit/>
          </a:bodyPr>
          <a:lstStyle>
            <a:lvl1pPr>
              <a:defRPr sz="2400"/>
            </a:lvl1pPr>
          </a:lstStyle>
          <a:p>
            <a:endParaRPr lang="en-US" sz="2000" dirty="0">
              <a:solidFill>
                <a:schemeClr val="bg1"/>
              </a:solidFill>
            </a:endParaRPr>
          </a:p>
        </p:txBody>
      </p:sp>
      <p:sp>
        <p:nvSpPr>
          <p:cNvPr id="5" name="Footer Placeholder 4"/>
          <p:cNvSpPr>
            <a:spLocks noGrp="1"/>
          </p:cNvSpPr>
          <p:nvPr>
            <p:ph type="ftr" sz="quarter" idx="11"/>
          </p:nvPr>
        </p:nvSpPr>
        <p:spPr>
          <a:xfrm>
            <a:off x="0" y="6400800"/>
            <a:ext cx="4873754" cy="457200"/>
          </a:xfrm>
          <a:solidFill>
            <a:srgbClr val="003300"/>
          </a:solidFill>
        </p:spPr>
        <p:txBody>
          <a:bodyPr anchor="ctr" anchorCtr="1"/>
          <a:lstStyle>
            <a:lvl1pPr>
              <a:defRPr sz="1100"/>
            </a:lvl1pPr>
          </a:lstStyle>
          <a:p>
            <a:r>
              <a:rPr lang="en-US" smtClean="0"/>
              <a:t>Best Flora Photograph to celebrate 15 years of completion of efloraofindia</a:t>
            </a:r>
            <a:endParaRPr lang="en-US" dirty="0"/>
          </a:p>
        </p:txBody>
      </p:sp>
    </p:spTree>
    <p:extLst>
      <p:ext uri="{BB962C8B-B14F-4D97-AF65-F5344CB8AC3E}">
        <p14:creationId xmlns:p14="http://schemas.microsoft.com/office/powerpoint/2010/main" val="87032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25944-1285-4FF3-A802-53E57A55BE87}" type="datetime1">
              <a:rPr lang="en-US" smtClean="0"/>
              <a:t>6/8/2022</a:t>
            </a:fld>
            <a:endParaRPr lang="en-US"/>
          </a:p>
        </p:txBody>
      </p:sp>
      <p:sp>
        <p:nvSpPr>
          <p:cNvPr id="6" name="Footer Placeholder 5"/>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7" name="Slide Number Placeholder 6"/>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116355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98C47-1174-4136-A706-2950162B6CF8}" type="datetime1">
              <a:rPr lang="en-US" smtClean="0"/>
              <a:t>6/8/2022</a:t>
            </a:fld>
            <a:endParaRPr lang="en-US"/>
          </a:p>
        </p:txBody>
      </p:sp>
      <p:sp>
        <p:nvSpPr>
          <p:cNvPr id="8" name="Footer Placeholder 7"/>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9" name="Slide Number Placeholder 8"/>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174672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4BF0513-22BF-424F-A5B7-05A85C3F7C9A}" type="datetime1">
              <a:rPr lang="en-US" smtClean="0"/>
              <a:t>6/8/2022</a:t>
            </a:fld>
            <a:endParaRPr lang="en-US"/>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sp>
        <p:nvSpPr>
          <p:cNvPr id="5" name="Slide Number Placeholder 4"/>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110372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1A4DD-55FE-477D-A7AD-CB7C50ADE1D1}" type="datetime1">
              <a:rPr lang="en-US" smtClean="0"/>
              <a:t>6/8/2022</a:t>
            </a:fld>
            <a:endParaRPr lang="en-US"/>
          </a:p>
        </p:txBody>
      </p:sp>
      <p:sp>
        <p:nvSpPr>
          <p:cNvPr id="3" name="Footer Placeholder 2"/>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4" name="Slide Number Placeholder 3"/>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428786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D59E9-5DC0-40E2-ACCF-2B04F8BAF9F9}" type="datetime1">
              <a:rPr lang="en-US" smtClean="0"/>
              <a:t>6/8/2022</a:t>
            </a:fld>
            <a:endParaRPr lang="en-US"/>
          </a:p>
        </p:txBody>
      </p:sp>
      <p:sp>
        <p:nvSpPr>
          <p:cNvPr id="6" name="Footer Placeholder 5"/>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7" name="Slide Number Placeholder 6"/>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138114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D7C25-D772-4E91-83EF-3F61857008FF}" type="datetime1">
              <a:rPr lang="en-US" smtClean="0"/>
              <a:t>6/8/2022</a:t>
            </a:fld>
            <a:endParaRPr lang="en-US"/>
          </a:p>
        </p:txBody>
      </p:sp>
      <p:sp>
        <p:nvSpPr>
          <p:cNvPr id="6" name="Footer Placeholder 5"/>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7" name="Slide Number Placeholder 6"/>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299177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A58C1-14DB-4F65-8401-8960B4476ABF}" type="datetime1">
              <a:rPr lang="en-US" smtClean="0"/>
              <a:t>6/8/2022</a:t>
            </a:fld>
            <a:endParaRPr lang="en-US"/>
          </a:p>
        </p:txBody>
      </p:sp>
      <p:sp>
        <p:nvSpPr>
          <p:cNvPr id="5" name="Footer Placeholder 4"/>
          <p:cNvSpPr>
            <a:spLocks noGrp="1"/>
          </p:cNvSpPr>
          <p:nvPr>
            <p:ph type="ftr" sz="quarter" idx="11"/>
          </p:nvPr>
        </p:nvSpPr>
        <p:spPr/>
        <p:txBody>
          <a:bodyPr/>
          <a:lstStyle/>
          <a:p>
            <a:r>
              <a:rPr lang="en-US" smtClean="0"/>
              <a:t>Best Flora Photograph to celebrate 15 years of completion of efloraofindia</a:t>
            </a:r>
            <a:endParaRPr lang="en-US"/>
          </a:p>
        </p:txBody>
      </p:sp>
      <p:sp>
        <p:nvSpPr>
          <p:cNvPr id="6" name="Slide Number Placeholder 5"/>
          <p:cNvSpPr>
            <a:spLocks noGrp="1"/>
          </p:cNvSpPr>
          <p:nvPr>
            <p:ph type="sldNum" sz="quarter" idx="12"/>
          </p:nvPr>
        </p:nvSpPr>
        <p:spPr/>
        <p:txBody>
          <a:bodyPr/>
          <a:lstStyle/>
          <a:p>
            <a:fld id="{CB204D0E-5FAF-47D8-8133-ED0F42E1AA46}" type="slidenum">
              <a:rPr lang="en-US" smtClean="0"/>
              <a:t>‹#›</a:t>
            </a:fld>
            <a:endParaRPr lang="en-US"/>
          </a:p>
        </p:txBody>
      </p:sp>
    </p:spTree>
    <p:extLst>
      <p:ext uri="{BB962C8B-B14F-4D97-AF65-F5344CB8AC3E}">
        <p14:creationId xmlns:p14="http://schemas.microsoft.com/office/powerpoint/2010/main" val="14309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3753" y="6400800"/>
            <a:ext cx="7318247" cy="457200"/>
          </a:xfrm>
          <a:prstGeom prst="rect">
            <a:avLst/>
          </a:prstGeom>
          <a:solidFill>
            <a:srgbClr val="003300"/>
          </a:solidFill>
        </p:spPr>
        <p:txBody>
          <a:bodyPr vert="horz" lIns="182880" tIns="45720" rIns="18288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73752" y="0"/>
            <a:ext cx="7318248" cy="6400800"/>
          </a:xfrm>
          <a:prstGeom prst="rect">
            <a:avLst/>
          </a:prstGeom>
        </p:spPr>
        <p:txBody>
          <a:bodyPr vert="horz" lIns="182880" tIns="182880" rIns="182880" bIns="18288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0" y="6035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6F37B-9B08-4685-83BD-8172C30E8552}" type="datetime1">
              <a:rPr lang="en-US" smtClean="0"/>
              <a:t>6/8/2022</a:t>
            </a:fld>
            <a:endParaRPr lang="en-US"/>
          </a:p>
        </p:txBody>
      </p:sp>
      <p:sp>
        <p:nvSpPr>
          <p:cNvPr id="5" name="Footer Placeholder 4"/>
          <p:cNvSpPr>
            <a:spLocks noGrp="1"/>
          </p:cNvSpPr>
          <p:nvPr>
            <p:ph type="ftr" sz="quarter" idx="3"/>
          </p:nvPr>
        </p:nvSpPr>
        <p:spPr>
          <a:xfrm>
            <a:off x="457199" y="6400800"/>
            <a:ext cx="4416553" cy="457200"/>
          </a:xfrm>
          <a:prstGeom prst="rect">
            <a:avLst/>
          </a:prstGeom>
          <a:solidFill>
            <a:schemeClr val="accent6">
              <a:lumMod val="50000"/>
            </a:schemeClr>
          </a:solidFill>
        </p:spPr>
        <p:txBody>
          <a:bodyPr vert="horz" lIns="182880" tIns="45720" rIns="182880" bIns="45720" rtlCol="0" anchor="ctr"/>
          <a:lstStyle>
            <a:lvl1pPr algn="r">
              <a:defRPr sz="1050">
                <a:solidFill>
                  <a:schemeClr val="bg1"/>
                </a:solidFill>
              </a:defRPr>
            </a:lvl1pPr>
          </a:lstStyle>
          <a:p>
            <a:r>
              <a:rPr lang="en-US" smtClean="0"/>
              <a:t>Best Flora Photograph to celebrate 15 years of completion of efloraofindia</a:t>
            </a:r>
            <a:endParaRPr lang="en-US" dirty="0"/>
          </a:p>
        </p:txBody>
      </p:sp>
      <p:sp>
        <p:nvSpPr>
          <p:cNvPr id="6" name="Slide Number Placeholder 5"/>
          <p:cNvSpPr>
            <a:spLocks noGrp="1"/>
          </p:cNvSpPr>
          <p:nvPr>
            <p:ph type="sldNum" sz="quarter" idx="4"/>
          </p:nvPr>
        </p:nvSpPr>
        <p:spPr>
          <a:xfrm>
            <a:off x="0" y="6400800"/>
            <a:ext cx="447675" cy="457200"/>
          </a:xfrm>
          <a:prstGeom prst="rect">
            <a:avLst/>
          </a:prstGeom>
          <a:solidFill>
            <a:srgbClr val="003300"/>
          </a:solidFill>
        </p:spPr>
        <p:txBody>
          <a:bodyPr vert="horz" lIns="91440" tIns="45720" rIns="91440" bIns="45720" rtlCol="0" anchor="ctr"/>
          <a:lstStyle>
            <a:lvl1pPr algn="r">
              <a:defRPr sz="1200">
                <a:solidFill>
                  <a:schemeClr val="tx1">
                    <a:tint val="75000"/>
                  </a:schemeClr>
                </a:solidFill>
              </a:defRPr>
            </a:lvl1pPr>
          </a:lstStyle>
          <a:p>
            <a:fld id="{CB204D0E-5FAF-47D8-8133-ED0F42E1AA46}" type="slidenum">
              <a:rPr lang="en-US" smtClean="0"/>
              <a:t>‹#›</a:t>
            </a:fld>
            <a:endParaRPr lang="en-US" dirty="0"/>
          </a:p>
        </p:txBody>
      </p:sp>
    </p:spTree>
    <p:extLst>
      <p:ext uri="{BB962C8B-B14F-4D97-AF65-F5344CB8AC3E}">
        <p14:creationId xmlns:p14="http://schemas.microsoft.com/office/powerpoint/2010/main" val="411995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floraofindia.com/2011/03/06/huernia-zebrina/" TargetMode="External"/><Relationship Id="rId2" Type="http://schemas.openxmlformats.org/officeDocument/2006/relationships/hyperlink" Target="https://en.wikipedia.org/wiki/Huernia"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powo.science.kew.org/taxon/urn:lsid:ipni.org:names:98833-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doi.org/10.1093/botlinnean/boab0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60844" b="103"/>
          <a:stretch/>
        </p:blipFill>
        <p:spPr>
          <a:xfrm>
            <a:off x="4613816" y="5715000"/>
            <a:ext cx="2959909" cy="914400"/>
          </a:xfrm>
          <a:prstGeom prst="rect">
            <a:avLst/>
          </a:prstGeom>
        </p:spPr>
      </p:pic>
      <p:sp>
        <p:nvSpPr>
          <p:cNvPr id="14" name="Rectangle 13"/>
          <p:cNvSpPr/>
          <p:nvPr/>
        </p:nvSpPr>
        <p:spPr>
          <a:xfrm>
            <a:off x="-5104" y="6492240"/>
            <a:ext cx="12192000" cy="365760"/>
          </a:xfrm>
          <a:prstGeom prst="rect">
            <a:avLst/>
          </a:prstGeom>
          <a:solidFill>
            <a:srgbClr val="00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9156"/>
          <a:stretch/>
        </p:blipFill>
        <p:spPr>
          <a:xfrm>
            <a:off x="3804896" y="369463"/>
            <a:ext cx="4572000" cy="2200511"/>
          </a:xfrm>
          <a:prstGeom prst="rect">
            <a:avLst/>
          </a:prstGeom>
        </p:spPr>
      </p:pic>
      <p:sp>
        <p:nvSpPr>
          <p:cNvPr id="3" name="Rectangle 2"/>
          <p:cNvSpPr/>
          <p:nvPr/>
        </p:nvSpPr>
        <p:spPr>
          <a:xfrm>
            <a:off x="-5104" y="0"/>
            <a:ext cx="12192000" cy="448574"/>
          </a:xfrm>
          <a:prstGeom prst="rect">
            <a:avLst/>
          </a:prstGeom>
          <a:solidFill>
            <a:srgbClr val="00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4114800" cy="3931920"/>
          </a:xfrm>
          <a:prstGeom prst="rect">
            <a:avLst/>
          </a:prstGeom>
          <a:gradFill flip="none" rotWithShape="1">
            <a:gsLst>
              <a:gs pos="0">
                <a:srgbClr val="003300"/>
              </a:gs>
              <a:gs pos="100000">
                <a:srgbClr val="0048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7200" y="0"/>
            <a:ext cx="4114800" cy="3931920"/>
          </a:xfrm>
          <a:prstGeom prst="rect">
            <a:avLst/>
          </a:prstGeom>
          <a:gradFill flip="none" rotWithShape="1">
            <a:gsLst>
              <a:gs pos="0">
                <a:srgbClr val="004821"/>
              </a:gs>
              <a:gs pos="100000">
                <a:srgbClr val="00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24103" y="4695825"/>
            <a:ext cx="4663440" cy="2162175"/>
          </a:xfrm>
          <a:prstGeom prst="rect">
            <a:avLst/>
          </a:prstGeom>
          <a:gradFill flip="none" rotWithShape="1">
            <a:gsLst>
              <a:gs pos="0">
                <a:srgbClr val="004821"/>
              </a:gs>
              <a:gs pos="100000">
                <a:srgbClr val="00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 y="4695825"/>
            <a:ext cx="4663440" cy="2162175"/>
          </a:xfrm>
          <a:prstGeom prst="rect">
            <a:avLst/>
          </a:prstGeom>
          <a:gradFill flip="none" rotWithShape="1">
            <a:gsLst>
              <a:gs pos="0">
                <a:srgbClr val="003300"/>
              </a:gs>
              <a:gs pos="100000">
                <a:srgbClr val="0048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04" y="2828925"/>
            <a:ext cx="12192000" cy="2581275"/>
          </a:xfrm>
        </p:spPr>
        <p:txBody>
          <a:bodyPr anchor="ctr" anchorCtr="1"/>
          <a:lstStyle/>
          <a:p>
            <a:r>
              <a:rPr lang="en-US" sz="4000" dirty="0" smtClean="0"/>
              <a:t>Photo entries for Best Flora Photograph </a:t>
            </a:r>
            <a:br>
              <a:rPr lang="en-US" sz="4000" dirty="0" smtClean="0"/>
            </a:br>
            <a:r>
              <a:rPr lang="en-US" sz="4000" dirty="0" smtClean="0"/>
              <a:t>to celebrate 15 years of completion of </a:t>
            </a:r>
            <a:r>
              <a:rPr lang="en-US" sz="4000" dirty="0" err="1" smtClean="0"/>
              <a:t>efloraofindia</a:t>
            </a:r>
            <a:r>
              <a:rPr lang="en-US" sz="4000" dirty="0" smtClean="0"/>
              <a:t/>
            </a:r>
            <a:br>
              <a:rPr lang="en-US" sz="4000" dirty="0" smtClean="0"/>
            </a:br>
            <a:r>
              <a:rPr lang="en-US" sz="1600" b="0" dirty="0" smtClean="0"/>
              <a:t/>
            </a:r>
            <a:br>
              <a:rPr lang="en-US" sz="1600" b="0" dirty="0" smtClean="0"/>
            </a:br>
            <a:r>
              <a:rPr lang="en-US" sz="1600" dirty="0" smtClean="0"/>
              <a:t/>
            </a:r>
            <a:br>
              <a:rPr lang="en-US" sz="1600" dirty="0" smtClean="0"/>
            </a:br>
            <a:r>
              <a:rPr lang="en-US" sz="1600" dirty="0" smtClean="0"/>
              <a:t>Jury</a:t>
            </a:r>
            <a:r>
              <a:rPr lang="en-US" sz="1600" b="0" dirty="0" smtClean="0"/>
              <a:t>: </a:t>
            </a:r>
            <a:r>
              <a:rPr lang="en-US" sz="1600" b="0" dirty="0" smtClean="0"/>
              <a:t>J. M. </a:t>
            </a:r>
            <a:r>
              <a:rPr lang="en-US" sz="1600" b="0" dirty="0" smtClean="0"/>
              <a:t>Garg, </a:t>
            </a:r>
            <a:r>
              <a:rPr lang="en-US" sz="1600" b="0" dirty="0" err="1" smtClean="0"/>
              <a:t>Saroj</a:t>
            </a:r>
            <a:r>
              <a:rPr lang="en-US" sz="1600" b="0" dirty="0" smtClean="0"/>
              <a:t> Kumar </a:t>
            </a:r>
            <a:r>
              <a:rPr lang="en-US" sz="1600" b="0" dirty="0" err="1" smtClean="0"/>
              <a:t>Kasaju</a:t>
            </a:r>
            <a:r>
              <a:rPr lang="en-US" sz="1600" b="0" dirty="0"/>
              <a:t> &amp;</a:t>
            </a:r>
            <a:r>
              <a:rPr lang="en-US" sz="1600" b="0" dirty="0" smtClean="0"/>
              <a:t> </a:t>
            </a:r>
            <a:r>
              <a:rPr lang="en-US" sz="1600" b="0" dirty="0"/>
              <a:t>Dinesh Valke</a:t>
            </a:r>
            <a:endParaRPr lang="en-US" sz="1600" b="0" dirty="0"/>
          </a:p>
        </p:txBody>
      </p:sp>
    </p:spTree>
    <p:extLst>
      <p:ext uri="{BB962C8B-B14F-4D97-AF65-F5344CB8AC3E}">
        <p14:creationId xmlns:p14="http://schemas.microsoft.com/office/powerpoint/2010/main" val="4133132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Here </a:t>
            </a:r>
            <a:r>
              <a:rPr lang="en-US" dirty="0"/>
              <a:t>is My best flora photograph. This was shot recently in April 2022 during our visit to </a:t>
            </a:r>
            <a:r>
              <a:rPr lang="en-US" dirty="0" err="1"/>
              <a:t>Pratapnagar</a:t>
            </a:r>
            <a:r>
              <a:rPr lang="en-US" dirty="0"/>
              <a:t> (</a:t>
            </a:r>
            <a:r>
              <a:rPr lang="en-US" dirty="0" err="1"/>
              <a:t>Distt</a:t>
            </a:r>
            <a:r>
              <a:rPr lang="en-US" dirty="0"/>
              <a:t> </a:t>
            </a:r>
            <a:r>
              <a:rPr lang="en-US" dirty="0" err="1"/>
              <a:t>Tehri</a:t>
            </a:r>
            <a:r>
              <a:rPr lang="en-US" dirty="0"/>
              <a:t>, </a:t>
            </a:r>
            <a:r>
              <a:rPr lang="en-US" dirty="0" err="1"/>
              <a:t>Uttarakhand</a:t>
            </a:r>
            <a:r>
              <a:rPr lang="en-US" dirty="0"/>
              <a:t>). We were on the way to </a:t>
            </a:r>
            <a:r>
              <a:rPr lang="en-US" dirty="0" err="1"/>
              <a:t>Pratapnagar</a:t>
            </a:r>
            <a:r>
              <a:rPr lang="en-US" dirty="0"/>
              <a:t> and the day was much hotter than usual. Flowers on the trees or shrubs were almost negligible but this </a:t>
            </a:r>
            <a:r>
              <a:rPr lang="en-US" b="1" i="1" dirty="0" err="1"/>
              <a:t>Erythrina</a:t>
            </a:r>
            <a:r>
              <a:rPr lang="en-US" b="1" i="1" dirty="0"/>
              <a:t> </a:t>
            </a:r>
            <a:r>
              <a:rPr lang="en-US" b="1" i="1" dirty="0" err="1"/>
              <a:t>suberosa</a:t>
            </a:r>
            <a:r>
              <a:rPr lang="en-US" b="1" i="1" dirty="0"/>
              <a:t> </a:t>
            </a:r>
            <a:r>
              <a:rPr lang="en-US" dirty="0"/>
              <a:t>tree was standing with lush blooms, giving a treat to eyes. We stopped near this tree and took a lot of shots. From among them this one is shared here as Best Flora Photograph.</a:t>
            </a:r>
          </a:p>
        </p:txBody>
      </p:sp>
      <p:sp>
        <p:nvSpPr>
          <p:cNvPr id="3" name="Title 2"/>
          <p:cNvSpPr>
            <a:spLocks noGrp="1"/>
          </p:cNvSpPr>
          <p:nvPr>
            <p:ph type="title"/>
          </p:nvPr>
        </p:nvSpPr>
        <p:spPr/>
        <p:txBody>
          <a:bodyPr/>
          <a:lstStyle/>
          <a:p>
            <a:r>
              <a:rPr lang="en-US" dirty="0"/>
              <a:t>Dr. Balkar Singh</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2127945"/>
            <a:ext cx="4206240" cy="2784990"/>
          </a:xfrm>
          <a:prstGeom prst="rect">
            <a:avLst/>
          </a:prstGeom>
          <a:ln>
            <a:solidFill>
              <a:schemeClr val="bg2">
                <a:lumMod val="25000"/>
              </a:schemeClr>
            </a:solidFill>
          </a:ln>
        </p:spPr>
      </p:pic>
    </p:spTree>
    <p:extLst>
      <p:ext uri="{BB962C8B-B14F-4D97-AF65-F5344CB8AC3E}">
        <p14:creationId xmlns:p14="http://schemas.microsoft.com/office/powerpoint/2010/main" val="379471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Please </a:t>
            </a:r>
            <a:r>
              <a:rPr lang="en-US" dirty="0"/>
              <a:t>find my entry for the Best Flora Photograph contest </a:t>
            </a:r>
            <a:r>
              <a:rPr lang="en-US" dirty="0" smtClean="0"/>
              <a:t>2022.</a:t>
            </a:r>
            <a:br>
              <a:rPr lang="en-US" dirty="0" smtClean="0"/>
            </a:br>
            <a:r>
              <a:rPr lang="en-US" dirty="0" smtClean="0"/>
              <a:t>The </a:t>
            </a:r>
            <a:r>
              <a:rPr lang="en-US" dirty="0"/>
              <a:t>details and story behind the </a:t>
            </a:r>
            <a:r>
              <a:rPr lang="en-US" dirty="0" smtClean="0"/>
              <a:t>photograph.</a:t>
            </a:r>
            <a:br>
              <a:rPr lang="en-US" dirty="0" smtClean="0"/>
            </a:br>
            <a:r>
              <a:rPr lang="en-US" b="1" i="1" dirty="0" err="1" smtClean="0"/>
              <a:t>Meconopsis</a:t>
            </a:r>
            <a:r>
              <a:rPr lang="en-US" b="1" i="1" dirty="0" smtClean="0"/>
              <a:t> </a:t>
            </a:r>
            <a:r>
              <a:rPr lang="en-US" b="1" i="1" dirty="0" err="1"/>
              <a:t>horridula</a:t>
            </a:r>
            <a:r>
              <a:rPr lang="en-US" b="1" i="1" dirty="0"/>
              <a:t> </a:t>
            </a:r>
            <a:r>
              <a:rPr lang="en-US" dirty="0"/>
              <a:t>Hook. f. &amp; </a:t>
            </a:r>
            <a:r>
              <a:rPr lang="en-US" dirty="0" smtClean="0"/>
              <a:t>Thomson,</a:t>
            </a:r>
            <a:br>
              <a:rPr lang="en-US" dirty="0" smtClean="0"/>
            </a:br>
            <a:r>
              <a:rPr lang="en-US" dirty="0" err="1" smtClean="0"/>
              <a:t>syn</a:t>
            </a:r>
            <a:r>
              <a:rPr lang="en-US" dirty="0"/>
              <a:t>: </a:t>
            </a:r>
            <a:r>
              <a:rPr lang="en-US" i="1" dirty="0"/>
              <a:t>Papaver </a:t>
            </a:r>
            <a:r>
              <a:rPr lang="en-US" i="1" dirty="0" err="1"/>
              <a:t>horridulum</a:t>
            </a:r>
            <a:r>
              <a:rPr lang="en-US" i="1" dirty="0"/>
              <a:t> </a:t>
            </a:r>
            <a:r>
              <a:rPr lang="en-US" dirty="0"/>
              <a:t>(</a:t>
            </a:r>
            <a:r>
              <a:rPr lang="en-US" dirty="0" err="1"/>
              <a:t>Hook.fil</a:t>
            </a:r>
            <a:r>
              <a:rPr lang="en-US" dirty="0"/>
              <a:t>. &amp; Thomson) </a:t>
            </a:r>
            <a:r>
              <a:rPr lang="en-US" dirty="0" err="1"/>
              <a:t>Christenh</a:t>
            </a:r>
            <a:r>
              <a:rPr lang="en-US" dirty="0"/>
              <a:t>. &amp; Byng</a:t>
            </a:r>
            <a:r>
              <a:rPr lang="en-US" dirty="0" smtClean="0"/>
              <a:t>).</a:t>
            </a:r>
            <a:br>
              <a:rPr lang="en-US" dirty="0" smtClean="0"/>
            </a:br>
            <a:r>
              <a:rPr lang="en-US" dirty="0" smtClean="0"/>
              <a:t>also </a:t>
            </a:r>
            <a:r>
              <a:rPr lang="en-US" dirty="0"/>
              <a:t>known as Prickly blue poppy found at altitudes of 3500-5500m from mid July to August end in Himalayas.</a:t>
            </a:r>
          </a:p>
          <a:p>
            <a:r>
              <a:rPr lang="en-US" dirty="0"/>
              <a:t>This photograph was clicked during my </a:t>
            </a:r>
            <a:r>
              <a:rPr lang="en-US" dirty="0" err="1"/>
              <a:t>Hampta</a:t>
            </a:r>
            <a:r>
              <a:rPr lang="en-US" dirty="0"/>
              <a:t> pass trek on a rainy day.</a:t>
            </a:r>
          </a:p>
          <a:p>
            <a:r>
              <a:rPr lang="en-US" dirty="0"/>
              <a:t>Probably the fly was taking refuge under that bright blue umbrella.</a:t>
            </a:r>
          </a:p>
        </p:txBody>
      </p:sp>
      <p:sp>
        <p:nvSpPr>
          <p:cNvPr id="3" name="Title 2"/>
          <p:cNvSpPr>
            <a:spLocks noGrp="1"/>
          </p:cNvSpPr>
          <p:nvPr>
            <p:ph type="title"/>
          </p:nvPr>
        </p:nvSpPr>
        <p:spPr/>
        <p:txBody>
          <a:bodyPr/>
          <a:lstStyle/>
          <a:p>
            <a:r>
              <a:rPr lang="en-US" dirty="0"/>
              <a:t>Dr. Satish </a:t>
            </a:r>
            <a:r>
              <a:rPr lang="en-US" dirty="0" err="1"/>
              <a:t>Pardeshi</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1943100"/>
            <a:ext cx="4206240" cy="3154680"/>
          </a:xfrm>
          <a:prstGeom prst="rect">
            <a:avLst/>
          </a:prstGeom>
          <a:ln>
            <a:solidFill>
              <a:schemeClr val="bg2">
                <a:lumMod val="25000"/>
              </a:schemeClr>
            </a:solidFill>
          </a:ln>
        </p:spPr>
      </p:pic>
    </p:spTree>
    <p:extLst>
      <p:ext uri="{BB962C8B-B14F-4D97-AF65-F5344CB8AC3E}">
        <p14:creationId xmlns:p14="http://schemas.microsoft.com/office/powerpoint/2010/main" val="405398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This </a:t>
            </a:r>
            <a:r>
              <a:rPr lang="en-US" dirty="0"/>
              <a:t>is my first upload after a long </a:t>
            </a:r>
            <a:r>
              <a:rPr lang="en-US" dirty="0" err="1"/>
              <a:t>long</a:t>
            </a:r>
            <a:r>
              <a:rPr lang="en-US" dirty="0"/>
              <a:t> time (mainly because of paucity of time due to different priorities). It is </a:t>
            </a:r>
            <a:r>
              <a:rPr lang="en-US" b="1" i="1" dirty="0" err="1"/>
              <a:t>Habenaria</a:t>
            </a:r>
            <a:r>
              <a:rPr lang="en-US" b="1" i="1" dirty="0"/>
              <a:t> </a:t>
            </a:r>
            <a:r>
              <a:rPr lang="en-US" b="1" i="1" dirty="0" err="1"/>
              <a:t>longicorniculata</a:t>
            </a:r>
            <a:r>
              <a:rPr lang="en-US" b="1" i="1" dirty="0"/>
              <a:t> </a:t>
            </a:r>
            <a:r>
              <a:rPr lang="en-US" dirty="0"/>
              <a:t>as I knew it from the first glance while moving on a narrow road through </a:t>
            </a:r>
            <a:r>
              <a:rPr lang="en-US" dirty="0" err="1"/>
              <a:t>Bhadra</a:t>
            </a:r>
            <a:r>
              <a:rPr lang="en-US" dirty="0"/>
              <a:t> Wildlife Sanctuary on the way to </a:t>
            </a:r>
            <a:r>
              <a:rPr lang="en-US" dirty="0" err="1"/>
              <a:t>Kemmanagundi</a:t>
            </a:r>
            <a:r>
              <a:rPr lang="en-US" dirty="0"/>
              <a:t> from </a:t>
            </a:r>
            <a:r>
              <a:rPr lang="en-US" dirty="0" err="1"/>
              <a:t>Chikmagalur</a:t>
            </a:r>
            <a:r>
              <a:rPr lang="en-US" dirty="0"/>
              <a:t> in Oct ‘2013.</a:t>
            </a:r>
          </a:p>
          <a:p>
            <a:r>
              <a:rPr lang="en-US" dirty="0"/>
              <a:t>I requested the driver to stop the vehicle &amp; hurriedly got down to click it. I didn’t bother with anything else. I also took the pictures of the basal leaves and many other pictures from many angles, a few while almost sitting. After the photo session with this &amp; a few other flowering herbs was over, I returned back to the vehicle. As we moved a bit I could see blood on my pants. As I looked further, I saw many leeches on my legs, shirt &amp; on the vehicle. It was, as if, it was a great attack of leeches. I quickly removed them by heavily shaking my hands &amp; legs one by one. Finally all of them (around six) were gone but not without leaving their temporary scars. I knew they did no long term harm. One of them was later found to have left a mark on the toes of my daughter.</a:t>
            </a:r>
          </a:p>
          <a:p>
            <a:r>
              <a:rPr lang="en-US" dirty="0"/>
              <a:t>It certainly was a great encounter with </a:t>
            </a:r>
            <a:r>
              <a:rPr lang="en-US" b="1" i="1" dirty="0" err="1"/>
              <a:t>Habenaria</a:t>
            </a:r>
            <a:r>
              <a:rPr lang="en-US" b="1" i="1" dirty="0"/>
              <a:t> </a:t>
            </a:r>
            <a:r>
              <a:rPr lang="en-US" b="1" i="1" dirty="0" err="1"/>
              <a:t>longicorniculata</a:t>
            </a:r>
            <a:endParaRPr lang="en-US" b="1" i="1" dirty="0"/>
          </a:p>
          <a:p>
            <a:r>
              <a:rPr lang="en-US" dirty="0"/>
              <a:t>I really miss such adventurous moments in the wild these days.</a:t>
            </a:r>
          </a:p>
        </p:txBody>
      </p:sp>
      <p:sp>
        <p:nvSpPr>
          <p:cNvPr id="3" name="Title 2"/>
          <p:cNvSpPr>
            <a:spLocks noGrp="1"/>
          </p:cNvSpPr>
          <p:nvPr>
            <p:ph type="title"/>
          </p:nvPr>
        </p:nvSpPr>
        <p:spPr/>
        <p:txBody>
          <a:bodyPr/>
          <a:lstStyle/>
          <a:p>
            <a:r>
              <a:rPr lang="en-US" dirty="0"/>
              <a:t>J. M. Garg</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91" y="1051560"/>
            <a:ext cx="3289369" cy="4937760"/>
          </a:xfrm>
          <a:prstGeom prst="rect">
            <a:avLst/>
          </a:prstGeom>
          <a:ln>
            <a:solidFill>
              <a:schemeClr val="bg2">
                <a:lumMod val="2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75" y="4143375"/>
            <a:ext cx="1234440" cy="1234440"/>
          </a:xfrm>
          <a:prstGeom prst="rect">
            <a:avLst/>
          </a:prstGeom>
        </p:spPr>
      </p:pic>
    </p:spTree>
    <p:extLst>
      <p:ext uri="{BB962C8B-B14F-4D97-AF65-F5344CB8AC3E}">
        <p14:creationId xmlns:p14="http://schemas.microsoft.com/office/powerpoint/2010/main" val="2488711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err="1" smtClean="0"/>
              <a:t>Neomarica</a:t>
            </a:r>
            <a:r>
              <a:rPr lang="en-US" b="1" i="1" dirty="0" smtClean="0"/>
              <a:t> </a:t>
            </a:r>
            <a:r>
              <a:rPr lang="en-US" b="1" i="1" dirty="0" err="1"/>
              <a:t>northiana</a:t>
            </a:r>
            <a:endParaRPr lang="en-US" b="1" i="1" dirty="0"/>
          </a:p>
          <a:p>
            <a:r>
              <a:rPr lang="en-US" dirty="0"/>
              <a:t>Lock down 1. April 2020.</a:t>
            </a:r>
          </a:p>
          <a:p>
            <a:r>
              <a:rPr lang="en-US" dirty="0"/>
              <a:t>Like everywhere, Mumbai too had come to a standstill. There was a frightening silence on the roads. Couldn’t move out anywhere. My regular morning walks had stopped. So gradually started making rounds in the building. Since I stay on ground floor, I have “encroached” the part of the building compound in front of my house 😄 and made a small garden. Suddenly my eyes fell on one neglected pot  and I was </a:t>
            </a:r>
            <a:r>
              <a:rPr lang="en-US" dirty="0" smtClean="0"/>
              <a:t>speechless (still </a:t>
            </a:r>
            <a:r>
              <a:rPr lang="en-US" dirty="0"/>
              <a:t>trying to recollect from where I got that plant</a:t>
            </a:r>
            <a:r>
              <a:rPr lang="en-US" dirty="0" smtClean="0"/>
              <a:t>). A </a:t>
            </a:r>
            <a:r>
              <a:rPr lang="en-US" dirty="0"/>
              <a:t>beautiful flower was hanging like a pendulum. It had grown on one leaf. Three bright white petals with brownish tiger-striped patterns and three purplish blue curled petals. What a beauty it was ! </a:t>
            </a:r>
            <a:r>
              <a:rPr lang="en-US" dirty="0" err="1" smtClean="0"/>
              <a:t>efloraofindia</a:t>
            </a:r>
            <a:r>
              <a:rPr lang="en-US" dirty="0" smtClean="0"/>
              <a:t> </a:t>
            </a:r>
            <a:r>
              <a:rPr lang="en-US" dirty="0"/>
              <a:t>as usual immediately did the id – </a:t>
            </a:r>
            <a:r>
              <a:rPr lang="en-US" i="1" dirty="0" err="1"/>
              <a:t>Neomarica</a:t>
            </a:r>
            <a:r>
              <a:rPr lang="en-US" i="1" dirty="0"/>
              <a:t> </a:t>
            </a:r>
            <a:r>
              <a:rPr lang="en-US" i="1" dirty="0" err="1"/>
              <a:t>northiana</a:t>
            </a:r>
            <a:r>
              <a:rPr lang="en-US" dirty="0"/>
              <a:t>. It’s common name is ‘Walking Iris’. The flower gets its common name Walking Iris from its unusual propagation habit. New plantlets grow at the tips of the flower stems, weighing them down until they bend to touch the ground and take root.</a:t>
            </a:r>
          </a:p>
          <a:p>
            <a:r>
              <a:rPr lang="en-US" dirty="0"/>
              <a:t>To sum it all, in those depressing days, this unique flower lifted my heart.</a:t>
            </a:r>
          </a:p>
        </p:txBody>
      </p:sp>
      <p:sp>
        <p:nvSpPr>
          <p:cNvPr id="3" name="Title 2"/>
          <p:cNvSpPr>
            <a:spLocks noGrp="1"/>
          </p:cNvSpPr>
          <p:nvPr>
            <p:ph type="title"/>
          </p:nvPr>
        </p:nvSpPr>
        <p:spPr/>
        <p:txBody>
          <a:bodyPr/>
          <a:lstStyle/>
          <a:p>
            <a:r>
              <a:rPr lang="en-US" dirty="0" err="1"/>
              <a:t>Shobha</a:t>
            </a:r>
            <a:r>
              <a:rPr lang="en-US" dirty="0"/>
              <a:t> </a:t>
            </a:r>
            <a:r>
              <a:rPr lang="en-US" dirty="0" err="1"/>
              <a:t>Halwe-Chavda</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88" y="960120"/>
            <a:ext cx="2486978" cy="5120640"/>
          </a:xfrm>
          <a:prstGeom prst="rect">
            <a:avLst/>
          </a:prstGeom>
          <a:ln>
            <a:solidFill>
              <a:schemeClr val="bg2">
                <a:lumMod val="25000"/>
              </a:schemeClr>
            </a:solidFill>
          </a:ln>
        </p:spPr>
      </p:pic>
    </p:spTree>
    <p:extLst>
      <p:ext uri="{BB962C8B-B14F-4D97-AF65-F5344CB8AC3E}">
        <p14:creationId xmlns:p14="http://schemas.microsoft.com/office/powerpoint/2010/main" val="35648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err="1" smtClean="0"/>
              <a:t>Grewia</a:t>
            </a:r>
            <a:r>
              <a:rPr lang="en-US" b="1" i="1" dirty="0" smtClean="0"/>
              <a:t> </a:t>
            </a:r>
            <a:r>
              <a:rPr lang="en-US" b="1" i="1" dirty="0" err="1" smtClean="0"/>
              <a:t>orientalis</a:t>
            </a:r>
            <a:r>
              <a:rPr lang="en-US" dirty="0" smtClean="0"/>
              <a:t/>
            </a:r>
            <a:br>
              <a:rPr lang="en-US" dirty="0" smtClean="0"/>
            </a:br>
            <a:r>
              <a:rPr lang="en-US" dirty="0" smtClean="0"/>
              <a:t>Syn</a:t>
            </a:r>
            <a:r>
              <a:rPr lang="en-US" dirty="0"/>
              <a:t>. </a:t>
            </a:r>
            <a:r>
              <a:rPr lang="en-US" i="1" dirty="0" err="1"/>
              <a:t>Grewia</a:t>
            </a:r>
            <a:r>
              <a:rPr lang="en-US" i="1" dirty="0"/>
              <a:t> </a:t>
            </a:r>
            <a:r>
              <a:rPr lang="en-US" i="1" dirty="0" err="1"/>
              <a:t>columnaris</a:t>
            </a:r>
            <a:r>
              <a:rPr lang="en-US" i="1" dirty="0"/>
              <a:t> </a:t>
            </a:r>
            <a:r>
              <a:rPr lang="en-US" dirty="0"/>
              <a:t>(Smith)</a:t>
            </a:r>
          </a:p>
          <a:p>
            <a:r>
              <a:rPr lang="en-US" dirty="0"/>
              <a:t>Growing wild in semi urban area  near Chennai, photo ca 2012</a:t>
            </a:r>
          </a:p>
          <a:p>
            <a:r>
              <a:rPr lang="en-US" dirty="0"/>
              <a:t>———————————————————–</a:t>
            </a:r>
          </a:p>
          <a:p>
            <a:r>
              <a:rPr lang="en-US" dirty="0"/>
              <a:t>Plant exploration walks wherever possible are my top choice of leisure activity.</a:t>
            </a:r>
          </a:p>
          <a:p>
            <a:r>
              <a:rPr lang="en-US" dirty="0"/>
              <a:t>This photo  re-captures for me  the excitement of finding  an unknown species,  and  the pleasurable hours looking through journals, illustrations, keys, in an attempt to identify.</a:t>
            </a:r>
          </a:p>
          <a:p>
            <a:r>
              <a:rPr lang="en-US" dirty="0"/>
              <a:t>Sometimes I succeeded, sometimes not.</a:t>
            </a:r>
          </a:p>
          <a:p>
            <a:r>
              <a:rPr lang="en-US" dirty="0"/>
              <a:t>But I was always confident of getting  final verification  from  active and ever helpful </a:t>
            </a:r>
            <a:r>
              <a:rPr lang="en-US" dirty="0" err="1"/>
              <a:t>eflora</a:t>
            </a:r>
            <a:r>
              <a:rPr lang="en-US" dirty="0"/>
              <a:t> group.</a:t>
            </a:r>
          </a:p>
          <a:p>
            <a:r>
              <a:rPr lang="en-US" dirty="0"/>
              <a:t>Congratulations to all  </a:t>
            </a:r>
            <a:r>
              <a:rPr lang="en-US" dirty="0" err="1"/>
              <a:t>eflora</a:t>
            </a:r>
            <a:r>
              <a:rPr lang="en-US" dirty="0"/>
              <a:t> mentors and members.</a:t>
            </a:r>
          </a:p>
          <a:p>
            <a:r>
              <a:rPr lang="en-US" b="1" dirty="0"/>
              <a:t>Jai Bharat, Jai </a:t>
            </a:r>
            <a:r>
              <a:rPr lang="en-US" b="1" dirty="0" err="1"/>
              <a:t>eflora</a:t>
            </a:r>
            <a:r>
              <a:rPr lang="en-US" b="1" dirty="0"/>
              <a:t> of India</a:t>
            </a:r>
          </a:p>
        </p:txBody>
      </p:sp>
      <p:sp>
        <p:nvSpPr>
          <p:cNvPr id="3" name="Title 2"/>
          <p:cNvSpPr>
            <a:spLocks noGrp="1"/>
          </p:cNvSpPr>
          <p:nvPr>
            <p:ph type="title"/>
          </p:nvPr>
        </p:nvSpPr>
        <p:spPr/>
        <p:txBody>
          <a:bodyPr/>
          <a:lstStyle/>
          <a:p>
            <a:r>
              <a:rPr lang="en-US" dirty="0"/>
              <a:t>A. Sinha</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6" y="1767840"/>
            <a:ext cx="4206240" cy="3505200"/>
          </a:xfrm>
          <a:prstGeom prst="rect">
            <a:avLst/>
          </a:prstGeom>
          <a:ln>
            <a:solidFill>
              <a:schemeClr val="bg2">
                <a:lumMod val="25000"/>
              </a:schemeClr>
            </a:solidFill>
          </a:ln>
        </p:spPr>
      </p:pic>
    </p:spTree>
    <p:extLst>
      <p:ext uri="{BB962C8B-B14F-4D97-AF65-F5344CB8AC3E}">
        <p14:creationId xmlns:p14="http://schemas.microsoft.com/office/powerpoint/2010/main" val="331001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smtClean="0"/>
              <a:t>Solanum </a:t>
            </a:r>
            <a:r>
              <a:rPr lang="en-US" b="1" i="1" dirty="0" err="1" smtClean="0"/>
              <a:t>erianthum</a:t>
            </a:r>
            <a:endParaRPr lang="en-US" b="1" i="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b="1" i="1" dirty="0" err="1"/>
              <a:t>Himalrandia</a:t>
            </a:r>
            <a:r>
              <a:rPr lang="en-US" b="1" i="1" dirty="0"/>
              <a:t> </a:t>
            </a:r>
            <a:r>
              <a:rPr lang="en-US" b="1" i="1" dirty="0" err="1"/>
              <a:t>tetrasperma</a:t>
            </a:r>
            <a:endParaRPr lang="en-US" b="1" i="1" dirty="0"/>
          </a:p>
        </p:txBody>
      </p:sp>
      <p:sp>
        <p:nvSpPr>
          <p:cNvPr id="3" name="Title 2"/>
          <p:cNvSpPr>
            <a:spLocks noGrp="1"/>
          </p:cNvSpPr>
          <p:nvPr>
            <p:ph type="title"/>
          </p:nvPr>
        </p:nvSpPr>
        <p:spPr/>
        <p:txBody>
          <a:bodyPr/>
          <a:lstStyle/>
          <a:p>
            <a:r>
              <a:rPr lang="en-US" dirty="0"/>
              <a:t>Seema Bin </a:t>
            </a:r>
            <a:r>
              <a:rPr lang="en-US" dirty="0" err="1"/>
              <a:t>Zeenat</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775" y="1838325"/>
            <a:ext cx="1234440" cy="12344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99" y="1051560"/>
            <a:ext cx="3704557" cy="4937760"/>
          </a:xfrm>
          <a:prstGeom prst="rect">
            <a:avLst/>
          </a:prstGeom>
          <a:ln>
            <a:solidFill>
              <a:schemeClr val="bg2">
                <a:lumMod val="25000"/>
              </a:schemeClr>
            </a:solidFill>
          </a:ln>
        </p:spPr>
      </p:pic>
    </p:spTree>
    <p:extLst>
      <p:ext uri="{BB962C8B-B14F-4D97-AF65-F5344CB8AC3E}">
        <p14:creationId xmlns:p14="http://schemas.microsoft.com/office/powerpoint/2010/main" val="1165798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err="1" smtClean="0"/>
              <a:t>Huernia</a:t>
            </a:r>
            <a:r>
              <a:rPr lang="en-US" b="1" i="1" dirty="0" smtClean="0"/>
              <a:t> </a:t>
            </a:r>
            <a:r>
              <a:rPr lang="en-US" b="1" i="1" dirty="0" err="1"/>
              <a:t>zebrina</a:t>
            </a:r>
            <a:r>
              <a:rPr lang="en-US" b="1" i="1" dirty="0"/>
              <a:t> </a:t>
            </a:r>
            <a:r>
              <a:rPr lang="en-US" dirty="0"/>
              <a:t>(Lifesaver plant, Doughnut flower) of </a:t>
            </a:r>
            <a:r>
              <a:rPr lang="en-US" dirty="0" err="1"/>
              <a:t>Apocynaceae</a:t>
            </a:r>
            <a:r>
              <a:rPr lang="en-US" dirty="0"/>
              <a:t> is my entry for the Best Flora Photograph contest to celebrate 15 years of </a:t>
            </a:r>
            <a:r>
              <a:rPr lang="en-US" dirty="0" err="1"/>
              <a:t>efloraofindia</a:t>
            </a:r>
            <a:r>
              <a:rPr lang="en-US" dirty="0"/>
              <a:t>.</a:t>
            </a:r>
          </a:p>
          <a:p>
            <a:r>
              <a:rPr lang="en-US" dirty="0"/>
              <a:t>I chose this picture because of the unique beauty of the flower. It has a prominent shiny central ring called the annulus, appearing like a doughnut, a popular delicacy in the USA and many other countries. This rare and interesting plant is native to Africa and is considered a famine food. Several hybrids are widely grown as ornamentals.</a:t>
            </a:r>
          </a:p>
          <a:p>
            <a:r>
              <a:rPr lang="en-US" dirty="0">
                <a:hlinkClick r:id="rId2"/>
              </a:rPr>
              <a:t>https://</a:t>
            </a:r>
            <a:r>
              <a:rPr lang="en-US" dirty="0" smtClean="0">
                <a:hlinkClick r:id="rId2"/>
              </a:rPr>
              <a:t>en.wikipedia.org/wiki/Huernia</a:t>
            </a:r>
            <a:r>
              <a:rPr lang="en-US" dirty="0" smtClean="0"/>
              <a:t/>
            </a:r>
            <a:br>
              <a:rPr lang="en-US" dirty="0" smtClean="0"/>
            </a:br>
            <a:r>
              <a:rPr lang="en-US" dirty="0" smtClean="0">
                <a:hlinkClick r:id="rId3"/>
              </a:rPr>
              <a:t>https</a:t>
            </a:r>
            <a:r>
              <a:rPr lang="en-US" dirty="0">
                <a:hlinkClick r:id="rId3"/>
              </a:rPr>
              <a:t>://</a:t>
            </a:r>
            <a:r>
              <a:rPr lang="en-US" dirty="0" smtClean="0">
                <a:hlinkClick r:id="rId3"/>
              </a:rPr>
              <a:t>efloraofindia.com/2011/03/06/huernia-zebrina/</a:t>
            </a:r>
            <a:r>
              <a:rPr lang="en-US" dirty="0" smtClean="0"/>
              <a:t/>
            </a:r>
            <a:br>
              <a:rPr lang="en-US" dirty="0" smtClean="0"/>
            </a:br>
            <a:r>
              <a:rPr lang="en-US" dirty="0" smtClean="0">
                <a:hlinkClick r:id="rId4"/>
              </a:rPr>
              <a:t>https</a:t>
            </a:r>
            <a:r>
              <a:rPr lang="en-US" dirty="0">
                <a:hlinkClick r:id="rId4"/>
              </a:rPr>
              <a:t>://</a:t>
            </a:r>
            <a:r>
              <a:rPr lang="en-US" dirty="0" smtClean="0">
                <a:hlinkClick r:id="rId4"/>
              </a:rPr>
              <a:t>powo.science.kew.org/taxon/urn:lsid:ipni.org:names:98833-1</a:t>
            </a:r>
            <a:endParaRPr lang="en-US" dirty="0" smtClean="0"/>
          </a:p>
          <a:p>
            <a:endParaRPr lang="en-US" dirty="0" smtClean="0"/>
          </a:p>
        </p:txBody>
      </p:sp>
      <p:sp>
        <p:nvSpPr>
          <p:cNvPr id="3" name="Title 2"/>
          <p:cNvSpPr>
            <a:spLocks noGrp="1"/>
          </p:cNvSpPr>
          <p:nvPr>
            <p:ph type="title"/>
          </p:nvPr>
        </p:nvSpPr>
        <p:spPr/>
        <p:txBody>
          <a:bodyPr/>
          <a:lstStyle/>
          <a:p>
            <a:r>
              <a:rPr lang="en-US" dirty="0"/>
              <a:t>Dr. </a:t>
            </a:r>
            <a:r>
              <a:rPr lang="en-US" dirty="0" err="1"/>
              <a:t>Vijayasankar</a:t>
            </a:r>
            <a:r>
              <a:rPr lang="en-US" dirty="0"/>
              <a:t> Raman</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756" y="2116990"/>
            <a:ext cx="4206240" cy="2806899"/>
          </a:xfrm>
          <a:prstGeom prst="rect">
            <a:avLst/>
          </a:prstGeom>
          <a:ln>
            <a:solidFill>
              <a:schemeClr val="bg2">
                <a:lumMod val="25000"/>
              </a:schemeClr>
            </a:solidFill>
          </a:ln>
        </p:spPr>
      </p:pic>
    </p:spTree>
    <p:extLst>
      <p:ext uri="{BB962C8B-B14F-4D97-AF65-F5344CB8AC3E}">
        <p14:creationId xmlns:p14="http://schemas.microsoft.com/office/powerpoint/2010/main" val="79463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smtClean="0"/>
              <a:t>Primula </a:t>
            </a:r>
            <a:r>
              <a:rPr lang="en-US" b="1" i="1" dirty="0" err="1"/>
              <a:t>primulina</a:t>
            </a:r>
            <a:r>
              <a:rPr lang="en-US" b="1" i="1" dirty="0"/>
              <a:t> </a:t>
            </a:r>
            <a:r>
              <a:rPr lang="en-US" dirty="0"/>
              <a:t>(</a:t>
            </a:r>
            <a:r>
              <a:rPr lang="en-US" dirty="0" err="1"/>
              <a:t>Spreng</a:t>
            </a:r>
            <a:r>
              <a:rPr lang="en-US" dirty="0"/>
              <a:t>.) H. Hara</a:t>
            </a:r>
          </a:p>
          <a:p>
            <a:r>
              <a:rPr lang="en-US" dirty="0"/>
              <a:t>It was mid-monsoon and the dirt road leading to </a:t>
            </a:r>
            <a:r>
              <a:rPr lang="en-US" dirty="0" err="1"/>
              <a:t>Kuri</a:t>
            </a:r>
            <a:r>
              <a:rPr lang="en-US" dirty="0"/>
              <a:t> village was in a very bad state. We drove our jeep  with much difficulty and we had to give up the ride at 8000 ft. Now the climb to </a:t>
            </a:r>
            <a:r>
              <a:rPr lang="en-US" dirty="0" err="1"/>
              <a:t>Kuri</a:t>
            </a:r>
            <a:r>
              <a:rPr lang="en-US" dirty="0"/>
              <a:t> village at 11000 ft. has started. It was raining all the way and I had to carry all the loads by myself. I started clicking  all the way with much difficulty. Totally exhausted, I reached very close to </a:t>
            </a:r>
            <a:r>
              <a:rPr lang="en-US" dirty="0" err="1"/>
              <a:t>Kuri</a:t>
            </a:r>
            <a:r>
              <a:rPr lang="en-US" dirty="0"/>
              <a:t> village and I just missed the plant atop a cliff on the left side which I never saw before. Forgetting all my tiredness I tried to climb the cliff but could not get close enough to the flower. However, I could manage some shots from a distance and I was somewhat satisfied with the shots</a:t>
            </a:r>
          </a:p>
          <a:p>
            <a:r>
              <a:rPr lang="en-US" dirty="0"/>
              <a:t>Submitting for the Best flora photography contest</a:t>
            </a:r>
          </a:p>
        </p:txBody>
      </p:sp>
      <p:sp>
        <p:nvSpPr>
          <p:cNvPr id="3" name="Title 2"/>
          <p:cNvSpPr>
            <a:spLocks noGrp="1"/>
          </p:cNvSpPr>
          <p:nvPr>
            <p:ph type="title"/>
          </p:nvPr>
        </p:nvSpPr>
        <p:spPr/>
        <p:txBody>
          <a:bodyPr/>
          <a:lstStyle/>
          <a:p>
            <a:r>
              <a:rPr lang="en-US" dirty="0" err="1"/>
              <a:t>Saroj</a:t>
            </a:r>
            <a:r>
              <a:rPr lang="en-US" dirty="0"/>
              <a:t> </a:t>
            </a:r>
            <a:r>
              <a:rPr lang="en-US" dirty="0" err="1"/>
              <a:t>Kasaju</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2122468"/>
            <a:ext cx="4206240" cy="2795944"/>
          </a:xfrm>
          <a:prstGeom prst="rect">
            <a:avLst/>
          </a:prstGeom>
          <a:ln>
            <a:solidFill>
              <a:schemeClr val="bg2">
                <a:lumMod val="25000"/>
              </a:schemeClr>
            </a:solidFill>
          </a:ln>
        </p:spPr>
      </p:pic>
    </p:spTree>
    <p:extLst>
      <p:ext uri="{BB962C8B-B14F-4D97-AF65-F5344CB8AC3E}">
        <p14:creationId xmlns:p14="http://schemas.microsoft.com/office/powerpoint/2010/main" val="314264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sz="1200" dirty="0" smtClean="0"/>
              <a:t>In </a:t>
            </a:r>
            <a:r>
              <a:rPr lang="en-US" sz="1200" dirty="0"/>
              <a:t>2011, while going through the proof of one of the books, “The wild orchids of Hong Kong”, I </a:t>
            </a:r>
            <a:r>
              <a:rPr lang="en-US" sz="1200" dirty="0" err="1"/>
              <a:t>realised</a:t>
            </a:r>
            <a:r>
              <a:rPr lang="en-US" sz="1200" dirty="0"/>
              <a:t> there was a mistake. There was a species, </a:t>
            </a:r>
            <a:r>
              <a:rPr lang="en-US" sz="1200" i="1" dirty="0" err="1"/>
              <a:t>Crepidium</a:t>
            </a:r>
            <a:r>
              <a:rPr lang="en-US" sz="1200" i="1" dirty="0"/>
              <a:t> </a:t>
            </a:r>
            <a:r>
              <a:rPr lang="en-US" sz="1200" i="1" dirty="0" err="1"/>
              <a:t>acuminatum</a:t>
            </a:r>
            <a:r>
              <a:rPr lang="en-US" sz="1200" i="1" dirty="0"/>
              <a:t> </a:t>
            </a:r>
            <a:r>
              <a:rPr lang="en-US" sz="1200" dirty="0"/>
              <a:t>included in the book and it had two figures plus one plate. To my surprise neither of those two plants on the figures and the plate (of one plant) matched with the species I knew from Western Himalaya and Nepal. However, one of the figures and the </a:t>
            </a:r>
            <a:r>
              <a:rPr lang="en-US" sz="1200" dirty="0" err="1"/>
              <a:t>colour</a:t>
            </a:r>
            <a:r>
              <a:rPr lang="en-US" sz="1200" dirty="0"/>
              <a:t> picture matched with another species </a:t>
            </a:r>
            <a:r>
              <a:rPr lang="en-US" sz="1200" i="1" dirty="0" err="1"/>
              <a:t>Crepidium</a:t>
            </a:r>
            <a:r>
              <a:rPr lang="en-US" sz="1200" i="1" dirty="0"/>
              <a:t> purpureum</a:t>
            </a:r>
            <a:r>
              <a:rPr lang="en-US" sz="1200" dirty="0"/>
              <a:t>, which I also knew from Himalaya. Having seen the wild plants I was sure that one plant was </a:t>
            </a:r>
            <a:r>
              <a:rPr lang="en-US" sz="1200" i="1" dirty="0" err="1"/>
              <a:t>Crepidium</a:t>
            </a:r>
            <a:r>
              <a:rPr lang="en-US" sz="1200" i="1" dirty="0"/>
              <a:t> purpureum</a:t>
            </a:r>
            <a:r>
              <a:rPr lang="en-US" sz="1200" dirty="0"/>
              <a:t>, but then what was the other. Anyways, the book was published as it was. Few years later I found an old plant collected in the wild in our living collection, this was labelled as </a:t>
            </a:r>
            <a:r>
              <a:rPr lang="en-US" sz="1200" i="1" dirty="0" err="1"/>
              <a:t>Malaxis</a:t>
            </a:r>
            <a:r>
              <a:rPr lang="en-US" sz="1200" i="1" dirty="0"/>
              <a:t> </a:t>
            </a:r>
            <a:r>
              <a:rPr lang="en-US" sz="1200" i="1" dirty="0" err="1"/>
              <a:t>allanii</a:t>
            </a:r>
            <a:r>
              <a:rPr lang="en-US" sz="1200" dirty="0"/>
              <a:t>. I was surprised because this was surely very distinct but in the same book it was merged under </a:t>
            </a:r>
            <a:r>
              <a:rPr lang="en-US" sz="1200" i="1" dirty="0" err="1"/>
              <a:t>Crepidium</a:t>
            </a:r>
            <a:r>
              <a:rPr lang="en-US" sz="1200" i="1" dirty="0"/>
              <a:t> </a:t>
            </a:r>
            <a:r>
              <a:rPr lang="en-US" sz="1200" i="1" dirty="0" err="1"/>
              <a:t>acuminatum</a:t>
            </a:r>
            <a:r>
              <a:rPr lang="en-US" sz="1200" dirty="0"/>
              <a:t>. However, there was an issue. Many of these old living plants were also brought from outside Hong Kong to study and compare with local species. How to resolve this? The only way out was to find this plant which was described as </a:t>
            </a:r>
            <a:r>
              <a:rPr lang="en-US" sz="1200" i="1" dirty="0" err="1"/>
              <a:t>Malaxis</a:t>
            </a:r>
            <a:r>
              <a:rPr lang="en-US" sz="1200" i="1" dirty="0"/>
              <a:t> </a:t>
            </a:r>
            <a:r>
              <a:rPr lang="en-US" sz="1200" i="1" dirty="0" err="1"/>
              <a:t>allanii</a:t>
            </a:r>
            <a:r>
              <a:rPr lang="en-US" sz="1200" i="1" dirty="0"/>
              <a:t> </a:t>
            </a:r>
            <a:r>
              <a:rPr lang="en-US" sz="1200" dirty="0"/>
              <a:t>in 1976 based on a specimen collected in the 1950s from a part of Hong Kong. So the search began and it started with looking at old literature. In old notes from the 1970s I found an old map. This map belonged to an old hiking trip in the 1990s which indicated roughly the site of the species but also indicated that the person who undertook the survey was unable to find the plants of </a:t>
            </a:r>
            <a:r>
              <a:rPr lang="en-US" sz="1200" i="1" dirty="0" err="1"/>
              <a:t>Malaxis</a:t>
            </a:r>
            <a:r>
              <a:rPr lang="en-US" sz="1200" i="1" dirty="0"/>
              <a:t> </a:t>
            </a:r>
            <a:r>
              <a:rPr lang="en-US" sz="1200" i="1" dirty="0" err="1"/>
              <a:t>allanii</a:t>
            </a:r>
            <a:r>
              <a:rPr lang="en-US" sz="1200" dirty="0"/>
              <a:t> at the original site but found at another site. I had already looked into the area and hence, started to think of visiting this particular stream. In 2020, finally after doing a lot of map reading and consultation of old literature, visited Kew to study the original specimens, I was able to find this particular subpopulation along with 2 more subpopulations of the species in the same stream, that too in flowering. I was able to confirm that this plant was indeed the same as the plants in our living collection. However, in my head I wanted to find out the type locality of this species. Hence, I continued my search and in 2021 I found another subpopulation of the species, but in the same stream. My search went on and after a difficult hike in April 2022, I finally found the species in its type locality. How can I say it is the type locality? Because in the 1950s the area was not well developed and hence, if someone wants to hike, he will start with the main stream in the </a:t>
            </a:r>
            <a:r>
              <a:rPr lang="en-US" sz="1200" dirty="0" err="1"/>
              <a:t>centre</a:t>
            </a:r>
            <a:r>
              <a:rPr lang="en-US" sz="1200" dirty="0"/>
              <a:t>. My mistake was, I never went into the main stream, maybe because this was very difficult and risky. At two points, I almost lost my balance and slipped on loose gravel on the slopes and also missed a snake bite which was sitting on the branches. But it was a non-venomous </a:t>
            </a:r>
            <a:r>
              <a:rPr lang="en-US" sz="1200" dirty="0" smtClean="0"/>
              <a:t>Indochinese </a:t>
            </a:r>
            <a:r>
              <a:rPr lang="en-US" sz="1200" dirty="0"/>
              <a:t>rat snake</a:t>
            </a:r>
            <a:r>
              <a:rPr lang="en-US" sz="1200" dirty="0" smtClean="0"/>
              <a:t>. This </a:t>
            </a:r>
            <a:r>
              <a:rPr lang="en-US" sz="1200" dirty="0"/>
              <a:t>plant was also in flower and it matched with the plant at all other sites and with the plants in our living collection. Even during my first trip in 2020, I carried ropes and carabineers because it was steep slope and it was raining. </a:t>
            </a:r>
            <a:r>
              <a:rPr lang="en-US" sz="1200" dirty="0" err="1"/>
              <a:t>Infact</a:t>
            </a:r>
            <a:r>
              <a:rPr lang="en-US" sz="1200" dirty="0"/>
              <a:t> I had to use the ropes to pull a few of my friends who accompanied me on this difficult trip. Bottom line is, this was indeed a distinct species seen only after 1950s at its type locality, and hence it needed to be resurrected. The article was finally published in 2022 and we call this plant as , </a:t>
            </a:r>
            <a:r>
              <a:rPr lang="en-US" sz="1200" b="1" i="1" dirty="0" err="1"/>
              <a:t>Crepidium</a:t>
            </a:r>
            <a:r>
              <a:rPr lang="en-US" sz="1200" b="1" i="1" dirty="0"/>
              <a:t> </a:t>
            </a:r>
            <a:r>
              <a:rPr lang="en-US" sz="1200" b="1" i="1" dirty="0" err="1"/>
              <a:t>allanii</a:t>
            </a:r>
            <a:r>
              <a:rPr lang="en-US" sz="1200" b="1" i="1" dirty="0"/>
              <a:t> </a:t>
            </a:r>
            <a:r>
              <a:rPr lang="en-US" sz="1200" b="1" dirty="0"/>
              <a:t>(</a:t>
            </a:r>
            <a:r>
              <a:rPr lang="en-US" sz="1200" b="1" dirty="0" err="1"/>
              <a:t>S.Y.Hu</a:t>
            </a:r>
            <a:r>
              <a:rPr lang="en-US" sz="1200" b="1" dirty="0"/>
              <a:t> &amp; </a:t>
            </a:r>
            <a:r>
              <a:rPr lang="en-US" sz="1200" b="1" dirty="0" err="1"/>
              <a:t>Barretto</a:t>
            </a:r>
            <a:r>
              <a:rPr lang="en-US" sz="1200" b="1" dirty="0"/>
              <a:t>) Kumar &amp; </a:t>
            </a:r>
            <a:r>
              <a:rPr lang="en-US" sz="1200" b="1" dirty="0" err="1"/>
              <a:t>S.W.Gale</a:t>
            </a:r>
            <a:r>
              <a:rPr lang="en-US" sz="1200" dirty="0"/>
              <a:t>. Please find a photograph attached</a:t>
            </a:r>
            <a:r>
              <a:rPr lang="en-US" sz="1200" dirty="0" smtClean="0"/>
              <a:t>.</a:t>
            </a:r>
            <a:endParaRPr lang="en-US" sz="1200" dirty="0"/>
          </a:p>
          <a:p>
            <a:r>
              <a:rPr lang="en-US" sz="1100" dirty="0"/>
              <a:t>FOR FURTHER READING: Kumar, P., J. Li &amp; </a:t>
            </a:r>
            <a:r>
              <a:rPr lang="en-US" sz="1100" dirty="0" err="1"/>
              <a:t>S.W.Gale</a:t>
            </a:r>
            <a:r>
              <a:rPr lang="en-US" sz="1100" dirty="0"/>
              <a:t>. 2022. Integrative analyses of </a:t>
            </a:r>
            <a:r>
              <a:rPr lang="en-US" sz="1100" i="1" dirty="0" err="1"/>
              <a:t>Crepidium</a:t>
            </a:r>
            <a:r>
              <a:rPr lang="en-US" sz="1100" dirty="0"/>
              <a:t> (</a:t>
            </a:r>
            <a:r>
              <a:rPr lang="en-US" sz="1100" dirty="0" err="1"/>
              <a:t>Orchidaceae</a:t>
            </a:r>
            <a:r>
              <a:rPr lang="en-US" sz="1100" dirty="0"/>
              <a:t>, </a:t>
            </a:r>
            <a:r>
              <a:rPr lang="en-US" sz="1100" dirty="0" err="1"/>
              <a:t>Epidendroideae</a:t>
            </a:r>
            <a:r>
              <a:rPr lang="en-US" sz="1100" dirty="0"/>
              <a:t>, </a:t>
            </a:r>
            <a:r>
              <a:rPr lang="en-US" sz="1100" dirty="0" err="1"/>
              <a:t>Malaxideae</a:t>
            </a:r>
            <a:r>
              <a:rPr lang="en-US" sz="1100" dirty="0"/>
              <a:t>) shed more light on its relationships with </a:t>
            </a:r>
            <a:r>
              <a:rPr lang="en-US" sz="1100" i="1" dirty="0" err="1"/>
              <a:t>Dienia</a:t>
            </a:r>
            <a:r>
              <a:rPr lang="en-US" sz="1100" dirty="0"/>
              <a:t>, </a:t>
            </a:r>
            <a:r>
              <a:rPr lang="en-US" sz="1100" i="1" dirty="0" err="1"/>
              <a:t>Liparis</a:t>
            </a:r>
            <a:r>
              <a:rPr lang="en-US" sz="1100" dirty="0"/>
              <a:t> and </a:t>
            </a:r>
            <a:r>
              <a:rPr lang="en-US" sz="1100" i="1" dirty="0" err="1"/>
              <a:t>Malaxis</a:t>
            </a:r>
            <a:r>
              <a:rPr lang="en-US" sz="1100" dirty="0"/>
              <a:t> and justify reinstatement of narrow endemic </a:t>
            </a:r>
            <a:r>
              <a:rPr lang="en-US" sz="1100" i="1" dirty="0"/>
              <a:t>C. </a:t>
            </a:r>
            <a:r>
              <a:rPr lang="en-US" sz="1100" i="1" dirty="0" err="1"/>
              <a:t>allanii</a:t>
            </a:r>
            <a:r>
              <a:rPr lang="en-US" sz="1100" dirty="0"/>
              <a:t>. Botanical Journal of </a:t>
            </a:r>
            <a:r>
              <a:rPr lang="en-US" sz="1100" dirty="0" err="1"/>
              <a:t>Linnean</a:t>
            </a:r>
            <a:r>
              <a:rPr lang="en-US" sz="1100" dirty="0"/>
              <a:t> Society 198 (3): 285–305; </a:t>
            </a:r>
            <a:r>
              <a:rPr lang="en-US" sz="1100" dirty="0">
                <a:hlinkClick r:id="rId2"/>
              </a:rPr>
              <a:t>https://</a:t>
            </a:r>
            <a:r>
              <a:rPr lang="en-US" sz="1100" dirty="0" smtClean="0">
                <a:hlinkClick r:id="rId2"/>
              </a:rPr>
              <a:t>doi.org/10.1093/botlinnean/boab048</a:t>
            </a:r>
            <a:endParaRPr lang="en-US" sz="1100" dirty="0" smtClean="0"/>
          </a:p>
          <a:p>
            <a:endParaRPr lang="en-US" sz="1100" dirty="0"/>
          </a:p>
        </p:txBody>
      </p:sp>
      <p:sp>
        <p:nvSpPr>
          <p:cNvPr id="3" name="Title 2"/>
          <p:cNvSpPr>
            <a:spLocks noGrp="1"/>
          </p:cNvSpPr>
          <p:nvPr>
            <p:ph type="title"/>
          </p:nvPr>
        </p:nvSpPr>
        <p:spPr/>
        <p:txBody>
          <a:bodyPr/>
          <a:lstStyle/>
          <a:p>
            <a:r>
              <a:rPr lang="en-US" dirty="0" smtClean="0"/>
              <a:t>Dr. </a:t>
            </a:r>
            <a:r>
              <a:rPr lang="en-US" dirty="0"/>
              <a:t>Pankaj Kumar</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7" y="1971853"/>
            <a:ext cx="4206240" cy="3097173"/>
          </a:xfrm>
          <a:prstGeom prst="rect">
            <a:avLst/>
          </a:prstGeom>
          <a:ln>
            <a:solidFill>
              <a:schemeClr val="bg2">
                <a:lumMod val="25000"/>
              </a:schemeClr>
            </a:solidFill>
          </a:ln>
        </p:spPr>
      </p:pic>
    </p:spTree>
    <p:extLst>
      <p:ext uri="{BB962C8B-B14F-4D97-AF65-F5344CB8AC3E}">
        <p14:creationId xmlns:p14="http://schemas.microsoft.com/office/powerpoint/2010/main" val="238541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In </a:t>
            </a:r>
            <a:r>
              <a:rPr lang="en-US" dirty="0"/>
              <a:t>June 2013 we (</a:t>
            </a:r>
            <a:r>
              <a:rPr lang="en-US" dirty="0" err="1"/>
              <a:t>Tabish</a:t>
            </a:r>
            <a:r>
              <a:rPr lang="en-US" dirty="0"/>
              <a:t> and I) were returning from </a:t>
            </a:r>
            <a:r>
              <a:rPr lang="en-US" dirty="0" err="1"/>
              <a:t>Bumla</a:t>
            </a:r>
            <a:r>
              <a:rPr lang="en-US" dirty="0"/>
              <a:t> Pass, in </a:t>
            </a:r>
            <a:r>
              <a:rPr lang="en-US" dirty="0" err="1"/>
              <a:t>Tawang</a:t>
            </a:r>
            <a:r>
              <a:rPr lang="en-US" dirty="0"/>
              <a:t> area, and were at altitude of 4000-4500 m, and we came across this captivating sight. The story emerged much later after </a:t>
            </a:r>
            <a:r>
              <a:rPr lang="en-US" dirty="0" err="1"/>
              <a:t>Tabish</a:t>
            </a:r>
            <a:r>
              <a:rPr lang="en-US" dirty="0"/>
              <a:t> thoroughly analyzed the pictures taken by us. </a:t>
            </a:r>
            <a:r>
              <a:rPr lang="en-US" b="1" i="1" dirty="0"/>
              <a:t>Primula </a:t>
            </a:r>
            <a:r>
              <a:rPr lang="en-US" b="1" i="1" dirty="0" err="1"/>
              <a:t>strumosa</a:t>
            </a:r>
            <a:r>
              <a:rPr lang="en-US" b="1" i="1" dirty="0"/>
              <a:t>  </a:t>
            </a:r>
            <a:r>
              <a:rPr lang="en-US" dirty="0"/>
              <a:t>is a beautiful primrose with pale yellow flowers, with a golden eye at the center. </a:t>
            </a:r>
            <a:r>
              <a:rPr lang="en-US" b="1" i="1" dirty="0"/>
              <a:t>Primula </a:t>
            </a:r>
            <a:r>
              <a:rPr lang="en-US" b="1" i="1" dirty="0" err="1"/>
              <a:t>calderiana</a:t>
            </a:r>
            <a:r>
              <a:rPr lang="en-US" b="1" i="1" dirty="0"/>
              <a:t> </a:t>
            </a:r>
            <a:r>
              <a:rPr lang="en-US" dirty="0"/>
              <a:t>is a tall primrose with dark purple flowers with a golden eye. It was conjectured and later verified that the two species hybridize freely at altitudes where their distributions overlap. The result is natural hybrids of virtually every color flowers! We were fortunate to come across this phenomenon where we saw a large expanse with </a:t>
            </a:r>
            <a:r>
              <a:rPr lang="en-US" b="1" i="1" dirty="0"/>
              <a:t>Primula </a:t>
            </a:r>
            <a:r>
              <a:rPr lang="en-US" b="1" i="1" dirty="0" err="1"/>
              <a:t>strumosa</a:t>
            </a:r>
            <a:r>
              <a:rPr lang="en-US" b="1" i="1" dirty="0"/>
              <a:t>  </a:t>
            </a:r>
            <a:r>
              <a:rPr lang="en-US" dirty="0"/>
              <a:t>and various </a:t>
            </a:r>
            <a:r>
              <a:rPr lang="en-US" dirty="0" err="1"/>
              <a:t>hydrids</a:t>
            </a:r>
            <a:r>
              <a:rPr lang="en-US" dirty="0"/>
              <a:t> with </a:t>
            </a:r>
            <a:r>
              <a:rPr lang="en-US" b="1" i="1" dirty="0"/>
              <a:t>Primula </a:t>
            </a:r>
            <a:r>
              <a:rPr lang="en-US" b="1" i="1" dirty="0" err="1"/>
              <a:t>calderiana</a:t>
            </a:r>
            <a:r>
              <a:rPr lang="en-US" b="1" i="1" dirty="0"/>
              <a:t> </a:t>
            </a:r>
            <a:r>
              <a:rPr lang="en-US" dirty="0"/>
              <a:t>with flowers of many different colors. I was awestruck by the beauty of the landscape, and the story turned out to be even more exciting. I thought of sharing this with you all.</a:t>
            </a:r>
          </a:p>
        </p:txBody>
      </p:sp>
      <p:sp>
        <p:nvSpPr>
          <p:cNvPr id="3" name="Title 2"/>
          <p:cNvSpPr>
            <a:spLocks noGrp="1"/>
          </p:cNvSpPr>
          <p:nvPr>
            <p:ph type="title"/>
          </p:nvPr>
        </p:nvSpPr>
        <p:spPr/>
        <p:txBody>
          <a:bodyPr/>
          <a:lstStyle/>
          <a:p>
            <a:r>
              <a:rPr lang="en-US" dirty="0" err="1"/>
              <a:t>Thingnam</a:t>
            </a:r>
            <a:r>
              <a:rPr lang="en-US" dirty="0"/>
              <a:t> </a:t>
            </a:r>
            <a:r>
              <a:rPr lang="en-US" dirty="0" err="1"/>
              <a:t>Girija</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6" y="1943099"/>
            <a:ext cx="4206240" cy="3154681"/>
          </a:xfrm>
          <a:prstGeom prst="rect">
            <a:avLst/>
          </a:prstGeom>
          <a:ln>
            <a:solidFill>
              <a:schemeClr val="bg2">
                <a:lumMod val="25000"/>
              </a:schemeClr>
            </a:solidFill>
          </a:ln>
        </p:spPr>
      </p:pic>
    </p:spTree>
    <p:extLst>
      <p:ext uri="{BB962C8B-B14F-4D97-AF65-F5344CB8AC3E}">
        <p14:creationId xmlns:p14="http://schemas.microsoft.com/office/powerpoint/2010/main" val="173030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The Hanging Rope</a:t>
            </a:r>
          </a:p>
          <a:p>
            <a:r>
              <a:rPr lang="en-US" dirty="0" smtClean="0"/>
              <a:t>One </a:t>
            </a:r>
            <a:r>
              <a:rPr lang="en-US" dirty="0"/>
              <a:t>February morning, my eyes were caught on a tree growing streamside with white flowers that I couldn’t see before and walked near to the tree for photography. But my way was blocked by sharp thorny branches of </a:t>
            </a:r>
            <a:r>
              <a:rPr lang="en-US" i="1" dirty="0" err="1"/>
              <a:t>Senegalia</a:t>
            </a:r>
            <a:r>
              <a:rPr lang="en-US" i="1" dirty="0"/>
              <a:t> </a:t>
            </a:r>
            <a:r>
              <a:rPr lang="en-US" i="1" dirty="0" err="1"/>
              <a:t>torta</a:t>
            </a:r>
            <a:r>
              <a:rPr lang="en-US" dirty="0"/>
              <a:t> creeping underneath of the tree, so it was needed to clear and results in time wasting there. When approaching to and capturing flowers, I found some disorder with style because it is not straight. While capturing images of opening flower, I saw an amazing figure of ‘knotted stigma’ through my lens. On further observation it was same as other opening flowers, and I decided it as absolutely natural and one of our green biodiversity wonders. Hence I considered this as my masterpiece image which gives much harmony in my photographic passion. My tree identification credits to Sheila </a:t>
            </a:r>
            <a:r>
              <a:rPr lang="en-US" dirty="0" err="1"/>
              <a:t>ji</a:t>
            </a:r>
            <a:r>
              <a:rPr lang="en-US" dirty="0"/>
              <a:t> and </a:t>
            </a:r>
            <a:r>
              <a:rPr lang="en-US" dirty="0" err="1"/>
              <a:t>Saroj</a:t>
            </a:r>
            <a:r>
              <a:rPr lang="en-US" dirty="0"/>
              <a:t> Kumar </a:t>
            </a:r>
            <a:r>
              <a:rPr lang="en-US" dirty="0" err="1"/>
              <a:t>Kasaju</a:t>
            </a:r>
            <a:r>
              <a:rPr lang="en-US" dirty="0"/>
              <a:t> </a:t>
            </a:r>
            <a:r>
              <a:rPr lang="en-US" dirty="0" err="1"/>
              <a:t>ji</a:t>
            </a:r>
            <a:r>
              <a:rPr lang="en-US" dirty="0"/>
              <a:t>, thanks a lot</a:t>
            </a:r>
            <a:r>
              <a:rPr lang="en-US" dirty="0" smtClean="0"/>
              <a:t>.</a:t>
            </a:r>
          </a:p>
          <a:p>
            <a:endParaRPr lang="en-US" b="1" i="1" dirty="0" smtClean="0"/>
          </a:p>
          <a:p>
            <a:r>
              <a:rPr lang="en-US" b="1" i="1" dirty="0" err="1" smtClean="0"/>
              <a:t>Humboldtia</a:t>
            </a:r>
            <a:r>
              <a:rPr lang="en-US" b="1" i="1" dirty="0" smtClean="0"/>
              <a:t> </a:t>
            </a:r>
            <a:r>
              <a:rPr lang="en-US" b="1" i="1" dirty="0" err="1"/>
              <a:t>vahliana</a:t>
            </a:r>
            <a:r>
              <a:rPr lang="en-US" b="1" i="1" dirty="0"/>
              <a:t> </a:t>
            </a:r>
            <a:r>
              <a:rPr lang="en-US" dirty="0" err="1"/>
              <a:t>Fabaceae</a:t>
            </a:r>
            <a:endParaRPr lang="en-US" dirty="0"/>
          </a:p>
          <a:p>
            <a:r>
              <a:rPr lang="en-US" dirty="0"/>
              <a:t>Common name: Malabar </a:t>
            </a:r>
            <a:r>
              <a:rPr lang="en-US" dirty="0" err="1"/>
              <a:t>Humboldtia</a:t>
            </a:r>
            <a:endParaRPr lang="en-US" dirty="0"/>
          </a:p>
          <a:p>
            <a:r>
              <a:rPr lang="en-US" dirty="0"/>
              <a:t>Local name: KAN: </a:t>
            </a:r>
            <a:r>
              <a:rPr lang="en-US" dirty="0" err="1"/>
              <a:t>Neervaanche</a:t>
            </a:r>
            <a:r>
              <a:rPr lang="en-US" dirty="0"/>
              <a:t> MAL: </a:t>
            </a:r>
            <a:r>
              <a:rPr lang="ml-IN" dirty="0"/>
              <a:t>ആറ്റുവഞ്ചി </a:t>
            </a:r>
            <a:r>
              <a:rPr lang="en-US" dirty="0" err="1"/>
              <a:t>Aattuvanchi</a:t>
            </a:r>
            <a:r>
              <a:rPr lang="en-US" dirty="0"/>
              <a:t> </a:t>
            </a:r>
            <a:r>
              <a:rPr lang="ml-IN" dirty="0"/>
              <a:t>കരപ്പൊങ്ങ് </a:t>
            </a:r>
            <a:r>
              <a:rPr lang="en-US" dirty="0" err="1"/>
              <a:t>Karappongu</a:t>
            </a:r>
            <a:r>
              <a:rPr lang="en-US" dirty="0"/>
              <a:t> </a:t>
            </a:r>
            <a:r>
              <a:rPr lang="ml-IN" dirty="0"/>
              <a:t>കോരത്തി </a:t>
            </a:r>
            <a:r>
              <a:rPr lang="en-US" dirty="0" err="1"/>
              <a:t>Korathi</a:t>
            </a:r>
            <a:r>
              <a:rPr lang="en-US" dirty="0"/>
              <a:t> </a:t>
            </a:r>
            <a:r>
              <a:rPr lang="ml-IN" dirty="0"/>
              <a:t>കൂറപ്പുന്ന </a:t>
            </a:r>
            <a:r>
              <a:rPr lang="en-US" dirty="0" err="1"/>
              <a:t>Koorappunna</a:t>
            </a:r>
            <a:r>
              <a:rPr lang="en-US" dirty="0"/>
              <a:t> SAN: </a:t>
            </a:r>
            <a:r>
              <a:rPr lang="en-US" dirty="0" err="1"/>
              <a:t>Jelavedesa</a:t>
            </a:r>
            <a:r>
              <a:rPr lang="en-US" dirty="0"/>
              <a:t> TAM: </a:t>
            </a:r>
            <a:r>
              <a:rPr lang="en-US" dirty="0" err="1" smtClean="0"/>
              <a:t>Attavanji</a:t>
            </a:r>
            <a:endParaRPr lang="en-US" dirty="0" smtClean="0"/>
          </a:p>
          <a:p>
            <a:r>
              <a:rPr lang="en-US" dirty="0" smtClean="0"/>
              <a:t>Location </a:t>
            </a:r>
            <a:r>
              <a:rPr lang="en-US" dirty="0"/>
              <a:t>&amp; Altitude: </a:t>
            </a:r>
            <a:r>
              <a:rPr lang="en-US" dirty="0" err="1"/>
              <a:t>Ernakulam</a:t>
            </a:r>
            <a:r>
              <a:rPr lang="en-US" dirty="0"/>
              <a:t>, </a:t>
            </a:r>
            <a:r>
              <a:rPr lang="en-US" dirty="0" smtClean="0"/>
              <a:t>Kerala, 1400 </a:t>
            </a:r>
            <a:r>
              <a:rPr lang="en-US" dirty="0" err="1" smtClean="0"/>
              <a:t>fsl</a:t>
            </a:r>
            <a:endParaRPr lang="en-US" dirty="0"/>
          </a:p>
          <a:p>
            <a:r>
              <a:rPr lang="en-US" dirty="0"/>
              <a:t>Flower date: 20th February, 2022, 12.54pm</a:t>
            </a:r>
          </a:p>
          <a:p>
            <a:r>
              <a:rPr lang="en-US" dirty="0"/>
              <a:t>Camera &amp; Tech. details: </a:t>
            </a:r>
            <a:r>
              <a:rPr lang="en-US" dirty="0" smtClean="0"/>
              <a:t/>
            </a:r>
            <a:br>
              <a:rPr lang="en-US" dirty="0" smtClean="0"/>
            </a:br>
            <a:r>
              <a:rPr lang="en-US" dirty="0" smtClean="0"/>
              <a:t>Canon EOS1500D   F8.0    1/160s    53.00mm    ISO 100    White </a:t>
            </a:r>
            <a:r>
              <a:rPr lang="en-US" dirty="0"/>
              <a:t>balance Manual </a:t>
            </a:r>
            <a:r>
              <a:rPr lang="en-US" dirty="0" smtClean="0"/>
              <a:t>   No </a:t>
            </a:r>
            <a:r>
              <a:rPr lang="en-US" dirty="0"/>
              <a:t>flash</a:t>
            </a:r>
          </a:p>
        </p:txBody>
      </p:sp>
      <p:sp>
        <p:nvSpPr>
          <p:cNvPr id="3" name="Footer Placeholder 2"/>
          <p:cNvSpPr>
            <a:spLocks noGrp="1"/>
          </p:cNvSpPr>
          <p:nvPr>
            <p:ph type="ftr" sz="quarter" idx="11"/>
          </p:nvPr>
        </p:nvSpPr>
        <p:spPr/>
        <p:txBody>
          <a:bodyPr/>
          <a:lstStyle/>
          <a:p>
            <a:r>
              <a:rPr lang="en-US" smtClean="0"/>
              <a:t>Best Flora Photograph to celebrate 15 years of completion of efloraofindia</a:t>
            </a:r>
            <a:endParaRPr lang="en-US" dirty="0"/>
          </a:p>
        </p:txBody>
      </p:sp>
      <p:sp>
        <p:nvSpPr>
          <p:cNvPr id="5" name="Title 4"/>
          <p:cNvSpPr>
            <a:spLocks noGrp="1"/>
          </p:cNvSpPr>
          <p:nvPr>
            <p:ph type="title"/>
          </p:nvPr>
        </p:nvSpPr>
        <p:spPr/>
        <p:txBody>
          <a:bodyPr/>
          <a:lstStyle/>
          <a:p>
            <a:r>
              <a:rPr lang="en-US" dirty="0" smtClean="0"/>
              <a:t>Sam </a:t>
            </a:r>
            <a:r>
              <a:rPr lang="en-US" dirty="0" err="1"/>
              <a:t>Kuzhalanattu</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6" y="1798320"/>
            <a:ext cx="4206240" cy="2804160"/>
          </a:xfrm>
          <a:prstGeom prst="rect">
            <a:avLst/>
          </a:prstGeom>
          <a:ln>
            <a:solidFill>
              <a:schemeClr val="bg2">
                <a:lumMod val="25000"/>
              </a:schemeClr>
            </a:solidFill>
          </a:ln>
        </p:spPr>
      </p:pic>
    </p:spTree>
    <p:extLst>
      <p:ext uri="{BB962C8B-B14F-4D97-AF65-F5344CB8AC3E}">
        <p14:creationId xmlns:p14="http://schemas.microsoft.com/office/powerpoint/2010/main" val="2380539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I </a:t>
            </a:r>
            <a:r>
              <a:rPr lang="en-US" dirty="0"/>
              <a:t>consider the photo (s) of </a:t>
            </a:r>
            <a:r>
              <a:rPr lang="en-US" b="1" i="1" dirty="0" err="1"/>
              <a:t>Handroanthus</a:t>
            </a:r>
            <a:r>
              <a:rPr lang="en-US" b="1" i="1" dirty="0"/>
              <a:t> </a:t>
            </a:r>
            <a:r>
              <a:rPr lang="en-US" b="1" i="1" dirty="0" err="1"/>
              <a:t>impetiginosus</a:t>
            </a:r>
            <a:r>
              <a:rPr lang="en-US" b="1" i="1" dirty="0"/>
              <a:t> </a:t>
            </a:r>
            <a:r>
              <a:rPr lang="en-US" dirty="0"/>
              <a:t>as best (Ref: </a:t>
            </a:r>
            <a:r>
              <a:rPr lang="en-US" dirty="0" err="1"/>
              <a:t>Swamy</a:t>
            </a:r>
            <a:r>
              <a:rPr lang="en-US" dirty="0"/>
              <a:t>/New series/ID/65 – </a:t>
            </a:r>
            <a:r>
              <a:rPr lang="en-US" dirty="0" err="1"/>
              <a:t>Handroanthus</a:t>
            </a:r>
            <a:r>
              <a:rPr lang="en-US" dirty="0"/>
              <a:t> </a:t>
            </a:r>
            <a:r>
              <a:rPr lang="en-US" dirty="0" err="1"/>
              <a:t>impetiginosus</a:t>
            </a:r>
            <a:r>
              <a:rPr lang="en-US" dirty="0"/>
              <a:t>)</a:t>
            </a:r>
          </a:p>
          <a:p>
            <a:r>
              <a:rPr lang="en-US" dirty="0"/>
              <a:t>It is the most beautiful ornamental tree during winter in Mysore. This tree is very important to me because it is very close to my dwelling place, hardly a few yards from my residence located diagonally opposite on the street. It started flowering in the last 4 years. It produces bunches of beautiful pink blossoms in leafless condition. During the peak season, the tree packed with clusters of congested terminal inflorescences forming a crimson canopy is a treat to the eyes. With blossoms held on a linear plane, penetrating sunrays, during mornings, make the tree look magnificent. No doubt, It is the most gorgeous ornamental tree. The flowers attract bees and several birds (hummingbirds, black </a:t>
            </a:r>
            <a:r>
              <a:rPr lang="en-US" dirty="0" err="1"/>
              <a:t>jacobin</a:t>
            </a:r>
            <a:r>
              <a:rPr lang="en-US" dirty="0"/>
              <a:t>, black-throated mango, stripe-breasted </a:t>
            </a:r>
            <a:r>
              <a:rPr lang="en-US" dirty="0" err="1"/>
              <a:t>starthroat</a:t>
            </a:r>
            <a:r>
              <a:rPr lang="en-US" dirty="0"/>
              <a:t> </a:t>
            </a:r>
            <a:r>
              <a:rPr lang="en-US" dirty="0" err="1"/>
              <a:t>etc</a:t>
            </a:r>
            <a:r>
              <a:rPr lang="en-US" dirty="0"/>
              <a:t>). The photos were captured using mobile phone. Always I used to take photos using my Cannon camera. Since it is not working for the past 2 years (from the beginning of the </a:t>
            </a:r>
            <a:r>
              <a:rPr lang="en-US" dirty="0" err="1"/>
              <a:t>covid</a:t>
            </a:r>
            <a:r>
              <a:rPr lang="en-US" dirty="0"/>
              <a:t> season). I could not go to the repair shop and therefore forced to take photos using mobile phone. Surprisingly, the photos look good. Though I took the photographs during January I did not post. Now that the tree is in vegetative stage I thought I could present the two sides of the coin. Even when it is not in flowering it looks so beautiful with its rounded canopy. I can see this tree even from the windows of my house. This tree is seen all over the city. When in bloom it attracts passersby and many take photographs. I receive innumerable telephone calls to know about the tree. I also wrote an article on this tree.</a:t>
            </a:r>
          </a:p>
          <a:p>
            <a:r>
              <a:rPr lang="en-US" dirty="0"/>
              <a:t>Check the link for the article: https://starofmysore.com/pink-lapacho-winter-delight</a:t>
            </a:r>
            <a:r>
              <a:rPr lang="en-US" dirty="0" smtClean="0"/>
              <a:t>/</a:t>
            </a:r>
            <a:endParaRPr lang="en-US" dirty="0"/>
          </a:p>
          <a:p>
            <a:r>
              <a:rPr lang="en-US" dirty="0"/>
              <a:t>Needless to say that this tree is close to my heart. That is why I chose these photos for the best photograph contest.</a:t>
            </a:r>
          </a:p>
        </p:txBody>
      </p:sp>
      <p:sp>
        <p:nvSpPr>
          <p:cNvPr id="3" name="Title 2"/>
          <p:cNvSpPr>
            <a:spLocks noGrp="1"/>
          </p:cNvSpPr>
          <p:nvPr>
            <p:ph type="title"/>
          </p:nvPr>
        </p:nvSpPr>
        <p:spPr/>
        <p:txBody>
          <a:bodyPr/>
          <a:lstStyle/>
          <a:p>
            <a:r>
              <a:rPr lang="en-US" dirty="0"/>
              <a:t>Dr. </a:t>
            </a:r>
            <a:r>
              <a:rPr lang="en-US" dirty="0" err="1"/>
              <a:t>Mahadeswara</a:t>
            </a:r>
            <a:r>
              <a:rPr lang="en-US" dirty="0"/>
              <a:t> </a:t>
            </a:r>
            <a:r>
              <a:rPr lang="en-US" dirty="0" err="1"/>
              <a:t>Swamy</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775" y="5394960"/>
            <a:ext cx="1234440" cy="12344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56" y="1085968"/>
            <a:ext cx="4206240" cy="4868943"/>
          </a:xfrm>
          <a:prstGeom prst="rect">
            <a:avLst/>
          </a:prstGeom>
          <a:ln>
            <a:solidFill>
              <a:schemeClr val="bg2">
                <a:lumMod val="25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094" y="5394960"/>
            <a:ext cx="1234440" cy="1234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2413" y="5394960"/>
            <a:ext cx="1234440" cy="12344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732" y="5394960"/>
            <a:ext cx="1234440" cy="123444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050" y="5394960"/>
            <a:ext cx="1234440" cy="1234440"/>
          </a:xfrm>
          <a:prstGeom prst="rect">
            <a:avLst/>
          </a:prstGeom>
        </p:spPr>
      </p:pic>
    </p:spTree>
    <p:extLst>
      <p:ext uri="{BB962C8B-B14F-4D97-AF65-F5344CB8AC3E}">
        <p14:creationId xmlns:p14="http://schemas.microsoft.com/office/powerpoint/2010/main" val="269357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Here </a:t>
            </a:r>
            <a:r>
              <a:rPr lang="en-US" dirty="0"/>
              <a:t>attached is the best flora picture of </a:t>
            </a:r>
            <a:r>
              <a:rPr lang="en-US" dirty="0" smtClean="0"/>
              <a:t>mine.</a:t>
            </a:r>
            <a:br>
              <a:rPr lang="en-US" dirty="0" smtClean="0"/>
            </a:br>
            <a:r>
              <a:rPr lang="en-US" dirty="0" smtClean="0"/>
              <a:t>I </a:t>
            </a:r>
            <a:r>
              <a:rPr lang="en-US" dirty="0"/>
              <a:t>have chosen this, not only because it is one of the best flora pictures of mine but also it is not yet on our site.</a:t>
            </a:r>
          </a:p>
          <a:p>
            <a:r>
              <a:rPr lang="en-US" dirty="0"/>
              <a:t>Will send you a full set of pictures soon.</a:t>
            </a:r>
          </a:p>
          <a:p>
            <a:r>
              <a:rPr lang="en-US" b="1" i="1" dirty="0" err="1"/>
              <a:t>Pomatocalpa</a:t>
            </a:r>
            <a:r>
              <a:rPr lang="en-US" b="1" i="1" dirty="0"/>
              <a:t> </a:t>
            </a:r>
            <a:r>
              <a:rPr lang="en-US" b="1" i="1" dirty="0" err="1"/>
              <a:t>spicata</a:t>
            </a:r>
            <a:r>
              <a:rPr lang="en-US" b="1" i="1" dirty="0"/>
              <a:t> </a:t>
            </a:r>
            <a:r>
              <a:rPr lang="en-US" dirty="0"/>
              <a:t>Breda </a:t>
            </a:r>
            <a:endParaRPr lang="en-US" dirty="0" smtClean="0"/>
          </a:p>
          <a:p>
            <a:r>
              <a:rPr lang="en-US" dirty="0" smtClean="0"/>
              <a:t>From </a:t>
            </a:r>
            <a:r>
              <a:rPr lang="en-US" dirty="0" err="1"/>
              <a:t>Thattekkad</a:t>
            </a:r>
            <a:r>
              <a:rPr lang="en-US" dirty="0"/>
              <a:t>, </a:t>
            </a:r>
            <a:r>
              <a:rPr lang="en-US" dirty="0" err="1"/>
              <a:t>Ernakulam</a:t>
            </a:r>
            <a:r>
              <a:rPr lang="en-US" dirty="0"/>
              <a:t> district, </a:t>
            </a:r>
            <a:r>
              <a:rPr lang="en-US" dirty="0" smtClean="0"/>
              <a:t>Kerala.</a:t>
            </a:r>
            <a:br>
              <a:rPr lang="en-US" dirty="0" smtClean="0"/>
            </a:br>
            <a:r>
              <a:rPr lang="en-US" dirty="0" smtClean="0"/>
              <a:t>Picture </a:t>
            </a:r>
            <a:r>
              <a:rPr lang="en-US" dirty="0"/>
              <a:t>taken on 13-3-2022</a:t>
            </a:r>
          </a:p>
        </p:txBody>
      </p:sp>
      <p:sp>
        <p:nvSpPr>
          <p:cNvPr id="3" name="Title 2"/>
          <p:cNvSpPr>
            <a:spLocks noGrp="1"/>
          </p:cNvSpPr>
          <p:nvPr>
            <p:ph type="title"/>
          </p:nvPr>
        </p:nvSpPr>
        <p:spPr/>
        <p:txBody>
          <a:bodyPr/>
          <a:lstStyle/>
          <a:p>
            <a:r>
              <a:rPr lang="en-US" dirty="0"/>
              <a:t>Dr. </a:t>
            </a:r>
            <a:r>
              <a:rPr lang="en-US" dirty="0" err="1"/>
              <a:t>Giby</a:t>
            </a:r>
            <a:r>
              <a:rPr lang="en-US" dirty="0"/>
              <a:t> </a:t>
            </a:r>
            <a:r>
              <a:rPr lang="en-US" dirty="0" err="1"/>
              <a:t>Kuriakose</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2090976"/>
            <a:ext cx="4206240" cy="2858928"/>
          </a:xfrm>
          <a:prstGeom prst="rect">
            <a:avLst/>
          </a:prstGeom>
          <a:ln>
            <a:solidFill>
              <a:schemeClr val="bg2">
                <a:lumMod val="25000"/>
              </a:schemeClr>
            </a:solidFill>
          </a:ln>
        </p:spPr>
      </p:pic>
    </p:spTree>
    <p:extLst>
      <p:ext uri="{BB962C8B-B14F-4D97-AF65-F5344CB8AC3E}">
        <p14:creationId xmlns:p14="http://schemas.microsoft.com/office/powerpoint/2010/main" val="2187074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b="1" i="1" dirty="0" err="1" smtClean="0"/>
              <a:t>Ceratostema</a:t>
            </a:r>
            <a:r>
              <a:rPr lang="en-US" b="1" i="1" dirty="0" smtClean="0"/>
              <a:t> </a:t>
            </a:r>
            <a:r>
              <a:rPr lang="en-US" b="1" i="1" dirty="0" err="1"/>
              <a:t>silvicola</a:t>
            </a:r>
            <a:r>
              <a:rPr lang="en-US" b="1" i="1" dirty="0"/>
              <a:t> </a:t>
            </a:r>
            <a:r>
              <a:rPr lang="en-US" dirty="0"/>
              <a:t>: Neotropical Blueberries</a:t>
            </a:r>
          </a:p>
          <a:p>
            <a:r>
              <a:rPr lang="en-US" dirty="0"/>
              <a:t>My journey with </a:t>
            </a:r>
            <a:r>
              <a:rPr lang="en-US" dirty="0" err="1"/>
              <a:t>Efloraofindia</a:t>
            </a:r>
            <a:r>
              <a:rPr lang="en-US" dirty="0"/>
              <a:t> started on the 2nd of January, 2010.</a:t>
            </a:r>
          </a:p>
          <a:p>
            <a:r>
              <a:rPr lang="en-US" dirty="0"/>
              <a:t>For my Best Flora Photograph, I have chosen this image taken at the Conservatory of Atlanta Botanical Garden, in Atlanta.</a:t>
            </a:r>
          </a:p>
          <a:p>
            <a:r>
              <a:rPr lang="en-US" i="1" dirty="0" err="1"/>
              <a:t>Ceratostema</a:t>
            </a:r>
            <a:r>
              <a:rPr lang="en-US" i="1" dirty="0"/>
              <a:t> </a:t>
            </a:r>
            <a:r>
              <a:rPr lang="en-US" i="1" dirty="0" err="1"/>
              <a:t>silvicola</a:t>
            </a:r>
            <a:r>
              <a:rPr lang="en-US" i="1" dirty="0"/>
              <a:t> </a:t>
            </a:r>
            <a:r>
              <a:rPr lang="en-US" dirty="0"/>
              <a:t>is found in the temperate cloud forests of Ecuador in South America.</a:t>
            </a:r>
          </a:p>
          <a:p>
            <a:r>
              <a:rPr lang="en-US" dirty="0"/>
              <a:t>During my visit to Atlanta in October 2018, my close friend insisted that we must visit the Atlanta Botanical Garden, knowing my love for flowers and plants.</a:t>
            </a:r>
          </a:p>
          <a:p>
            <a:r>
              <a:rPr lang="en-US" dirty="0"/>
              <a:t>This was my first experience of visiting such a huge botanical garden and seeing a Conservatory.</a:t>
            </a:r>
          </a:p>
          <a:p>
            <a:r>
              <a:rPr lang="en-US" dirty="0"/>
              <a:t>All the plants and flowers were new to me.</a:t>
            </a:r>
          </a:p>
          <a:p>
            <a:r>
              <a:rPr lang="en-US" dirty="0"/>
              <a:t>I have never seen so many new ones in a single day.</a:t>
            </a:r>
          </a:p>
          <a:p>
            <a:r>
              <a:rPr lang="en-US" dirty="0"/>
              <a:t>It was and will always be a very unique one.</a:t>
            </a:r>
          </a:p>
        </p:txBody>
      </p:sp>
      <p:sp>
        <p:nvSpPr>
          <p:cNvPr id="3" name="Title 2"/>
          <p:cNvSpPr>
            <a:spLocks noGrp="1"/>
          </p:cNvSpPr>
          <p:nvPr>
            <p:ph type="title"/>
          </p:nvPr>
        </p:nvSpPr>
        <p:spPr/>
        <p:txBody>
          <a:bodyPr/>
          <a:lstStyle/>
          <a:p>
            <a:r>
              <a:rPr lang="en-US" dirty="0" err="1"/>
              <a:t>Aarti</a:t>
            </a:r>
            <a:r>
              <a:rPr lang="en-US" dirty="0"/>
              <a:t> </a:t>
            </a:r>
            <a:r>
              <a:rPr lang="en-US" dirty="0" err="1"/>
              <a:t>Khale</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1943100"/>
            <a:ext cx="4206240" cy="3154679"/>
          </a:xfrm>
          <a:prstGeom prst="rect">
            <a:avLst/>
          </a:prstGeom>
          <a:ln>
            <a:solidFill>
              <a:schemeClr val="bg2">
                <a:lumMod val="25000"/>
              </a:schemeClr>
            </a:solidFill>
          </a:ln>
        </p:spPr>
      </p:pic>
    </p:spTree>
    <p:extLst>
      <p:ext uri="{BB962C8B-B14F-4D97-AF65-F5344CB8AC3E}">
        <p14:creationId xmlns:p14="http://schemas.microsoft.com/office/powerpoint/2010/main" val="3265498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I </a:t>
            </a:r>
            <a:r>
              <a:rPr lang="en-US" dirty="0"/>
              <a:t>would like to share the picture and the story of a little plant that came to me unbidden. Years ago it had sprouted in a grow bag in which I used to grow vegetables on my terrace. I still wonder how those tiny seeds made its way into the bag. This was a plant I had never seen before. I was sure that it belonged to </a:t>
            </a:r>
            <a:r>
              <a:rPr lang="en-US" dirty="0" err="1"/>
              <a:t>Rubiaceae</a:t>
            </a:r>
            <a:r>
              <a:rPr lang="en-US" dirty="0"/>
              <a:t>. I sought the help of my botanist friend Dr. </a:t>
            </a:r>
            <a:r>
              <a:rPr lang="en-US" dirty="0" err="1"/>
              <a:t>Kunhikannan</a:t>
            </a:r>
            <a:r>
              <a:rPr lang="en-US" dirty="0"/>
              <a:t>. At first he said he couldn’t identify it and asked me to keep a herbarium specimen for him which I did. Later he came up with the identification. It was </a:t>
            </a:r>
            <a:r>
              <a:rPr lang="en-US" b="1" i="1" dirty="0" err="1"/>
              <a:t>Oldenlandia</a:t>
            </a:r>
            <a:r>
              <a:rPr lang="en-US" b="1" i="1" dirty="0"/>
              <a:t> </a:t>
            </a:r>
            <a:r>
              <a:rPr lang="en-US" b="1" i="1" dirty="0" err="1"/>
              <a:t>attenuata</a:t>
            </a:r>
            <a:r>
              <a:rPr lang="en-US" b="1" i="1" dirty="0"/>
              <a:t> </a:t>
            </a:r>
            <a:r>
              <a:rPr lang="en-US" dirty="0"/>
              <a:t>(</a:t>
            </a:r>
            <a:r>
              <a:rPr lang="en-US" i="1" dirty="0" err="1"/>
              <a:t>Hedyotis</a:t>
            </a:r>
            <a:r>
              <a:rPr lang="en-US" i="1" dirty="0"/>
              <a:t> </a:t>
            </a:r>
            <a:r>
              <a:rPr lang="en-US" i="1" dirty="0" err="1"/>
              <a:t>attenuata</a:t>
            </a:r>
            <a:r>
              <a:rPr lang="en-US" dirty="0"/>
              <a:t>) which apparently has been identified from two districts in Kerala, one of which was Trivandrum where I was living. Another location of identification was Maharashtra. I tried the internet for more information but nothing much was available. It just says it is a native of India and perhaps Vietnam</a:t>
            </a:r>
            <a:r>
              <a:rPr lang="en-US" dirty="0" smtClean="0"/>
              <a:t>.</a:t>
            </a:r>
            <a:endParaRPr lang="en-US" dirty="0"/>
          </a:p>
          <a:p>
            <a:r>
              <a:rPr lang="en-US" dirty="0"/>
              <a:t>I was on the look out for the plant since then but I never found the plant in my </a:t>
            </a:r>
            <a:r>
              <a:rPr lang="en-US" dirty="0" err="1"/>
              <a:t>neighbourhood</a:t>
            </a:r>
            <a:r>
              <a:rPr lang="en-US" dirty="0"/>
              <a:t>. I came across it in other parts of the city only a couple of times, that too a tiny cluster clinging on to the recess of a wall. I had wanted to post it in </a:t>
            </a:r>
            <a:r>
              <a:rPr lang="en-US" dirty="0" err="1"/>
              <a:t>eflora</a:t>
            </a:r>
            <a:r>
              <a:rPr lang="en-US" dirty="0"/>
              <a:t> but somehow I didn’t ( I had photographed the plant in 2013). Looking at the </a:t>
            </a:r>
            <a:r>
              <a:rPr lang="en-US" dirty="0" err="1"/>
              <a:t>eflora</a:t>
            </a:r>
            <a:r>
              <a:rPr lang="en-US" dirty="0"/>
              <a:t> database now I can’t find this species</a:t>
            </a:r>
            <a:r>
              <a:rPr lang="en-US" dirty="0" smtClean="0"/>
              <a:t>.</a:t>
            </a:r>
            <a:endParaRPr lang="en-US" dirty="0"/>
          </a:p>
          <a:p>
            <a:r>
              <a:rPr lang="en-US" dirty="0"/>
              <a:t>So I thought I would share this plant with you friends hoping that we can get to know more about the plant from our experts. Celebrating the 15 wonderful years of </a:t>
            </a:r>
            <a:r>
              <a:rPr lang="en-US" dirty="0" err="1"/>
              <a:t>eflora</a:t>
            </a:r>
            <a:r>
              <a:rPr lang="en-US" dirty="0"/>
              <a:t> with the story of this tiny plant, with lovely tiny white flowers, nothing flamboyant or glamorous… but silently continuing its journey with the sheer power of survival.</a:t>
            </a:r>
          </a:p>
        </p:txBody>
      </p:sp>
      <p:sp>
        <p:nvSpPr>
          <p:cNvPr id="3" name="Title 2"/>
          <p:cNvSpPr>
            <a:spLocks noGrp="1"/>
          </p:cNvSpPr>
          <p:nvPr>
            <p:ph type="title"/>
          </p:nvPr>
        </p:nvSpPr>
        <p:spPr/>
        <p:txBody>
          <a:bodyPr/>
          <a:lstStyle/>
          <a:p>
            <a:r>
              <a:rPr lang="en-US" dirty="0"/>
              <a:t>Sandhya </a:t>
            </a:r>
            <a:r>
              <a:rPr lang="en-US" dirty="0" err="1"/>
              <a:t>Sasidharan</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996" y="960120"/>
            <a:ext cx="3413760" cy="5120640"/>
          </a:xfrm>
          <a:prstGeom prst="rect">
            <a:avLst/>
          </a:prstGeom>
          <a:ln>
            <a:solidFill>
              <a:schemeClr val="bg2">
                <a:lumMod val="25000"/>
              </a:schemeClr>
            </a:solidFill>
          </a:ln>
        </p:spPr>
      </p:pic>
    </p:spTree>
    <p:extLst>
      <p:ext uri="{BB962C8B-B14F-4D97-AF65-F5344CB8AC3E}">
        <p14:creationId xmlns:p14="http://schemas.microsoft.com/office/powerpoint/2010/main" val="245306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For </a:t>
            </a:r>
            <a:r>
              <a:rPr lang="en-US" dirty="0"/>
              <a:t>many years I have seen pic of </a:t>
            </a:r>
            <a:r>
              <a:rPr lang="en-US" i="1" dirty="0" err="1"/>
              <a:t>Parnassia</a:t>
            </a:r>
            <a:r>
              <a:rPr lang="en-US" dirty="0"/>
              <a:t> in my wild flowers book.</a:t>
            </a:r>
          </a:p>
          <a:p>
            <a:r>
              <a:rPr lang="en-US" dirty="0"/>
              <a:t>I was so thrilled to find my first one besides the road on the West coast of Skye. Scotland.</a:t>
            </a:r>
          </a:p>
          <a:p>
            <a:r>
              <a:rPr lang="en-US" dirty="0"/>
              <a:t>It was growing in a bog.</a:t>
            </a:r>
          </a:p>
          <a:p>
            <a:r>
              <a:rPr lang="en-US" dirty="0"/>
              <a:t>I think the flowers are just exquisite.</a:t>
            </a:r>
          </a:p>
          <a:p>
            <a:r>
              <a:rPr lang="en-US" dirty="0"/>
              <a:t>This one was actually found on Iceland…again in a rush ..no time!</a:t>
            </a:r>
          </a:p>
          <a:p>
            <a:r>
              <a:rPr lang="en-US" dirty="0"/>
              <a:t>I have it labelled as </a:t>
            </a:r>
            <a:r>
              <a:rPr lang="en-US" b="1" i="1" dirty="0" err="1"/>
              <a:t>Parnassia</a:t>
            </a:r>
            <a:r>
              <a:rPr lang="en-US" b="1" i="1" dirty="0"/>
              <a:t> </a:t>
            </a:r>
            <a:r>
              <a:rPr lang="en-US" b="1" i="1" dirty="0" err="1"/>
              <a:t>palustris</a:t>
            </a:r>
            <a:r>
              <a:rPr lang="en-US" dirty="0"/>
              <a:t>.</a:t>
            </a:r>
          </a:p>
        </p:txBody>
      </p:sp>
      <p:sp>
        <p:nvSpPr>
          <p:cNvPr id="3" name="Title 2"/>
          <p:cNvSpPr>
            <a:spLocks noGrp="1"/>
          </p:cNvSpPr>
          <p:nvPr>
            <p:ph type="title"/>
          </p:nvPr>
        </p:nvSpPr>
        <p:spPr/>
        <p:txBody>
          <a:bodyPr/>
          <a:lstStyle/>
          <a:p>
            <a:r>
              <a:rPr lang="en-US" dirty="0"/>
              <a:t>Sheila</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1361086"/>
            <a:ext cx="4206240" cy="4318707"/>
          </a:xfrm>
          <a:prstGeom prst="rect">
            <a:avLst/>
          </a:prstGeom>
          <a:ln>
            <a:solidFill>
              <a:schemeClr val="bg2">
                <a:lumMod val="2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75" y="2689860"/>
            <a:ext cx="1234440" cy="1234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094" y="2689860"/>
            <a:ext cx="1234440" cy="1234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2413" y="2689860"/>
            <a:ext cx="1234440" cy="1234440"/>
          </a:xfrm>
          <a:prstGeom prst="rect">
            <a:avLst/>
          </a:prstGeom>
        </p:spPr>
      </p:pic>
    </p:spTree>
    <p:extLst>
      <p:ext uri="{BB962C8B-B14F-4D97-AF65-F5344CB8AC3E}">
        <p14:creationId xmlns:p14="http://schemas.microsoft.com/office/powerpoint/2010/main" val="2611980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sz="1050" dirty="0" smtClean="0"/>
              <a:t>I </a:t>
            </a:r>
            <a:r>
              <a:rPr lang="en-US" sz="1050" dirty="0"/>
              <a:t>am extremely happy that </a:t>
            </a:r>
            <a:r>
              <a:rPr lang="en-US" sz="1050" dirty="0" err="1"/>
              <a:t>efloraofindia</a:t>
            </a:r>
            <a:r>
              <a:rPr lang="en-US" sz="1050" dirty="0"/>
              <a:t> is completing 15 years this June</a:t>
            </a:r>
            <a:r>
              <a:rPr lang="en-US" sz="1050" dirty="0" smtClean="0"/>
              <a:t>. I </a:t>
            </a:r>
            <a:r>
              <a:rPr lang="en-US" sz="1050" dirty="0"/>
              <a:t>am ecstatic and proud that I have been associated with this forum since 2014 when I was a rookie photo enthusiast interested in photographing flowers that I came across during my field visits as a Forest </a:t>
            </a:r>
            <a:r>
              <a:rPr lang="en-US" sz="1050" dirty="0" err="1"/>
              <a:t>Officer.I</a:t>
            </a:r>
            <a:r>
              <a:rPr lang="en-US" sz="1050" dirty="0"/>
              <a:t> used to pester the experts @ </a:t>
            </a:r>
            <a:r>
              <a:rPr lang="en-US" sz="1050" dirty="0" err="1"/>
              <a:t>efloraofindia</a:t>
            </a:r>
            <a:r>
              <a:rPr lang="en-US" sz="1050" dirty="0"/>
              <a:t> relentlessly seeking the IDs</a:t>
            </a:r>
            <a:r>
              <a:rPr lang="en-US" sz="1050" dirty="0" smtClean="0"/>
              <a:t>. This </a:t>
            </a:r>
            <a:r>
              <a:rPr lang="en-US" sz="1050" dirty="0"/>
              <a:t>forum, with a rich assortment of experts</a:t>
            </a:r>
            <a:r>
              <a:rPr lang="en-US" sz="1050" dirty="0" smtClean="0"/>
              <a:t>, satiated </a:t>
            </a:r>
            <a:r>
              <a:rPr lang="en-US" sz="1050" dirty="0"/>
              <a:t>my inquisitiveness</a:t>
            </a:r>
            <a:r>
              <a:rPr lang="en-US" sz="1050" dirty="0" smtClean="0"/>
              <a:t>. I </a:t>
            </a:r>
            <a:r>
              <a:rPr lang="en-US" sz="1050" dirty="0"/>
              <a:t>know the names of those that enriched this forum by heart. My </a:t>
            </a:r>
            <a:r>
              <a:rPr lang="en-US" sz="1050" dirty="0" err="1"/>
              <a:t>pranams</a:t>
            </a:r>
            <a:r>
              <a:rPr lang="en-US" sz="1050" dirty="0"/>
              <a:t> to each one of you that has made this forum what it is today</a:t>
            </a:r>
            <a:r>
              <a:rPr lang="en-US" sz="1050" dirty="0" smtClean="0"/>
              <a:t>.. a </a:t>
            </a:r>
            <a:r>
              <a:rPr lang="en-US" sz="1050" dirty="0"/>
              <a:t>global authority on flora…….Kudos</a:t>
            </a:r>
          </a:p>
          <a:p>
            <a:r>
              <a:rPr lang="en-US" sz="1050" dirty="0"/>
              <a:t>This is my humble submission of a photo-story to commemorate the 15th anniversary of </a:t>
            </a:r>
            <a:r>
              <a:rPr lang="en-US" sz="1050" dirty="0" err="1"/>
              <a:t>efloraofindia</a:t>
            </a:r>
            <a:r>
              <a:rPr lang="en-US" sz="1050" dirty="0"/>
              <a:t>. The situation further kindled my passion to explore the floral wealth of Western Ghats</a:t>
            </a:r>
            <a:r>
              <a:rPr lang="en-US" sz="1050" dirty="0" smtClean="0"/>
              <a:t>. I </a:t>
            </a:r>
            <a:r>
              <a:rPr lang="en-US" sz="1050" dirty="0"/>
              <a:t>love every moment of my field trips wherein I encountered spectacular orchids, curious </a:t>
            </a:r>
            <a:r>
              <a:rPr lang="en-US" sz="1050" dirty="0" err="1"/>
              <a:t>Ceropegia</a:t>
            </a:r>
            <a:r>
              <a:rPr lang="en-US" sz="1050" dirty="0"/>
              <a:t>, and a host of other breathtaking flora.</a:t>
            </a:r>
          </a:p>
          <a:p>
            <a:r>
              <a:rPr lang="en-US" sz="1050" dirty="0"/>
              <a:t>Subject: </a:t>
            </a:r>
            <a:r>
              <a:rPr lang="en-US" sz="1050" b="1" i="1" dirty="0" err="1"/>
              <a:t>Ceropegia</a:t>
            </a:r>
            <a:r>
              <a:rPr lang="en-US" sz="1050" b="1" i="1" dirty="0"/>
              <a:t> </a:t>
            </a:r>
            <a:r>
              <a:rPr lang="en-US" sz="1050" b="1" i="1" dirty="0" err="1"/>
              <a:t>elegans</a:t>
            </a:r>
            <a:r>
              <a:rPr lang="en-US" sz="1050" dirty="0"/>
              <a:t/>
            </a:r>
            <a:br>
              <a:rPr lang="en-US" sz="1050" dirty="0"/>
            </a:br>
            <a:r>
              <a:rPr lang="en-US" sz="1050" dirty="0"/>
              <a:t>Location: </a:t>
            </a:r>
            <a:r>
              <a:rPr lang="en-US" sz="1050" dirty="0" err="1"/>
              <a:t>Mullaianagiri</a:t>
            </a:r>
            <a:r>
              <a:rPr lang="en-US" sz="1050" dirty="0"/>
              <a:t>, </a:t>
            </a:r>
            <a:r>
              <a:rPr lang="en-US" sz="1050" dirty="0" err="1"/>
              <a:t>Chikmagalur</a:t>
            </a:r>
            <a:r>
              <a:rPr lang="en-US" sz="1050" dirty="0"/>
              <a:t>, Karnataka</a:t>
            </a:r>
          </a:p>
          <a:p>
            <a:r>
              <a:rPr lang="en-US" sz="1050" dirty="0"/>
              <a:t>THE STORY</a:t>
            </a:r>
            <a:r>
              <a:rPr lang="en-US" sz="1050" dirty="0" smtClean="0"/>
              <a:t>:</a:t>
            </a:r>
          </a:p>
          <a:p>
            <a:r>
              <a:rPr lang="en-US" sz="2400" b="1" dirty="0" smtClean="0"/>
              <a:t>My </a:t>
            </a:r>
            <a:r>
              <a:rPr lang="en-US" sz="2400" b="1" dirty="0"/>
              <a:t>tryst with the </a:t>
            </a:r>
            <a:r>
              <a:rPr lang="en-US" sz="2400" b="1" dirty="0" smtClean="0"/>
              <a:t>Queen </a:t>
            </a:r>
            <a:r>
              <a:rPr lang="en-US" dirty="0" smtClean="0"/>
              <a:t>…………… </a:t>
            </a:r>
            <a:r>
              <a:rPr lang="en-US" b="1" i="1" dirty="0" err="1" smtClean="0"/>
              <a:t>Ceropegia</a:t>
            </a:r>
            <a:r>
              <a:rPr lang="en-US" b="1" i="1" dirty="0" smtClean="0"/>
              <a:t> </a:t>
            </a:r>
            <a:r>
              <a:rPr lang="en-US" b="1" i="1" dirty="0" err="1" smtClean="0"/>
              <a:t>elegans</a:t>
            </a:r>
            <a:endParaRPr lang="en-US" dirty="0"/>
          </a:p>
          <a:p>
            <a:r>
              <a:rPr lang="en-US" sz="1050" dirty="0"/>
              <a:t>The genus </a:t>
            </a:r>
            <a:r>
              <a:rPr lang="en-US" sz="1050" i="1" dirty="0" err="1"/>
              <a:t>Ceropegia</a:t>
            </a:r>
            <a:r>
              <a:rPr lang="en-US" sz="1050" dirty="0"/>
              <a:t> has always been an enigma. The different floral shapes and </a:t>
            </a:r>
            <a:r>
              <a:rPr lang="en-US" sz="1050" dirty="0" err="1"/>
              <a:t>colours</a:t>
            </a:r>
            <a:r>
              <a:rPr lang="en-US" sz="1050" dirty="0"/>
              <a:t> have fascinated me. I had read that about 43 of the 53 species that are known to occur in India are threatened and have become rare and genetically depleted. I always searched for them, when on field duty, with no success whatsoever. They remained as elusive as quicksilver.</a:t>
            </a:r>
          </a:p>
          <a:p>
            <a:r>
              <a:rPr lang="en-US" sz="1050" dirty="0"/>
              <a:t>24-06-2014 was another day that I could not keep indoors. It was mid-monsoon. The call of the </a:t>
            </a:r>
            <a:r>
              <a:rPr lang="en-US" sz="1050" dirty="0" err="1"/>
              <a:t>Giris</a:t>
            </a:r>
            <a:r>
              <a:rPr lang="en-US" sz="1050" dirty="0"/>
              <a:t>, my favorite “beckoning hills,” was irresistible. The imposing cliffs, winding roads, mesmerizing mist, blinding rains and its orchid perfume always beckoned me. Unmindful of my nemesis, those cold, slithery, and bloodthirsty leeches, I set out with my team hoping to find some orchids. The day was fruitful as we could find quite a few orchids, terrestrial and epiphytic ones.</a:t>
            </a:r>
          </a:p>
          <a:p>
            <a:r>
              <a:rPr lang="en-US" sz="1050" dirty="0"/>
              <a:t>The climb was arduous and my nemesis</a:t>
            </a:r>
            <a:r>
              <a:rPr lang="en-US" sz="1050" dirty="0" smtClean="0"/>
              <a:t>, the </a:t>
            </a:r>
            <a:r>
              <a:rPr lang="en-US" sz="1050" dirty="0"/>
              <a:t>leech, had its fair share of my blood. The sun was already behind the western hills and the light was falling rapidly. We hastened our descent hoping to get into the safety of my Bolero before it got too dark. Before getting into the vehicle, I stopped for a while to fill my lungs and to examine my shoes and socks, Bent a little, kick-dropped a couple of leeches and looked over my shoulders…! I thought that a pair of small, greenish, serpent-like eyes was watching me from among the thickets a few feet away. I stared for a while, eye-to-eye, and blinked first. Spellbound for a few seconds, I went closer. My heart missed a few beats as I realized that it was not a serpent, but an alien looking flower….! Yes. She was a Ceropegia….my Queen…! I had inadvertently stumbled upon the ‘Queen of </a:t>
            </a:r>
            <a:r>
              <a:rPr lang="en-US" sz="1050" dirty="0" err="1"/>
              <a:t>Ceropegias</a:t>
            </a:r>
            <a:r>
              <a:rPr lang="en-US" sz="1050" dirty="0"/>
              <a:t>’ that was later identified as </a:t>
            </a:r>
            <a:r>
              <a:rPr lang="en-US" sz="1050" b="1" i="1" dirty="0" err="1"/>
              <a:t>Ceropegia</a:t>
            </a:r>
            <a:r>
              <a:rPr lang="en-US" sz="1050" b="1" i="1" dirty="0"/>
              <a:t> </a:t>
            </a:r>
            <a:r>
              <a:rPr lang="en-US" sz="1050" b="1" i="1" dirty="0" err="1"/>
              <a:t>elegans</a:t>
            </a:r>
            <a:r>
              <a:rPr lang="en-US" sz="1050" b="1" i="1" dirty="0"/>
              <a:t> </a:t>
            </a:r>
            <a:r>
              <a:rPr lang="en-US" sz="1050" dirty="0"/>
              <a:t>by that master explorer of </a:t>
            </a:r>
            <a:r>
              <a:rPr lang="en-US" sz="1050" i="1" dirty="0" err="1"/>
              <a:t>Ceropegia</a:t>
            </a:r>
            <a:r>
              <a:rPr lang="en-US" sz="1050" dirty="0"/>
              <a:t>, Mr. Sushant More.</a:t>
            </a:r>
          </a:p>
          <a:p>
            <a:r>
              <a:rPr lang="en-US" sz="1050" dirty="0"/>
              <a:t>She has been a lucky mascot for me because later on I could meet her mates as well during the year. </a:t>
            </a:r>
            <a:r>
              <a:rPr lang="en-US" sz="1050" i="1" dirty="0" err="1"/>
              <a:t>Ceropegia</a:t>
            </a:r>
            <a:r>
              <a:rPr lang="en-US" sz="1050" i="1" dirty="0"/>
              <a:t> </a:t>
            </a:r>
            <a:r>
              <a:rPr lang="en-US" sz="1050" i="1" dirty="0" err="1"/>
              <a:t>juncea</a:t>
            </a:r>
            <a:r>
              <a:rPr lang="en-US" sz="1050" dirty="0"/>
              <a:t>, </a:t>
            </a:r>
            <a:r>
              <a:rPr lang="en-US" sz="1050" i="1" dirty="0" err="1"/>
              <a:t>Ceropegia</a:t>
            </a:r>
            <a:r>
              <a:rPr lang="en-US" sz="1050" i="1" dirty="0"/>
              <a:t> </a:t>
            </a:r>
            <a:r>
              <a:rPr lang="en-US" sz="1050" i="1" dirty="0" err="1"/>
              <a:t>biflora</a:t>
            </a:r>
            <a:r>
              <a:rPr lang="en-US" sz="1050" dirty="0"/>
              <a:t>, </a:t>
            </a:r>
            <a:r>
              <a:rPr lang="en-US" sz="1050" i="1" dirty="0" err="1"/>
              <a:t>Ceropegia</a:t>
            </a:r>
            <a:r>
              <a:rPr lang="en-US" sz="1050" i="1" dirty="0"/>
              <a:t> candelabrum</a:t>
            </a:r>
            <a:r>
              <a:rPr lang="en-US" sz="1050" dirty="0"/>
              <a:t>, </a:t>
            </a:r>
            <a:r>
              <a:rPr lang="en-US" sz="1050" i="1" dirty="0" err="1"/>
              <a:t>Ceropegia</a:t>
            </a:r>
            <a:r>
              <a:rPr lang="en-US" sz="1050" i="1" dirty="0"/>
              <a:t> spiralis </a:t>
            </a:r>
            <a:r>
              <a:rPr lang="en-US" sz="1050" dirty="0"/>
              <a:t>and the King himself, </a:t>
            </a:r>
            <a:r>
              <a:rPr lang="en-US" sz="1050" i="1" dirty="0" err="1"/>
              <a:t>Ceropegia</a:t>
            </a:r>
            <a:r>
              <a:rPr lang="en-US" sz="1050" i="1" dirty="0"/>
              <a:t> </a:t>
            </a:r>
            <a:r>
              <a:rPr lang="en-US" sz="1050" i="1" dirty="0" err="1"/>
              <a:t>gardneri</a:t>
            </a:r>
            <a:r>
              <a:rPr lang="en-US" sz="1050" dirty="0"/>
              <a:t>…!</a:t>
            </a:r>
          </a:p>
          <a:p>
            <a:r>
              <a:rPr lang="en-US" sz="1050" dirty="0"/>
              <a:t>I have been recapitulating 24-06-2014 every now and then ever since. The images I took that day, in the falling light, are my treasure and occupy a prime place in my heart and archives as well.</a:t>
            </a:r>
          </a:p>
        </p:txBody>
      </p:sp>
      <p:sp>
        <p:nvSpPr>
          <p:cNvPr id="3" name="Title 2"/>
          <p:cNvSpPr>
            <a:spLocks noGrp="1"/>
          </p:cNvSpPr>
          <p:nvPr>
            <p:ph type="title"/>
          </p:nvPr>
        </p:nvSpPr>
        <p:spPr/>
        <p:txBody>
          <a:bodyPr/>
          <a:lstStyle/>
          <a:p>
            <a:r>
              <a:rPr lang="en-US" dirty="0"/>
              <a:t>TSP Kumar</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2118360"/>
            <a:ext cx="4206240" cy="2804160"/>
          </a:xfrm>
          <a:prstGeom prst="rect">
            <a:avLst/>
          </a:prstGeom>
          <a:ln>
            <a:solidFill>
              <a:schemeClr val="bg2">
                <a:lumMod val="25000"/>
              </a:schemeClr>
            </a:solidFill>
          </a:ln>
        </p:spPr>
      </p:pic>
    </p:spTree>
    <p:extLst>
      <p:ext uri="{BB962C8B-B14F-4D97-AF65-F5344CB8AC3E}">
        <p14:creationId xmlns:p14="http://schemas.microsoft.com/office/powerpoint/2010/main" val="3718922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prstClr val="white">
                    <a:lumMod val="65000"/>
                  </a:prstClr>
                </a:solidFill>
              </a:rPr>
              <a:t>Best flora picture on completion of 15 years</a:t>
            </a:r>
          </a:p>
          <a:p>
            <a:r>
              <a:rPr lang="en-US" dirty="0" smtClean="0"/>
              <a:t>We </a:t>
            </a:r>
            <a:r>
              <a:rPr lang="en-US" dirty="0"/>
              <a:t>have to teach every course of Botany in the colleges. However, I love to teach taxonomy, physiology (my Ph.D. specialization), genetics, ecology and economic botany. I started preparing PPTs for class teaching in 2008 by taking images from the net. When preparing a PPT of the </a:t>
            </a:r>
            <a:r>
              <a:rPr lang="en-US" dirty="0" err="1"/>
              <a:t>Orchidaceae</a:t>
            </a:r>
            <a:r>
              <a:rPr lang="en-US" dirty="0"/>
              <a:t> family, I was fascinated by the peculiar beauty of the flowers of </a:t>
            </a:r>
            <a:r>
              <a:rPr lang="en-US" b="1" i="1" dirty="0" err="1"/>
              <a:t>Habenaria</a:t>
            </a:r>
            <a:r>
              <a:rPr lang="en-US" b="1" i="1" dirty="0"/>
              <a:t> intermedia</a:t>
            </a:r>
            <a:r>
              <a:rPr lang="en-US" dirty="0"/>
              <a:t>. After noting the places from where it was previously recorded in FLORA SIMLENSIS and SHIMLA FLOWERS, I started visiting those places along with my non-botany friends. One day, on my way back home, I suddenly came across a single plant of </a:t>
            </a:r>
            <a:r>
              <a:rPr lang="en-US" i="1" dirty="0" err="1"/>
              <a:t>Habenaria</a:t>
            </a:r>
            <a:r>
              <a:rPr lang="en-US" i="1" dirty="0"/>
              <a:t> intermedia </a:t>
            </a:r>
            <a:r>
              <a:rPr lang="en-US" dirty="0"/>
              <a:t>on a hill slope. To my dismay, only floral buds were there. So, I decided to come back after one week. On my next visit to that place, I was heartbroken as that plant was no longer there. It might have been plucked by someone. I never came across this species for the next two years. </a:t>
            </a:r>
          </a:p>
          <a:p>
            <a:r>
              <a:rPr lang="en-US" dirty="0"/>
              <a:t>One day, I was wandering in search of plants and our Computer Science teacher was accompanying me. Luckily, we came across a large patch of approximately 100 plants. I was spellbound on finding what I had been searching for </a:t>
            </a:r>
            <a:r>
              <a:rPr lang="en-US" dirty="0" err="1"/>
              <a:t>for</a:t>
            </a:r>
            <a:r>
              <a:rPr lang="en-US" dirty="0"/>
              <a:t> the last 3-4 years. I could not contain my excitement and spoke aloud to the plant, "Eureka, Eureka; I have finally traced you." Later on, I came across an ardent Nature Lover, Santosh Thakur, who works in the forest department of Himachal Pradesh. Together, we have explored extensively in the nearby areas. We have marked many places where this species flowers in the month of July. Similar to this, every click has its own story.</a:t>
            </a:r>
          </a:p>
        </p:txBody>
      </p:sp>
      <p:sp>
        <p:nvSpPr>
          <p:cNvPr id="3" name="Title 2"/>
          <p:cNvSpPr>
            <a:spLocks noGrp="1"/>
          </p:cNvSpPr>
          <p:nvPr>
            <p:ph type="title"/>
          </p:nvPr>
        </p:nvSpPr>
        <p:spPr/>
        <p:txBody>
          <a:bodyPr/>
          <a:lstStyle/>
          <a:p>
            <a:r>
              <a:rPr lang="en-US" dirty="0"/>
              <a:t>Dr. Anil Kumar Thakur</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1851627"/>
            <a:ext cx="4206240" cy="3337625"/>
          </a:xfrm>
          <a:prstGeom prst="rect">
            <a:avLst/>
          </a:prstGeom>
          <a:ln>
            <a:solidFill>
              <a:schemeClr val="bg2">
                <a:lumMod val="25000"/>
              </a:schemeClr>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775" y="4478201"/>
            <a:ext cx="1234440" cy="9832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94" y="4478201"/>
            <a:ext cx="1234440" cy="102960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413" y="4478201"/>
            <a:ext cx="1234440" cy="1000295"/>
          </a:xfrm>
          <a:prstGeom prst="rect">
            <a:avLst/>
          </a:prstGeom>
        </p:spPr>
      </p:pic>
    </p:spTree>
    <p:extLst>
      <p:ext uri="{BB962C8B-B14F-4D97-AF65-F5344CB8AC3E}">
        <p14:creationId xmlns:p14="http://schemas.microsoft.com/office/powerpoint/2010/main" val="97482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18" name="Rectangle 17"/>
          <p:cNvSpPr/>
          <p:nvPr/>
        </p:nvSpPr>
        <p:spPr>
          <a:xfrm>
            <a:off x="3943350" y="2419350"/>
            <a:ext cx="1600200" cy="4438650"/>
          </a:xfrm>
          <a:prstGeom prst="rect">
            <a:avLst/>
          </a:prstGeom>
          <a:solidFill>
            <a:srgbClr val="00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39156"/>
          <a:stretch/>
        </p:blipFill>
        <p:spPr>
          <a:xfrm>
            <a:off x="3804896" y="369463"/>
            <a:ext cx="4572000" cy="2200511"/>
          </a:xfrm>
          <a:prstGeom prst="rect">
            <a:avLst/>
          </a:prstGeom>
        </p:spPr>
      </p:pic>
      <p:sp>
        <p:nvSpPr>
          <p:cNvPr id="15" name="Rectangle 14"/>
          <p:cNvSpPr/>
          <p:nvPr/>
        </p:nvSpPr>
        <p:spPr>
          <a:xfrm>
            <a:off x="-5104" y="0"/>
            <a:ext cx="12192000" cy="448574"/>
          </a:xfrm>
          <a:prstGeom prst="rect">
            <a:avLst/>
          </a:prstGeom>
          <a:solidFill>
            <a:srgbClr val="00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114800" cy="3931920"/>
          </a:xfrm>
          <a:prstGeom prst="rect">
            <a:avLst/>
          </a:prstGeom>
          <a:gradFill flip="none" rotWithShape="1">
            <a:gsLst>
              <a:gs pos="0">
                <a:srgbClr val="003300"/>
              </a:gs>
              <a:gs pos="100000">
                <a:srgbClr val="0048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77200" y="0"/>
            <a:ext cx="4114800" cy="3931920"/>
          </a:xfrm>
          <a:prstGeom prst="rect">
            <a:avLst/>
          </a:prstGeom>
          <a:gradFill flip="none" rotWithShape="1">
            <a:gsLst>
              <a:gs pos="0">
                <a:srgbClr val="004821"/>
              </a:gs>
              <a:gs pos="100000">
                <a:srgbClr val="00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60844" b="103"/>
          <a:stretch/>
        </p:blipFill>
        <p:spPr>
          <a:xfrm>
            <a:off x="4613816" y="5715000"/>
            <a:ext cx="2959909" cy="914400"/>
          </a:xfrm>
          <a:prstGeom prst="rect">
            <a:avLst/>
          </a:prstGeom>
        </p:spPr>
      </p:pic>
      <p:sp>
        <p:nvSpPr>
          <p:cNvPr id="20" name="Rectangle 19"/>
          <p:cNvSpPr/>
          <p:nvPr/>
        </p:nvSpPr>
        <p:spPr>
          <a:xfrm>
            <a:off x="-5104" y="6492240"/>
            <a:ext cx="12192000" cy="365760"/>
          </a:xfrm>
          <a:prstGeom prst="rect">
            <a:avLst/>
          </a:prstGeom>
          <a:solidFill>
            <a:srgbClr val="00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24103" y="4695825"/>
            <a:ext cx="4663440" cy="2162175"/>
          </a:xfrm>
          <a:prstGeom prst="rect">
            <a:avLst/>
          </a:prstGeom>
          <a:gradFill flip="none" rotWithShape="1">
            <a:gsLst>
              <a:gs pos="0">
                <a:srgbClr val="004821"/>
              </a:gs>
              <a:gs pos="100000">
                <a:srgbClr val="00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 y="4695825"/>
            <a:ext cx="4663440" cy="2162175"/>
          </a:xfrm>
          <a:prstGeom prst="rect">
            <a:avLst/>
          </a:prstGeom>
          <a:gradFill flip="none" rotWithShape="1">
            <a:gsLst>
              <a:gs pos="0">
                <a:srgbClr val="003300"/>
              </a:gs>
              <a:gs pos="100000">
                <a:srgbClr val="0048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5104" y="2828925"/>
            <a:ext cx="12192000" cy="2581275"/>
          </a:xfrm>
          <a:prstGeom prst="rect">
            <a:avLst/>
          </a:prstGeom>
          <a:solidFill>
            <a:srgbClr val="003300"/>
          </a:solidFill>
        </p:spPr>
        <p:txBody>
          <a:bodyPr vert="horz" lIns="182880" tIns="45720" rIns="182880" bIns="45720" rtlCol="0" anchor="ctr" anchorCtr="1">
            <a:no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US" sz="6000" dirty="0" smtClean="0"/>
              <a:t>Thank you</a:t>
            </a:r>
            <a:endParaRPr lang="en-US" sz="6000" b="0" dirty="0"/>
          </a:p>
        </p:txBody>
      </p:sp>
    </p:spTree>
    <p:extLst>
      <p:ext uri="{BB962C8B-B14F-4D97-AF65-F5344CB8AC3E}">
        <p14:creationId xmlns:p14="http://schemas.microsoft.com/office/powerpoint/2010/main" val="103506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Little is </a:t>
            </a:r>
            <a:r>
              <a:rPr lang="en-US" sz="2400" b="1" dirty="0" smtClean="0"/>
              <a:t>charming</a:t>
            </a:r>
            <a:endParaRPr lang="en-US" sz="2400" b="1" dirty="0"/>
          </a:p>
          <a:p>
            <a:r>
              <a:rPr lang="en-US" dirty="0"/>
              <a:t>Getting to explore flora during family vacation has always been rewarding to me. Whatever I get, however little, is charming. This March’22, I was in Sikkim. I was able to add around 40 new species to my collection. Sikkim is well-known for rhododendrons, I am posting a picture of rhododendrons</a:t>
            </a:r>
            <a:r>
              <a:rPr lang="en-US" dirty="0" smtClean="0"/>
              <a:t>.</a:t>
            </a:r>
            <a:endParaRPr lang="en-US" dirty="0"/>
          </a:p>
          <a:p>
            <a:r>
              <a:rPr lang="en-US" dirty="0"/>
              <a:t>March 7, 2022 … Plant Conservatory, </a:t>
            </a:r>
            <a:r>
              <a:rPr lang="en-US" dirty="0" err="1"/>
              <a:t>Bulbuley</a:t>
            </a:r>
            <a:r>
              <a:rPr lang="en-US" dirty="0"/>
              <a:t>, </a:t>
            </a:r>
            <a:r>
              <a:rPr lang="en-US" dirty="0" err="1"/>
              <a:t>Gangtok</a:t>
            </a:r>
            <a:r>
              <a:rPr lang="en-US" dirty="0"/>
              <a:t>, </a:t>
            </a:r>
            <a:r>
              <a:rPr lang="en-US" dirty="0" smtClean="0"/>
              <a:t>Sikkim</a:t>
            </a:r>
            <a:br>
              <a:rPr lang="en-US" dirty="0" smtClean="0"/>
            </a:br>
            <a:r>
              <a:rPr lang="en-US" b="1" i="1" dirty="0" smtClean="0"/>
              <a:t>Rhododendron </a:t>
            </a:r>
            <a:r>
              <a:rPr lang="en-US" b="1" i="1" dirty="0" err="1"/>
              <a:t>grande</a:t>
            </a:r>
            <a:r>
              <a:rPr lang="en-US" b="1" i="1" dirty="0"/>
              <a:t> </a:t>
            </a:r>
            <a:r>
              <a:rPr lang="en-US" dirty="0"/>
              <a:t>Wight … many thanks to </a:t>
            </a:r>
            <a:r>
              <a:rPr lang="en-US" dirty="0" err="1"/>
              <a:t>Shrikant</a:t>
            </a:r>
            <a:r>
              <a:rPr lang="en-US" dirty="0"/>
              <a:t> </a:t>
            </a:r>
            <a:r>
              <a:rPr lang="en-US" dirty="0" err="1"/>
              <a:t>Ingalhalikar</a:t>
            </a:r>
            <a:r>
              <a:rPr lang="en-US" dirty="0"/>
              <a:t> </a:t>
            </a:r>
            <a:r>
              <a:rPr lang="en-US" dirty="0" err="1" smtClean="0"/>
              <a:t>ji</a:t>
            </a:r>
            <a:r>
              <a:rPr lang="en-US" dirty="0" smtClean="0"/>
              <a:t> </a:t>
            </a:r>
            <a:r>
              <a:rPr lang="en-US" dirty="0"/>
              <a:t>for the ID.</a:t>
            </a:r>
          </a:p>
        </p:txBody>
      </p:sp>
      <p:sp>
        <p:nvSpPr>
          <p:cNvPr id="3" name="Title 2"/>
          <p:cNvSpPr>
            <a:spLocks noGrp="1"/>
          </p:cNvSpPr>
          <p:nvPr>
            <p:ph type="title"/>
          </p:nvPr>
        </p:nvSpPr>
        <p:spPr/>
        <p:txBody>
          <a:bodyPr/>
          <a:lstStyle/>
          <a:p>
            <a:r>
              <a:rPr lang="en-US" dirty="0" smtClean="0"/>
              <a:t>Dinesh </a:t>
            </a:r>
            <a:r>
              <a:rPr lang="en-US" dirty="0" err="1"/>
              <a:t>Valke</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6" y="1798320"/>
            <a:ext cx="4206240" cy="2804160"/>
          </a:xfrm>
          <a:prstGeom prst="rect">
            <a:avLst/>
          </a:prstGeom>
          <a:ln>
            <a:solidFill>
              <a:schemeClr val="bg2">
                <a:lumMod val="25000"/>
              </a:schemeClr>
            </a:solidFill>
          </a:ln>
        </p:spPr>
      </p:pic>
    </p:spTree>
    <p:extLst>
      <p:ext uri="{BB962C8B-B14F-4D97-AF65-F5344CB8AC3E}">
        <p14:creationId xmlns:p14="http://schemas.microsoft.com/office/powerpoint/2010/main" val="258512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Beauty in </a:t>
            </a:r>
            <a:r>
              <a:rPr lang="en-US" sz="2400" b="1" dirty="0" smtClean="0"/>
              <a:t>death</a:t>
            </a:r>
          </a:p>
          <a:p>
            <a:r>
              <a:rPr lang="en-US" dirty="0"/>
              <a:t>Year 2019 was the most productive year for me because I was able to capture nearly 9000 images of plants between March and September. It was also the first time I was able to capture spring plants in California, on earlier visits we were able to capture summer and autumn plants only. We visited Toronto, Canada during August-September, when most of the plants had begun to complete their life cycle. I was able to capture a few plants of Wild Teasel, </a:t>
            </a:r>
            <a:r>
              <a:rPr lang="en-US" b="1" i="1" dirty="0" err="1"/>
              <a:t>Dipsacus</a:t>
            </a:r>
            <a:r>
              <a:rPr lang="en-US" b="1" i="1" dirty="0"/>
              <a:t> </a:t>
            </a:r>
            <a:r>
              <a:rPr lang="en-US" b="1" i="1" dirty="0" err="1"/>
              <a:t>fullonum</a:t>
            </a:r>
            <a:r>
              <a:rPr lang="en-US" b="1" i="1" dirty="0"/>
              <a:t> </a:t>
            </a:r>
            <a:r>
              <a:rPr lang="en-US" dirty="0"/>
              <a:t>with lavender flowers in a head, but perhaps the almost dried fruiting head of an almost dead plant captured from Mississauga along roadsides on 28 August, 2019, looked more beautiful. I am sharing the same.</a:t>
            </a:r>
          </a:p>
        </p:txBody>
      </p:sp>
      <p:sp>
        <p:nvSpPr>
          <p:cNvPr id="3" name="Title 2"/>
          <p:cNvSpPr>
            <a:spLocks noGrp="1"/>
          </p:cNvSpPr>
          <p:nvPr>
            <p:ph type="title"/>
          </p:nvPr>
        </p:nvSpPr>
        <p:spPr/>
        <p:txBody>
          <a:bodyPr/>
          <a:lstStyle/>
          <a:p>
            <a:r>
              <a:rPr lang="en-US" dirty="0"/>
              <a:t>Dr. </a:t>
            </a:r>
            <a:r>
              <a:rPr lang="en-US" dirty="0" err="1"/>
              <a:t>Gurcharan</a:t>
            </a:r>
            <a:r>
              <a:rPr lang="en-US" dirty="0"/>
              <a:t> Singh</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6" y="1798320"/>
            <a:ext cx="4206240" cy="2804160"/>
          </a:xfrm>
          <a:prstGeom prst="rect">
            <a:avLst/>
          </a:prstGeom>
          <a:ln>
            <a:solidFill>
              <a:schemeClr val="bg2">
                <a:lumMod val="25000"/>
              </a:schemeClr>
            </a:solidFill>
          </a:ln>
        </p:spPr>
      </p:pic>
    </p:spTree>
    <p:extLst>
      <p:ext uri="{BB962C8B-B14F-4D97-AF65-F5344CB8AC3E}">
        <p14:creationId xmlns:p14="http://schemas.microsoft.com/office/powerpoint/2010/main" val="140370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a:t>
            </a:r>
            <a:r>
              <a:rPr lang="en-US" sz="2400" dirty="0" smtClean="0">
                <a:solidFill>
                  <a:schemeClr val="bg1">
                    <a:lumMod val="65000"/>
                  </a:schemeClr>
                </a:solidFill>
              </a:rPr>
              <a:t>years</a:t>
            </a:r>
            <a:endParaRPr lang="en-US" sz="2400" dirty="0">
              <a:solidFill>
                <a:schemeClr val="bg1">
                  <a:lumMod val="65000"/>
                </a:schemeClr>
              </a:solidFill>
            </a:endParaRPr>
          </a:p>
          <a:p>
            <a:r>
              <a:rPr lang="en-US" dirty="0"/>
              <a:t>What can be more beautiful than my most beloved fragrant orchid </a:t>
            </a:r>
            <a:r>
              <a:rPr lang="en-US" b="1" i="1" dirty="0" err="1"/>
              <a:t>Pecteilis</a:t>
            </a:r>
            <a:r>
              <a:rPr lang="en-US" b="1" i="1" dirty="0"/>
              <a:t> </a:t>
            </a:r>
            <a:r>
              <a:rPr lang="en-US" b="1" i="1" dirty="0" err="1"/>
              <a:t>gigantea</a:t>
            </a:r>
            <a:r>
              <a:rPr lang="en-US" dirty="0"/>
              <a:t> to celebrate </a:t>
            </a:r>
            <a:r>
              <a:rPr lang="en-US" dirty="0" smtClean="0"/>
              <a:t>15th </a:t>
            </a:r>
            <a:r>
              <a:rPr lang="en-US" dirty="0"/>
              <a:t>birthday of my </a:t>
            </a:r>
            <a:r>
              <a:rPr lang="en-US" dirty="0" err="1"/>
              <a:t>favourite</a:t>
            </a:r>
            <a:r>
              <a:rPr lang="en-US" dirty="0"/>
              <a:t> group.</a:t>
            </a:r>
          </a:p>
        </p:txBody>
      </p:sp>
      <p:sp>
        <p:nvSpPr>
          <p:cNvPr id="3" name="Title 2"/>
          <p:cNvSpPr>
            <a:spLocks noGrp="1"/>
          </p:cNvSpPr>
          <p:nvPr>
            <p:ph type="title"/>
          </p:nvPr>
        </p:nvSpPr>
        <p:spPr/>
        <p:txBody>
          <a:bodyPr/>
          <a:lstStyle/>
          <a:p>
            <a:r>
              <a:rPr lang="en-US" dirty="0" err="1"/>
              <a:t>Smita</a:t>
            </a:r>
            <a:r>
              <a:rPr lang="en-US" dirty="0"/>
              <a:t> </a:t>
            </a:r>
            <a:r>
              <a:rPr lang="en-US" dirty="0" err="1"/>
              <a:t>Raskar</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57" y="1798320"/>
            <a:ext cx="4203237" cy="2804160"/>
          </a:xfrm>
          <a:prstGeom prst="rect">
            <a:avLst/>
          </a:prstGeom>
          <a:ln>
            <a:solidFill>
              <a:schemeClr val="bg2">
                <a:lumMod val="25000"/>
              </a:schemeClr>
            </a:solidFill>
          </a:ln>
        </p:spPr>
      </p:pic>
    </p:spTree>
    <p:extLst>
      <p:ext uri="{BB962C8B-B14F-4D97-AF65-F5344CB8AC3E}">
        <p14:creationId xmlns:p14="http://schemas.microsoft.com/office/powerpoint/2010/main" val="3750649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15 </a:t>
            </a:r>
            <a:r>
              <a:rPr lang="en-US" dirty="0"/>
              <a:t>amazing years and counting.. It’s a great feeling to be associated with such a versatile and friendly group.</a:t>
            </a:r>
          </a:p>
          <a:p>
            <a:r>
              <a:rPr lang="en-US" dirty="0"/>
              <a:t>Sharing a photograph of </a:t>
            </a:r>
            <a:r>
              <a:rPr lang="en-US" b="1" i="1" dirty="0" err="1"/>
              <a:t>Corynandra</a:t>
            </a:r>
            <a:r>
              <a:rPr lang="en-US" b="1" i="1" dirty="0"/>
              <a:t> </a:t>
            </a:r>
            <a:r>
              <a:rPr lang="en-US" b="1" i="1" dirty="0" err="1"/>
              <a:t>elegans</a:t>
            </a:r>
            <a:r>
              <a:rPr lang="en-US" dirty="0"/>
              <a:t> as my flora picture.</a:t>
            </a:r>
          </a:p>
        </p:txBody>
      </p:sp>
      <p:sp>
        <p:nvSpPr>
          <p:cNvPr id="3" name="Title 2"/>
          <p:cNvSpPr>
            <a:spLocks noGrp="1"/>
          </p:cNvSpPr>
          <p:nvPr>
            <p:ph type="title"/>
          </p:nvPr>
        </p:nvSpPr>
        <p:spPr/>
        <p:txBody>
          <a:bodyPr/>
          <a:lstStyle/>
          <a:p>
            <a:r>
              <a:rPr lang="en-US" dirty="0"/>
              <a:t>Prashant </a:t>
            </a:r>
            <a:r>
              <a:rPr lang="en-US" dirty="0" err="1"/>
              <a:t>Awale</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57" y="1962142"/>
            <a:ext cx="4203237" cy="2476516"/>
          </a:xfrm>
          <a:prstGeom prst="rect">
            <a:avLst/>
          </a:prstGeom>
          <a:ln>
            <a:solidFill>
              <a:schemeClr val="bg2">
                <a:lumMod val="25000"/>
              </a:schemeClr>
            </a:solidFill>
          </a:ln>
        </p:spPr>
      </p:pic>
    </p:spTree>
    <p:extLst>
      <p:ext uri="{BB962C8B-B14F-4D97-AF65-F5344CB8AC3E}">
        <p14:creationId xmlns:p14="http://schemas.microsoft.com/office/powerpoint/2010/main" val="182612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a:t>
            </a:r>
            <a:r>
              <a:rPr lang="en-US" sz="2400" dirty="0" smtClean="0">
                <a:solidFill>
                  <a:schemeClr val="bg1">
                    <a:lumMod val="65000"/>
                  </a:schemeClr>
                </a:solidFill>
              </a:rPr>
              <a:t>years</a:t>
            </a:r>
            <a:endParaRPr lang="en-US" sz="2400" dirty="0" smtClean="0"/>
          </a:p>
          <a:p>
            <a:r>
              <a:rPr lang="en-US" dirty="0" smtClean="0"/>
              <a:t>When </a:t>
            </a:r>
            <a:r>
              <a:rPr lang="en-US" dirty="0"/>
              <a:t>I look back at my attempts to photograph flowering plants, it gives a sense of satisfaction that, out of interest, I could manage to visit a lot of places…especially in the Himalayas..!!</a:t>
            </a:r>
          </a:p>
          <a:p>
            <a:r>
              <a:rPr lang="en-US" dirty="0"/>
              <a:t>Every tour is deeply engraved in my memory and the feelings are unforgettable..!!</a:t>
            </a:r>
          </a:p>
          <a:p>
            <a:r>
              <a:rPr lang="en-US" dirty="0"/>
              <a:t>One of such tours was with </a:t>
            </a:r>
            <a:r>
              <a:rPr lang="en-US" dirty="0" err="1"/>
              <a:t>Smita</a:t>
            </a:r>
            <a:r>
              <a:rPr lang="en-US" dirty="0"/>
              <a:t> Ji, wherein we roamed around in </a:t>
            </a:r>
            <a:r>
              <a:rPr lang="en-US" dirty="0" err="1"/>
              <a:t>Pelling</a:t>
            </a:r>
            <a:r>
              <a:rPr lang="en-US" dirty="0"/>
              <a:t> (Sikkim), Darjeeling and </a:t>
            </a:r>
            <a:r>
              <a:rPr lang="en-US" dirty="0" err="1"/>
              <a:t>Mirik</a:t>
            </a:r>
            <a:r>
              <a:rPr lang="en-US" dirty="0"/>
              <a:t> </a:t>
            </a:r>
            <a:r>
              <a:rPr lang="en-US" dirty="0" smtClean="0"/>
              <a:t>lake …!!</a:t>
            </a:r>
            <a:endParaRPr lang="en-US" dirty="0"/>
          </a:p>
          <a:p>
            <a:r>
              <a:rPr lang="en-US" dirty="0"/>
              <a:t>The picture being presented here could be recorded with quite a lot of hard work, as both of us were really excited after seeing </a:t>
            </a:r>
            <a:r>
              <a:rPr lang="en-US" dirty="0" smtClean="0"/>
              <a:t>this … as </a:t>
            </a:r>
            <a:r>
              <a:rPr lang="en-US" dirty="0"/>
              <a:t>usual with epiphytes, this was high up on a </a:t>
            </a:r>
            <a:r>
              <a:rPr lang="en-US" dirty="0" smtClean="0"/>
              <a:t>branch ... but </a:t>
            </a:r>
            <a:r>
              <a:rPr lang="en-US" dirty="0"/>
              <a:t>we were determined to have some shots..</a:t>
            </a:r>
          </a:p>
          <a:p>
            <a:r>
              <a:rPr lang="en-US" dirty="0"/>
              <a:t>Result… some pics of </a:t>
            </a:r>
            <a:r>
              <a:rPr lang="en-US" b="1" i="1" dirty="0"/>
              <a:t>Phalaenopsis </a:t>
            </a:r>
            <a:r>
              <a:rPr lang="en-US" b="1" i="1" dirty="0" err="1" smtClean="0"/>
              <a:t>taenialis</a:t>
            </a:r>
            <a:r>
              <a:rPr lang="en-US" dirty="0" smtClean="0"/>
              <a:t> ….!!</a:t>
            </a:r>
          </a:p>
          <a:p>
            <a:r>
              <a:rPr lang="en-US" dirty="0"/>
              <a:t>I could not resist sharing this pic also…</a:t>
            </a:r>
            <a:endParaRPr lang="en-US" i="1" dirty="0"/>
          </a:p>
        </p:txBody>
      </p:sp>
      <p:sp>
        <p:nvSpPr>
          <p:cNvPr id="3" name="Title 2"/>
          <p:cNvSpPr>
            <a:spLocks noGrp="1"/>
          </p:cNvSpPr>
          <p:nvPr>
            <p:ph type="title"/>
          </p:nvPr>
        </p:nvSpPr>
        <p:spPr/>
        <p:txBody>
          <a:bodyPr/>
          <a:lstStyle/>
          <a:p>
            <a:r>
              <a:rPr lang="en-US" dirty="0" smtClean="0"/>
              <a:t>Dr. </a:t>
            </a:r>
            <a:r>
              <a:rPr lang="en-US" dirty="0" err="1"/>
              <a:t>Nidhan</a:t>
            </a:r>
            <a:r>
              <a:rPr lang="en-US" dirty="0"/>
              <a:t> Singh</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7" y="1943100"/>
            <a:ext cx="4206240" cy="3154680"/>
          </a:xfrm>
          <a:prstGeom prst="rect">
            <a:avLst/>
          </a:prstGeom>
          <a:ln>
            <a:solidFill>
              <a:schemeClr val="bg2">
                <a:lumMod val="2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75" y="3400425"/>
            <a:ext cx="1234440" cy="1234440"/>
          </a:xfrm>
          <a:prstGeom prst="rect">
            <a:avLst/>
          </a:prstGeom>
        </p:spPr>
      </p:pic>
    </p:spTree>
    <p:extLst>
      <p:ext uri="{BB962C8B-B14F-4D97-AF65-F5344CB8AC3E}">
        <p14:creationId xmlns:p14="http://schemas.microsoft.com/office/powerpoint/2010/main" val="112566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It </a:t>
            </a:r>
            <a:r>
              <a:rPr lang="en-US" dirty="0"/>
              <a:t>is very difficult to select the best from several thousands of pictures available in our folders. Still I am selecting this as my Best Picture because the information the image gives to us is related to identification and its background look. </a:t>
            </a:r>
            <a:r>
              <a:rPr lang="en-US" dirty="0" err="1"/>
              <a:t>eg</a:t>
            </a:r>
            <a:r>
              <a:rPr lang="en-US" dirty="0"/>
              <a:t> the number of leaves in a </a:t>
            </a:r>
            <a:r>
              <a:rPr lang="en-US" dirty="0" err="1"/>
              <a:t>branchlet</a:t>
            </a:r>
            <a:r>
              <a:rPr lang="en-US" dirty="0"/>
              <a:t>, leaf shape, apex shape, number and size, shape of calyx etc. Besides this plant comes throughout my life still today from the past 3 decades. Such an important medicinal plant in controlling Hepatitis B, anti viral, anti HIV,  liver health, hair health etc. I worked on several projects related to this herb and developed products on par with allopathic drugs.</a:t>
            </a:r>
          </a:p>
          <a:p>
            <a:r>
              <a:rPr lang="en-US" b="1" i="1" dirty="0" err="1"/>
              <a:t>Phyllanthus</a:t>
            </a:r>
            <a:r>
              <a:rPr lang="en-US" b="1" i="1" dirty="0"/>
              <a:t> </a:t>
            </a:r>
            <a:r>
              <a:rPr lang="en-US" b="1" i="1" dirty="0" err="1"/>
              <a:t>amarus</a:t>
            </a:r>
            <a:endParaRPr lang="en-US" b="1" i="1" dirty="0"/>
          </a:p>
        </p:txBody>
      </p:sp>
      <p:sp>
        <p:nvSpPr>
          <p:cNvPr id="3" name="Title 2"/>
          <p:cNvSpPr>
            <a:spLocks noGrp="1"/>
          </p:cNvSpPr>
          <p:nvPr>
            <p:ph type="title"/>
          </p:nvPr>
        </p:nvSpPr>
        <p:spPr/>
        <p:txBody>
          <a:bodyPr/>
          <a:lstStyle/>
          <a:p>
            <a:r>
              <a:rPr lang="en-US" dirty="0"/>
              <a:t>Dr. </a:t>
            </a:r>
            <a:r>
              <a:rPr lang="en-US" dirty="0" err="1"/>
              <a:t>Santhan</a:t>
            </a:r>
            <a:r>
              <a:rPr lang="en-US" dirty="0"/>
              <a:t> P</a:t>
            </a:r>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326" y="1051560"/>
            <a:ext cx="3183100" cy="4937760"/>
          </a:xfrm>
          <a:prstGeom prst="rect">
            <a:avLst/>
          </a:prstGeom>
          <a:ln>
            <a:solidFill>
              <a:schemeClr val="bg2">
                <a:lumMod val="25000"/>
              </a:schemeClr>
            </a:solidFill>
          </a:ln>
        </p:spPr>
      </p:pic>
    </p:spTree>
    <p:extLst>
      <p:ext uri="{BB962C8B-B14F-4D97-AF65-F5344CB8AC3E}">
        <p14:creationId xmlns:p14="http://schemas.microsoft.com/office/powerpoint/2010/main" val="117277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bg1">
                    <a:lumMod val="65000"/>
                  </a:schemeClr>
                </a:solidFill>
              </a:rPr>
              <a:t>Best flora picture on completion of 15 years</a:t>
            </a:r>
          </a:p>
          <a:p>
            <a:r>
              <a:rPr lang="en-US" dirty="0" smtClean="0"/>
              <a:t>This </a:t>
            </a:r>
            <a:r>
              <a:rPr lang="en-US" dirty="0"/>
              <a:t>is my entry for best picture; it is </a:t>
            </a:r>
            <a:r>
              <a:rPr lang="en-US" b="1" i="1" dirty="0"/>
              <a:t>Vanda </a:t>
            </a:r>
            <a:r>
              <a:rPr lang="en-US" b="1" i="1" dirty="0" err="1"/>
              <a:t>wightii</a:t>
            </a:r>
            <a:r>
              <a:rPr lang="en-US" dirty="0"/>
              <a:t>; in </a:t>
            </a:r>
            <a:r>
              <a:rPr lang="en-US" dirty="0" err="1"/>
              <a:t>Rapur-Chitvel</a:t>
            </a:r>
            <a:r>
              <a:rPr lang="en-US" dirty="0"/>
              <a:t> </a:t>
            </a:r>
            <a:r>
              <a:rPr lang="en-US" dirty="0" err="1"/>
              <a:t>ghat</a:t>
            </a:r>
            <a:r>
              <a:rPr lang="en-US" dirty="0"/>
              <a:t>; on that day the sky is cloudy, though it is summer; I didn’t found any plant in flowering in the forest for few kilometers; suddenly I found it on a deciduous high </a:t>
            </a:r>
            <a:r>
              <a:rPr lang="en-US" i="1" dirty="0"/>
              <a:t>Terminalia</a:t>
            </a:r>
            <a:r>
              <a:rPr lang="en-US" dirty="0"/>
              <a:t> tree; but there is a deep pit which is difficult to cross; to take the view of entire plant with flowers I stood on a stone on the edge; first I thought it as </a:t>
            </a:r>
            <a:r>
              <a:rPr lang="en-US" i="1" dirty="0"/>
              <a:t>Vanda </a:t>
            </a:r>
            <a:r>
              <a:rPr lang="en-US" i="1" dirty="0" err="1"/>
              <a:t>tasellata</a:t>
            </a:r>
            <a:r>
              <a:rPr lang="en-US" dirty="0"/>
              <a:t>, but on close scrutiny, it is </a:t>
            </a:r>
            <a:r>
              <a:rPr lang="en-US" i="1" dirty="0"/>
              <a:t>V</a:t>
            </a:r>
            <a:r>
              <a:rPr lang="en-US" i="1" dirty="0" smtClean="0"/>
              <a:t>. </a:t>
            </a:r>
            <a:r>
              <a:rPr lang="en-US" i="1" dirty="0" err="1" smtClean="0"/>
              <a:t>wightii</a:t>
            </a:r>
            <a:r>
              <a:rPr lang="en-US" dirty="0"/>
              <a:t>, I am happy for my adventure. It is considered as endemic to Kerala and </a:t>
            </a:r>
            <a:r>
              <a:rPr lang="en-US" dirty="0" err="1"/>
              <a:t>Tamilnadu</a:t>
            </a:r>
            <a:r>
              <a:rPr lang="en-US" dirty="0"/>
              <a:t>.</a:t>
            </a:r>
          </a:p>
        </p:txBody>
      </p:sp>
      <p:sp>
        <p:nvSpPr>
          <p:cNvPr id="3" name="Title 2"/>
          <p:cNvSpPr>
            <a:spLocks noGrp="1"/>
          </p:cNvSpPr>
          <p:nvPr>
            <p:ph type="title"/>
          </p:nvPr>
        </p:nvSpPr>
        <p:spPr/>
        <p:txBody>
          <a:bodyPr/>
          <a:lstStyle/>
          <a:p>
            <a:r>
              <a:rPr lang="en-US" dirty="0"/>
              <a:t>A. </a:t>
            </a:r>
            <a:r>
              <a:rPr lang="en-US" dirty="0" err="1"/>
              <a:t>Lalithamba</a:t>
            </a:r>
            <a:endParaRPr lang="en-US" dirty="0"/>
          </a:p>
        </p:txBody>
      </p:sp>
      <p:sp>
        <p:nvSpPr>
          <p:cNvPr id="4" name="Footer Placeholder 3"/>
          <p:cNvSpPr>
            <a:spLocks noGrp="1"/>
          </p:cNvSpPr>
          <p:nvPr>
            <p:ph type="ftr" sz="quarter" idx="11"/>
          </p:nvPr>
        </p:nvSpPr>
        <p:spPr/>
        <p:txBody>
          <a:bodyPr/>
          <a:lstStyle/>
          <a:p>
            <a:r>
              <a:rPr lang="en-US" smtClean="0"/>
              <a:t>Best Flora Photograph to celebrate 15 years of completion of efloraofindia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56" y="2025253"/>
            <a:ext cx="4206240" cy="2990374"/>
          </a:xfrm>
          <a:prstGeom prst="rect">
            <a:avLst/>
          </a:prstGeom>
          <a:ln>
            <a:solidFill>
              <a:schemeClr val="bg2">
                <a:lumMod val="25000"/>
              </a:schemeClr>
            </a:solidFill>
          </a:ln>
        </p:spPr>
      </p:pic>
    </p:spTree>
    <p:extLst>
      <p:ext uri="{BB962C8B-B14F-4D97-AF65-F5344CB8AC3E}">
        <p14:creationId xmlns:p14="http://schemas.microsoft.com/office/powerpoint/2010/main" val="945141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4570</Words>
  <Application>Microsoft Office PowerPoint</Application>
  <PresentationFormat>Widescreen</PresentationFormat>
  <Paragraphs>179</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Kartika</vt:lpstr>
      <vt:lpstr>Office Theme</vt:lpstr>
      <vt:lpstr>Photo entries for Best Flora Photograph  to celebrate 15 years of completion of efloraofindia   Jury: J. M. Garg, Saroj Kumar Kasaju &amp; Dinesh Valke</vt:lpstr>
      <vt:lpstr>Sam Kuzhalanattu</vt:lpstr>
      <vt:lpstr>Dinesh Valke</vt:lpstr>
      <vt:lpstr>Dr. Gurcharan Singh</vt:lpstr>
      <vt:lpstr>Smita Raskar</vt:lpstr>
      <vt:lpstr>Prashant Awale</vt:lpstr>
      <vt:lpstr>Dr. Nidhan Singh</vt:lpstr>
      <vt:lpstr>Dr. Santhan P</vt:lpstr>
      <vt:lpstr>A. Lalithamba</vt:lpstr>
      <vt:lpstr>Dr. Balkar Singh</vt:lpstr>
      <vt:lpstr>Dr. Satish Pardeshi</vt:lpstr>
      <vt:lpstr>J. M. Garg</vt:lpstr>
      <vt:lpstr>Shobha Halwe-Chavda</vt:lpstr>
      <vt:lpstr>A. Sinha</vt:lpstr>
      <vt:lpstr>Seema Bin Zeenat</vt:lpstr>
      <vt:lpstr>Dr. Vijayasankar Raman</vt:lpstr>
      <vt:lpstr>Saroj Kasaju</vt:lpstr>
      <vt:lpstr>Dr. Pankaj Kumar</vt:lpstr>
      <vt:lpstr>Thingnam Girija</vt:lpstr>
      <vt:lpstr>Dr. Mahadeswara Swamy</vt:lpstr>
      <vt:lpstr>Dr. Giby Kuriakose</vt:lpstr>
      <vt:lpstr>Aarti Khale</vt:lpstr>
      <vt:lpstr>Sandhya Sasidharan</vt:lpstr>
      <vt:lpstr>Sheila</vt:lpstr>
      <vt:lpstr>TSP Kumar</vt:lpstr>
      <vt:lpstr>Dr. Anil Kumar Thakur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65</cp:revision>
  <dcterms:created xsi:type="dcterms:W3CDTF">2022-06-01T06:53:15Z</dcterms:created>
  <dcterms:modified xsi:type="dcterms:W3CDTF">2022-06-08T06:36:37Z</dcterms:modified>
</cp:coreProperties>
</file>