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5"/>
  </p:notesMasterIdLst>
  <p:sldIdLst>
    <p:sldId id="257" r:id="rId2"/>
    <p:sldId id="258" r:id="rId3"/>
    <p:sldId id="260" r:id="rId4"/>
    <p:sldId id="274" r:id="rId5"/>
    <p:sldId id="256" r:id="rId6"/>
    <p:sldId id="263" r:id="rId7"/>
    <p:sldId id="264" r:id="rId8"/>
    <p:sldId id="262" r:id="rId9"/>
    <p:sldId id="265" r:id="rId10"/>
    <p:sldId id="267" r:id="rId11"/>
    <p:sldId id="266" r:id="rId12"/>
    <p:sldId id="268" r:id="rId13"/>
    <p:sldId id="269" r:id="rId14"/>
    <p:sldId id="271" r:id="rId15"/>
    <p:sldId id="270" r:id="rId16"/>
    <p:sldId id="273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8" r:id="rId39"/>
    <p:sldId id="299" r:id="rId40"/>
    <p:sldId id="300" r:id="rId41"/>
    <p:sldId id="301" r:id="rId42"/>
    <p:sldId id="302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9900"/>
    <a:srgbClr val="19B7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EC2DD-116C-413C-BCE3-647A24D5062A}" type="datetimeFigureOut">
              <a:rPr lang="en-US" smtClean="0"/>
              <a:pPr/>
              <a:t>7/31/2016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BB2D6-ABDB-428A-8628-889BB040AD7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B2D6-ABDB-428A-8628-889BB040AD7A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ACA2862-4907-4B6E-941F-FDFF33658ECC}" type="datetimeFigureOut">
              <a:rPr lang="en-US" smtClean="0"/>
              <a:pPr/>
              <a:t>7/31/2016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BC6865D-1EC2-4992-9D91-D2E2C1BE74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2862-4907-4B6E-941F-FDFF33658ECC}" type="datetimeFigureOut">
              <a:rPr lang="en-US" smtClean="0"/>
              <a:pPr/>
              <a:t>7/31/2016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865D-1EC2-4992-9D91-D2E2C1BE74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2862-4907-4B6E-941F-FDFF33658ECC}" type="datetimeFigureOut">
              <a:rPr lang="en-US" smtClean="0"/>
              <a:pPr/>
              <a:t>7/31/2016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865D-1EC2-4992-9D91-D2E2C1BE74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ACA2862-4907-4B6E-941F-FDFF33658ECC}" type="datetimeFigureOut">
              <a:rPr lang="en-US" smtClean="0"/>
              <a:pPr/>
              <a:t>7/31/2016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865D-1EC2-4992-9D91-D2E2C1BE74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ACA2862-4907-4B6E-941F-FDFF33658ECC}" type="datetimeFigureOut">
              <a:rPr lang="en-US" smtClean="0"/>
              <a:pPr/>
              <a:t>7/31/2016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BC6865D-1EC2-4992-9D91-D2E2C1BE7465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ACA2862-4907-4B6E-941F-FDFF33658ECC}" type="datetimeFigureOut">
              <a:rPr lang="en-US" smtClean="0"/>
              <a:pPr/>
              <a:t>7/31/2016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C6865D-1EC2-4992-9D91-D2E2C1BE74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ACA2862-4907-4B6E-941F-FDFF33658ECC}" type="datetimeFigureOut">
              <a:rPr lang="en-US" smtClean="0"/>
              <a:pPr/>
              <a:t>7/31/2016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BC6865D-1EC2-4992-9D91-D2E2C1BE74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2862-4907-4B6E-941F-FDFF33658ECC}" type="datetimeFigureOut">
              <a:rPr lang="en-US" smtClean="0"/>
              <a:pPr/>
              <a:t>7/31/2016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865D-1EC2-4992-9D91-D2E2C1BE74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ACA2862-4907-4B6E-941F-FDFF33658ECC}" type="datetimeFigureOut">
              <a:rPr lang="en-US" smtClean="0"/>
              <a:pPr/>
              <a:t>7/31/2016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C6865D-1EC2-4992-9D91-D2E2C1BE74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ACA2862-4907-4B6E-941F-FDFF33658ECC}" type="datetimeFigureOut">
              <a:rPr lang="en-US" smtClean="0"/>
              <a:pPr/>
              <a:t>7/31/2016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BC6865D-1EC2-4992-9D91-D2E2C1BE74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ACA2862-4907-4B6E-941F-FDFF33658ECC}" type="datetimeFigureOut">
              <a:rPr lang="en-US" smtClean="0"/>
              <a:pPr/>
              <a:t>7/31/2016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BC6865D-1EC2-4992-9D91-D2E2C1BE746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ACA2862-4907-4B6E-941F-FDFF33658ECC}" type="datetimeFigureOut">
              <a:rPr lang="en-US" smtClean="0"/>
              <a:pPr/>
              <a:t>7/31/2016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BC6865D-1EC2-4992-9D91-D2E2C1BE746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0" y="1142984"/>
            <a:ext cx="8929718" cy="4429156"/>
          </a:xfrm>
          <a:prstGeom prst="wave">
            <a:avLst>
              <a:gd name="adj1" fmla="val 12500"/>
              <a:gd name="adj2" fmla="val -4644"/>
            </a:avLst>
          </a:prstGeom>
          <a:solidFill>
            <a:srgbClr val="0099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सब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का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स्वागत</a:t>
            </a:r>
            <a:endParaRPr lang="en-IN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75162" y="500042"/>
            <a:ext cx="48750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महादेवीजी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का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घर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5000636"/>
            <a:ext cx="278605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गमले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143380"/>
            <a:ext cx="1158888" cy="18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5786454"/>
            <a:ext cx="164307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428728" y="5786454"/>
            <a:ext cx="171451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1200000" lon="6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     </a:t>
            </a:r>
            <a:r>
              <a:rPr lang="en-US" sz="7200" dirty="0" err="1" smtClean="0">
                <a:solidFill>
                  <a:schemeClr val="tx1"/>
                </a:solidFill>
              </a:rPr>
              <a:t>काकभुशुण्डि</a:t>
            </a:r>
            <a:endParaRPr lang="en-IN" sz="72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285720" y="1882808"/>
            <a:ext cx="8572560" cy="4572000"/>
          </a:xfrm>
          <a:blipFill>
            <a:blip r:embed="rId3"/>
            <a:stretch>
              <a:fillRect/>
            </a:stretch>
          </a:blip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0" lon="21594000" rev="600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txBody>
          <a:bodyPr>
            <a:normAutofit fontScale="97500"/>
          </a:bodyPr>
          <a:lstStyle/>
          <a:p>
            <a:pPr>
              <a:buFont typeface="Wingdings" pitchFamily="2" charset="2"/>
              <a:buChar char="Ø"/>
            </a:pP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4100" dirty="0" err="1" smtClean="0">
                <a:solidFill>
                  <a:srgbClr val="FFFF00"/>
                </a:solidFill>
              </a:rPr>
              <a:t>काकभुशुण्डि</a:t>
            </a:r>
            <a:r>
              <a:rPr lang="en-US" sz="4100" dirty="0" smtClean="0">
                <a:solidFill>
                  <a:srgbClr val="FFFF00"/>
                </a:solidFill>
              </a:rPr>
              <a:t> </a:t>
            </a:r>
            <a:r>
              <a:rPr lang="en-US" sz="4100" dirty="0" err="1" smtClean="0">
                <a:solidFill>
                  <a:srgbClr val="FFFF00"/>
                </a:solidFill>
              </a:rPr>
              <a:t>भी</a:t>
            </a:r>
            <a:r>
              <a:rPr lang="en-US" sz="4100" dirty="0" smtClean="0">
                <a:solidFill>
                  <a:srgbClr val="FFFF00"/>
                </a:solidFill>
              </a:rPr>
              <a:t> </a:t>
            </a:r>
            <a:r>
              <a:rPr lang="en-US" sz="4100" dirty="0" err="1" smtClean="0">
                <a:solidFill>
                  <a:srgbClr val="FFFF00"/>
                </a:solidFill>
              </a:rPr>
              <a:t>एक</a:t>
            </a:r>
            <a:r>
              <a:rPr lang="en-US" sz="4100" dirty="0" smtClean="0">
                <a:solidFill>
                  <a:srgbClr val="FFFF00"/>
                </a:solidFill>
              </a:rPr>
              <a:t> </a:t>
            </a:r>
            <a:r>
              <a:rPr lang="en-US" sz="4100" dirty="0" err="1" smtClean="0">
                <a:solidFill>
                  <a:srgbClr val="FFFF00"/>
                </a:solidFill>
              </a:rPr>
              <a:t>विचित्र</a:t>
            </a:r>
            <a:r>
              <a:rPr lang="en-US" sz="4100" dirty="0" smtClean="0">
                <a:solidFill>
                  <a:srgbClr val="FFFF00"/>
                </a:solidFill>
              </a:rPr>
              <a:t> </a:t>
            </a:r>
            <a:r>
              <a:rPr lang="en-US" sz="4100" dirty="0" err="1" smtClean="0">
                <a:solidFill>
                  <a:srgbClr val="FFFF00"/>
                </a:solidFill>
              </a:rPr>
              <a:t>पक्षी</a:t>
            </a:r>
            <a:r>
              <a:rPr lang="en-US" sz="4100" dirty="0" smtClean="0">
                <a:solidFill>
                  <a:srgbClr val="FFFF00"/>
                </a:solidFill>
              </a:rPr>
              <a:t> </a:t>
            </a:r>
            <a:r>
              <a:rPr lang="en-US" sz="4100" dirty="0" err="1" smtClean="0">
                <a:solidFill>
                  <a:srgbClr val="FFFF00"/>
                </a:solidFill>
              </a:rPr>
              <a:t>है</a:t>
            </a:r>
            <a:r>
              <a:rPr lang="en-US" sz="4100" dirty="0" smtClean="0">
                <a:solidFill>
                  <a:srgbClr val="FFFF00"/>
                </a:solidFill>
              </a:rPr>
              <a:t> । </a:t>
            </a:r>
          </a:p>
          <a:p>
            <a:pPr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700" dirty="0" err="1" smtClean="0">
                <a:solidFill>
                  <a:srgbClr val="FF0000"/>
                </a:solidFill>
              </a:rPr>
              <a:t>एक</a:t>
            </a:r>
            <a:r>
              <a:rPr lang="en-US" sz="3700" dirty="0" smtClean="0">
                <a:solidFill>
                  <a:srgbClr val="FF0000"/>
                </a:solidFill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</a:rPr>
              <a:t>साथ</a:t>
            </a:r>
            <a:r>
              <a:rPr lang="en-US" sz="3700" dirty="0" smtClean="0">
                <a:solidFill>
                  <a:srgbClr val="FF0000"/>
                </a:solidFill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</a:rPr>
              <a:t>समादरित</a:t>
            </a:r>
            <a:r>
              <a:rPr lang="en-US" sz="3700" dirty="0" smtClean="0">
                <a:solidFill>
                  <a:srgbClr val="FF0000"/>
                </a:solidFill>
              </a:rPr>
              <a:t>, </a:t>
            </a:r>
            <a:r>
              <a:rPr lang="en-US" sz="3700" dirty="0" err="1" smtClean="0">
                <a:solidFill>
                  <a:srgbClr val="FF0000"/>
                </a:solidFill>
              </a:rPr>
              <a:t>अनादरित</a:t>
            </a:r>
            <a:r>
              <a:rPr lang="en-US" sz="3700" dirty="0" smtClean="0">
                <a:solidFill>
                  <a:srgbClr val="FF0000"/>
                </a:solidFill>
              </a:rPr>
              <a:t> , </a:t>
            </a:r>
            <a:r>
              <a:rPr lang="en-US" sz="3700" dirty="0" err="1" smtClean="0">
                <a:solidFill>
                  <a:srgbClr val="FF0000"/>
                </a:solidFill>
              </a:rPr>
              <a:t>तथा</a:t>
            </a:r>
            <a:r>
              <a:rPr lang="en-US" sz="3700" dirty="0" smtClean="0">
                <a:solidFill>
                  <a:srgbClr val="FF0000"/>
                </a:solidFill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</a:rPr>
              <a:t>अति</a:t>
            </a:r>
            <a:r>
              <a:rPr lang="en-US" sz="3700" dirty="0" smtClean="0">
                <a:solidFill>
                  <a:srgbClr val="FF0000"/>
                </a:solidFill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</a:rPr>
              <a:t>सम्मानित</a:t>
            </a:r>
            <a:r>
              <a:rPr lang="en-US" sz="3700" dirty="0" smtClean="0">
                <a:solidFill>
                  <a:srgbClr val="FF0000"/>
                </a:solidFill>
              </a:rPr>
              <a:t> , </a:t>
            </a:r>
            <a:r>
              <a:rPr lang="en-US" sz="3700" dirty="0" err="1" smtClean="0">
                <a:solidFill>
                  <a:srgbClr val="FF0000"/>
                </a:solidFill>
              </a:rPr>
              <a:t>और</a:t>
            </a:r>
            <a:r>
              <a:rPr lang="en-US" sz="3700" dirty="0" smtClean="0">
                <a:solidFill>
                  <a:srgbClr val="FF0000"/>
                </a:solidFill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</a:rPr>
              <a:t>अति</a:t>
            </a:r>
            <a:r>
              <a:rPr lang="en-US" sz="3700" dirty="0" smtClean="0">
                <a:solidFill>
                  <a:srgbClr val="FF0000"/>
                </a:solidFill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</a:rPr>
              <a:t>अवमानित</a:t>
            </a:r>
            <a:r>
              <a:rPr lang="en-US" sz="3700" dirty="0" smtClean="0">
                <a:solidFill>
                  <a:srgbClr val="FF0000"/>
                </a:solidFill>
              </a:rPr>
              <a:t> ।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d"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  <a:ln>
            <a:solidFill>
              <a:schemeClr val="tx1"/>
            </a:solidFill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  <a:scene3d>
            <a:camera prst="orthographicFront">
              <a:rot lat="600000" lon="0" rev="0"/>
            </a:camera>
            <a:lightRig rig="sunset" dir="t">
              <a:rot lat="0" lon="0" rev="5400000"/>
            </a:lightRig>
          </a:scene3d>
          <a:sp3d extrusionH="69850">
            <a:bevelT h="69850"/>
            <a:bevelB w="10795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>
            <a:norm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      </a:t>
            </a:r>
            <a:r>
              <a:rPr lang="hi-IN" sz="7200" dirty="0" smtClean="0">
                <a:solidFill>
                  <a:srgbClr val="FFFF00"/>
                </a:solidFill>
              </a:rPr>
              <a:t>हमारे पूर्वज</a:t>
            </a:r>
            <a:endParaRPr lang="en-IN" sz="7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21497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>
            <a:normAutofit/>
          </a:bodyPr>
          <a:lstStyle/>
          <a:p>
            <a:r>
              <a:rPr lang="hi-IN" sz="3200" dirty="0" smtClean="0">
                <a:solidFill>
                  <a:srgbClr val="FF0000"/>
                </a:solidFill>
              </a:rPr>
              <a:t>हमारे पुरखा न गरुड,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hi-IN" sz="3200" dirty="0" smtClean="0">
                <a:solidFill>
                  <a:srgbClr val="FF0000"/>
                </a:solidFill>
              </a:rPr>
              <a:t>न मयूर के, न हंस के रुप में आ सकते हैं।</a:t>
            </a:r>
          </a:p>
          <a:p>
            <a:r>
              <a:rPr lang="hi-IN" sz="3200" dirty="0" smtClean="0"/>
              <a:t>उन्हें पितरपक्ष में हमसे कुछ पाने के लिए काक बन कर अवतरित होना पडता है ।</a:t>
            </a:r>
          </a:p>
          <a:p>
            <a:r>
              <a:rPr lang="hi-IN" sz="3200" dirty="0" smtClean="0">
                <a:solidFill>
                  <a:schemeClr val="accent2">
                    <a:lumMod val="75000"/>
                  </a:schemeClr>
                </a:solidFill>
              </a:rPr>
              <a:t>यह कौए का कर्कश स्वर हमें हमारे प्रियजनों के आने का संदेश भी देता है ।</a:t>
            </a:r>
          </a:p>
          <a:p>
            <a:r>
              <a:rPr lang="hi-IN" sz="3200" dirty="0" smtClean="0"/>
              <a:t>दुसरी ओर कौआ और उसका कर्कश स्वर अवमान भी माना जाता है । </a:t>
            </a:r>
          </a:p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flipH="1">
            <a:off x="5572132" y="5143512"/>
            <a:ext cx="2714644" cy="928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vert="horz" anchor="ctr">
            <a:normAutofit fontScale="77500" lnSpcReduction="200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42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i-IN" sz="42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1.bp.blogspot.com/-eHftWiIPWX8/TWICDRQTqoI/AAAAAAAAIfM/t-yFlYVPaAc/s1600/Garuda%2Bsn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8643998" cy="450059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75162" y="285729"/>
            <a:ext cx="4782854" cy="132344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गरुड</a:t>
            </a:r>
            <a:r>
              <a:rPr lang="en-US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01122" cy="64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71472" y="285729"/>
            <a:ext cx="25003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मयूर</a:t>
            </a:r>
            <a:endParaRPr lang="en-US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8501122" cy="495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75162" y="214291"/>
            <a:ext cx="4425664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हंस</a:t>
            </a:r>
            <a:endParaRPr 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01122" cy="614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429256" y="642919"/>
            <a:ext cx="22860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कौआ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 spd="slow">
    <p:wedge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9900"/>
                </a:solidFill>
              </a:rPr>
              <a:t>   </a:t>
            </a:r>
            <a:r>
              <a:rPr lang="en-US" sz="6600" dirty="0" err="1" smtClean="0">
                <a:solidFill>
                  <a:srgbClr val="009900"/>
                </a:solidFill>
              </a:rPr>
              <a:t>लेखिका</a:t>
            </a:r>
            <a:r>
              <a:rPr lang="en-US" sz="6600" dirty="0" smtClean="0">
                <a:solidFill>
                  <a:srgbClr val="009900"/>
                </a:solidFill>
              </a:rPr>
              <a:t> </a:t>
            </a:r>
            <a:r>
              <a:rPr lang="en-US" sz="6600" dirty="0" err="1" smtClean="0">
                <a:solidFill>
                  <a:srgbClr val="009900"/>
                </a:solidFill>
              </a:rPr>
              <a:t>ने</a:t>
            </a:r>
            <a:r>
              <a:rPr lang="en-US" sz="6600" dirty="0" smtClean="0">
                <a:solidFill>
                  <a:srgbClr val="009900"/>
                </a:solidFill>
              </a:rPr>
              <a:t> </a:t>
            </a:r>
            <a:r>
              <a:rPr lang="en-US" sz="6600" dirty="0" err="1" smtClean="0">
                <a:solidFill>
                  <a:srgbClr val="009900"/>
                </a:solidFill>
              </a:rPr>
              <a:t>देखा</a:t>
            </a:r>
            <a:r>
              <a:rPr lang="en-US" sz="6600" dirty="0" smtClean="0">
                <a:solidFill>
                  <a:srgbClr val="009900"/>
                </a:solidFill>
              </a:rPr>
              <a:t>…</a:t>
            </a:r>
            <a:endParaRPr lang="en-IN" sz="6600" dirty="0">
              <a:solidFill>
                <a:srgbClr val="00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endParaRPr lang="en-US" sz="32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FFFF00"/>
                </a:solidFill>
              </a:rPr>
              <a:t>काकपुराण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के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विवेचन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में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अचानक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बाधा</a:t>
            </a:r>
            <a:r>
              <a:rPr lang="en-US" sz="3200" dirty="0" smtClean="0">
                <a:solidFill>
                  <a:srgbClr val="FFFF00"/>
                </a:solidFill>
              </a:rPr>
              <a:t> आ </a:t>
            </a:r>
            <a:r>
              <a:rPr lang="en-US" sz="3200" dirty="0" err="1" smtClean="0">
                <a:solidFill>
                  <a:srgbClr val="FFFF00"/>
                </a:solidFill>
              </a:rPr>
              <a:t>पडी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क्यों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कि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गमले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और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दिवार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के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संधी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में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लेखिका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को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एक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छोटा-सा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जीव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दिख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पडा</a:t>
            </a:r>
            <a:r>
              <a:rPr lang="en-US" sz="3200" dirty="0" smtClean="0">
                <a:solidFill>
                  <a:srgbClr val="FFFF00"/>
                </a:solidFill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/>
              <a:t>निकट</a:t>
            </a:r>
            <a:r>
              <a:rPr lang="en-US" sz="3200" dirty="0" smtClean="0"/>
              <a:t> </a:t>
            </a:r>
            <a:r>
              <a:rPr lang="en-US" sz="3200" dirty="0" err="1" smtClean="0"/>
              <a:t>जा</a:t>
            </a:r>
            <a:r>
              <a:rPr lang="en-US" sz="3200" dirty="0" smtClean="0"/>
              <a:t> </a:t>
            </a:r>
            <a:r>
              <a:rPr lang="en-US" sz="3200" dirty="0" err="1" smtClean="0"/>
              <a:t>कर</a:t>
            </a:r>
            <a:r>
              <a:rPr lang="en-US" sz="3200" dirty="0" smtClean="0"/>
              <a:t> </a:t>
            </a:r>
            <a:r>
              <a:rPr lang="en-US" sz="3200" dirty="0" err="1" smtClean="0"/>
              <a:t>देखा</a:t>
            </a:r>
            <a:r>
              <a:rPr lang="en-US" sz="3200" dirty="0" smtClean="0"/>
              <a:t> – </a:t>
            </a:r>
            <a:r>
              <a:rPr lang="en-US" sz="3200" dirty="0" err="1" smtClean="0">
                <a:solidFill>
                  <a:srgbClr val="FF0000"/>
                </a:solidFill>
              </a:rPr>
              <a:t>गिलहरी</a:t>
            </a:r>
            <a:r>
              <a:rPr lang="en-US" sz="3200" dirty="0" smtClean="0"/>
              <a:t> </a:t>
            </a:r>
            <a:r>
              <a:rPr lang="en-US" sz="3200" dirty="0" err="1" smtClean="0"/>
              <a:t>का</a:t>
            </a:r>
            <a:r>
              <a:rPr lang="en-US" sz="3200" dirty="0" smtClean="0"/>
              <a:t> </a:t>
            </a:r>
            <a:r>
              <a:rPr lang="en-US" sz="3200" dirty="0" err="1" smtClean="0"/>
              <a:t>एक</a:t>
            </a:r>
            <a:r>
              <a:rPr lang="en-US" sz="3200" dirty="0" smtClean="0"/>
              <a:t> </a:t>
            </a:r>
            <a:r>
              <a:rPr lang="en-US" sz="3200" dirty="0" err="1" smtClean="0"/>
              <a:t>छो</a:t>
            </a:r>
            <a:r>
              <a:rPr lang="en-US" sz="3200" dirty="0" err="1" smtClean="0"/>
              <a:t>टा-सा</a:t>
            </a:r>
            <a:r>
              <a:rPr lang="en-US" sz="3200" dirty="0" smtClean="0"/>
              <a:t> </a:t>
            </a:r>
            <a:r>
              <a:rPr lang="en-US" sz="3200" dirty="0" err="1" smtClean="0"/>
              <a:t>बच्चा</a:t>
            </a:r>
            <a:r>
              <a:rPr lang="en-US" sz="3200" dirty="0" smtClean="0"/>
              <a:t> </a:t>
            </a:r>
            <a:r>
              <a:rPr lang="en-US" sz="3200" dirty="0" err="1" smtClean="0"/>
              <a:t>था</a:t>
            </a:r>
            <a:r>
              <a:rPr lang="en-US" sz="3200" dirty="0" smtClean="0"/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जो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अपने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घोसले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से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गिर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पडा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था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जिसे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दो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कौए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सुलभता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अपना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आहार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बनाने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खोज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रहे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थे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।</a:t>
            </a:r>
            <a:endParaRPr lang="en-IN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1200000" lon="60000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7200" dirty="0" smtClean="0"/>
              <a:t>    </a:t>
            </a:r>
            <a:r>
              <a:rPr lang="hi-IN" sz="7200" dirty="0" smtClean="0">
                <a:solidFill>
                  <a:srgbClr val="19B728"/>
                </a:solidFill>
              </a:rPr>
              <a:t>लेखिका ने.....</a:t>
            </a:r>
            <a:endParaRPr lang="en-IN" sz="7200" dirty="0">
              <a:solidFill>
                <a:srgbClr val="19B7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60000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hi-IN" sz="3600" dirty="0" smtClean="0">
                <a:solidFill>
                  <a:srgbClr val="C00000"/>
                </a:solidFill>
              </a:rPr>
              <a:t>लेखिका उसे उठकर अपने कमरे में ला</a:t>
            </a:r>
            <a:r>
              <a:rPr lang="en-US" sz="3600" dirty="0" err="1" smtClean="0">
                <a:solidFill>
                  <a:srgbClr val="C00000"/>
                </a:solidFill>
              </a:rPr>
              <a:t>यी</a:t>
            </a:r>
            <a:r>
              <a:rPr lang="hi-IN" sz="3600" dirty="0" smtClean="0">
                <a:solidFill>
                  <a:srgbClr val="C00000"/>
                </a:solidFill>
              </a:rPr>
              <a:t>,रुई से रक्त पोंछ्कर घाओं पर  </a:t>
            </a:r>
            <a:r>
              <a:rPr lang="hi-IN" sz="3600" dirty="0" smtClean="0">
                <a:solidFill>
                  <a:srgbClr val="FFC000"/>
                </a:solidFill>
              </a:rPr>
              <a:t>पेन्सिलिन</a:t>
            </a:r>
            <a:r>
              <a:rPr lang="hi-IN" sz="3600" dirty="0" smtClean="0">
                <a:solidFill>
                  <a:srgbClr val="C00000"/>
                </a:solidFill>
              </a:rPr>
              <a:t> का मरहम लगाया ।</a:t>
            </a:r>
          </a:p>
          <a:p>
            <a:pPr>
              <a:buFont typeface="Wingdings" pitchFamily="2" charset="2"/>
              <a:buChar char="v"/>
            </a:pPr>
            <a:r>
              <a:rPr lang="hi-IN" sz="3600" dirty="0" smtClean="0">
                <a:solidFill>
                  <a:srgbClr val="00B0F0"/>
                </a:solidFill>
              </a:rPr>
              <a:t>कई घंटे के उपरांत उसके मूँह मे पानी का एक-दो बूँद टपकाया ।</a:t>
            </a:r>
          </a:p>
          <a:p>
            <a:pPr>
              <a:buFont typeface="Wingdings" pitchFamily="2" charset="2"/>
              <a:buChar char="v"/>
            </a:pPr>
            <a:r>
              <a:rPr lang="hi-IN" sz="3600" dirty="0" smtClean="0"/>
              <a:t>तीसरे दिन स्वस्थ गिलहरी इदर-उदर देखने लगा ।</a:t>
            </a:r>
            <a:endParaRPr lang="en-US" sz="3600" dirty="0"/>
          </a:p>
        </p:txBody>
      </p:sp>
    </p:spTree>
  </p:cSld>
  <p:clrMapOvr>
    <a:masterClrMapping/>
  </p:clrMapOvr>
  <p:transition spd="slow">
    <p:wedge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http://i.dailymail.co.uk/i/pix/2014/03/14/article-0-1C49B85400000578-802_634x4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8358246" cy="521018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75162" y="214290"/>
            <a:ext cx="4964821" cy="110799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घायल</a:t>
            </a:r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गिलहरी</a:t>
            </a:r>
            <a:endParaRPr 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u"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714348" y="428604"/>
            <a:ext cx="7962758" cy="5857916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FFFF00"/>
                </a:solidFill>
              </a:rPr>
              <a:t>गिल्लू</a:t>
            </a:r>
            <a:endParaRPr lang="en-IN" sz="1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d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70C0"/>
                </a:solidFill>
              </a:rPr>
              <a:t>   </a:t>
            </a:r>
            <a:r>
              <a:rPr lang="en-US" sz="6600" dirty="0" err="1" smtClean="0">
                <a:solidFill>
                  <a:srgbClr val="0070C0"/>
                </a:solidFill>
              </a:rPr>
              <a:t>तीन-चार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</a:rPr>
              <a:t>मास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</a:rPr>
              <a:t>में</a:t>
            </a:r>
            <a:r>
              <a:rPr lang="en-US" sz="6000" dirty="0" smtClean="0"/>
              <a:t>..</a:t>
            </a:r>
            <a:endParaRPr lang="en-IN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>
            <a:bevelT w="228600" h="38100" prst="angle"/>
            <a:extrusionClr>
              <a:srgbClr val="FFC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hi-IN" sz="3200" dirty="0" smtClean="0">
                <a:solidFill>
                  <a:schemeClr val="accent3">
                    <a:lumMod val="75000"/>
                  </a:schemeClr>
                </a:solidFill>
              </a:rPr>
              <a:t>तीन-चार मास में उसके स्निग्ध </a:t>
            </a:r>
            <a:r>
              <a:rPr lang="hi-IN" sz="3200" dirty="0" smtClean="0">
                <a:solidFill>
                  <a:schemeClr val="bg1"/>
                </a:solidFill>
              </a:rPr>
              <a:t>रोयें</a:t>
            </a:r>
            <a:r>
              <a:rPr lang="hi-IN" sz="3200" dirty="0" smtClean="0">
                <a:solidFill>
                  <a:schemeClr val="accent3">
                    <a:lumMod val="75000"/>
                  </a:schemeClr>
                </a:solidFill>
              </a:rPr>
              <a:t>, झब्बेदार </a:t>
            </a:r>
            <a:r>
              <a:rPr lang="hi-IN" sz="3200" dirty="0" smtClean="0">
                <a:solidFill>
                  <a:srgbClr val="3723C7"/>
                </a:solidFill>
              </a:rPr>
              <a:t>पूँछ,</a:t>
            </a:r>
            <a:r>
              <a:rPr lang="hi-IN" sz="3200" dirty="0" smtClean="0">
                <a:solidFill>
                  <a:schemeClr val="accent3">
                    <a:lumMod val="75000"/>
                  </a:schemeClr>
                </a:solidFill>
              </a:rPr>
              <a:t>चमकिले </a:t>
            </a:r>
            <a:r>
              <a:rPr lang="hi-IN" sz="3200" dirty="0" smtClean="0">
                <a:solidFill>
                  <a:srgbClr val="FF0000"/>
                </a:solidFill>
              </a:rPr>
              <a:t>आँखें</a:t>
            </a:r>
            <a:r>
              <a:rPr lang="hi-IN" sz="3200" dirty="0" smtClean="0">
                <a:solidFill>
                  <a:schemeClr val="accent3">
                    <a:lumMod val="75000"/>
                  </a:schemeClr>
                </a:solidFill>
              </a:rPr>
              <a:t> सब को विस्मित करने लगे ।</a:t>
            </a:r>
            <a:r>
              <a:rPr lang="hi-IN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hi-IN" sz="3200" dirty="0" smtClean="0">
                <a:solidFill>
                  <a:srgbClr val="00B050"/>
                </a:solidFill>
              </a:rPr>
              <a:t>उसे </a:t>
            </a:r>
            <a:r>
              <a:rPr lang="hi-IN" sz="3200" dirty="0" smtClean="0">
                <a:solidFill>
                  <a:srgbClr val="FF0000"/>
                </a:solidFill>
              </a:rPr>
              <a:t>गिल्लू</a:t>
            </a:r>
            <a:r>
              <a:rPr lang="hi-IN" sz="3200" dirty="0" smtClean="0">
                <a:solidFill>
                  <a:srgbClr val="00B050"/>
                </a:solidFill>
              </a:rPr>
              <a:t> कहकर बुलाने लगे ।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hi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फ़ूल रखने की एक हल्की </a:t>
            </a:r>
            <a:r>
              <a:rPr lang="hi-IN" sz="3200" dirty="0" smtClean="0">
                <a:solidFill>
                  <a:schemeClr val="bg1"/>
                </a:solidFill>
              </a:rPr>
              <a:t>डलिया</a:t>
            </a:r>
            <a:r>
              <a:rPr lang="hi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में रूई बिछाकर उसे तार से खिडकी पर लटका दिया</a:t>
            </a:r>
          </a:p>
          <a:p>
            <a:pPr>
              <a:buFont typeface="Wingdings" pitchFamily="2" charset="2"/>
              <a:buChar char="Ø"/>
            </a:pPr>
            <a:r>
              <a:rPr lang="hi-IN" sz="3200" dirty="0" smtClean="0">
                <a:solidFill>
                  <a:schemeClr val="bg1"/>
                </a:solidFill>
              </a:rPr>
              <a:t>वही </a:t>
            </a:r>
            <a:r>
              <a:rPr lang="hi-IN" sz="3200" dirty="0" smtClean="0">
                <a:solidFill>
                  <a:srgbClr val="C00000"/>
                </a:solidFill>
              </a:rPr>
              <a:t>दो वर्ष </a:t>
            </a:r>
            <a:r>
              <a:rPr lang="hi-IN" sz="3200" dirty="0" smtClean="0">
                <a:solidFill>
                  <a:schemeClr val="bg1"/>
                </a:solidFill>
              </a:rPr>
              <a:t>गिल्लू का घर रहा</a:t>
            </a:r>
          </a:p>
        </p:txBody>
      </p:sp>
    </p:spTree>
  </p:cSld>
  <p:clrMapOvr>
    <a:masterClrMapping/>
  </p:clrMapOvr>
  <p:transition spd="slow">
    <p:pull dir="d"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ytimg.com/vi/oO5GDYCdlhw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3967162" cy="5486416"/>
          </a:xfrm>
          <a:prstGeom prst="rect">
            <a:avLst/>
          </a:prstGeom>
          <a:noFill/>
        </p:spPr>
      </p:pic>
      <p:pic>
        <p:nvPicPr>
          <p:cNvPr id="3" name="Content Placeholder 4" descr="https://lh5.googleusercontent.com/-ydnPL_qCzEE/TXjif2gp9OI/AAAAAAAAAHw/fR3fq5Et1q8/s1600/cute_squirrels_phtgrphy_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42984"/>
            <a:ext cx="4214842" cy="551021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7158" y="285728"/>
            <a:ext cx="40927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तीन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महिने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के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बाद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6380" y="214290"/>
            <a:ext cx="30396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गिल्लू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का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घर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>
          <a:xfrm flipV="1">
            <a:off x="6500826" y="4714884"/>
            <a:ext cx="233573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 spd="slow">
    <p:split orient="vert" dir="in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0000">
            <a:off x="456613" y="260301"/>
            <a:ext cx="7818120" cy="1440000"/>
          </a:xfrm>
          <a:solidFill>
            <a:srgbClr val="00B05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03200" dist="50800" dir="5400000" algn="ctr" rotWithShape="0">
              <a:srgbClr val="FF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ध्यान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आकर्षित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करने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के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लिए</a:t>
            </a:r>
            <a:endParaRPr lang="en-IN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300000">
            <a:off x="449201" y="1879565"/>
            <a:ext cx="8311896" cy="4572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hi-IN" sz="3600" dirty="0" smtClean="0">
                <a:solidFill>
                  <a:schemeClr val="tx1"/>
                </a:solidFill>
              </a:rPr>
              <a:t>जब लेखिका लिखने बैठती तब उनकी ध्यान अपनी ओर आ</a:t>
            </a:r>
            <a:r>
              <a:rPr lang="en-US" sz="3600" dirty="0" err="1" smtClean="0">
                <a:solidFill>
                  <a:schemeClr val="tx1"/>
                </a:solidFill>
              </a:rPr>
              <a:t>कर्षित</a:t>
            </a:r>
            <a:r>
              <a:rPr lang="hi-IN" sz="3600" dirty="0" smtClean="0">
                <a:solidFill>
                  <a:schemeClr val="tx1"/>
                </a:solidFill>
              </a:rPr>
              <a:t> करने के लिये गिल्लु .....</a:t>
            </a:r>
          </a:p>
          <a:p>
            <a:r>
              <a:rPr lang="hi-IN" sz="3600" dirty="0" smtClean="0">
                <a:solidFill>
                  <a:schemeClr val="bg1"/>
                </a:solidFill>
              </a:rPr>
              <a:t>लेखिका के पैर तक आकर सर्र से पर्दे पर चढ जाता और उसी तेजी से उतरता </a:t>
            </a:r>
          </a:p>
          <a:p>
            <a:r>
              <a:rPr lang="hi-IN" sz="3600" dirty="0" smtClean="0">
                <a:solidFill>
                  <a:srgbClr val="009900"/>
                </a:solidFill>
              </a:rPr>
              <a:t>उसका यह क्रम तब तक चलता जब तक लेखिका उसे पकडने के लिए नहीं उठती। </a:t>
            </a:r>
            <a:endParaRPr lang="en-US" sz="3600" dirty="0" smtClean="0">
              <a:solidFill>
                <a:srgbClr val="009900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ransition spd="slow">
    <p:push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76200" prstMaterial="plastic">
            <a:bevelT w="95250" h="88900" prst="divot"/>
            <a:bevelB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108000" rIns="684000" bIns="108000" anchor="ctr" anchorCtr="0">
            <a:normAutofit/>
          </a:bodyPr>
          <a:lstStyle/>
          <a:p>
            <a:r>
              <a:rPr lang="hi-IN" sz="6600" dirty="0" smtClean="0"/>
              <a:t>लिफ़ाफ़े में गिल्लू</a:t>
            </a:r>
            <a:endParaRPr lang="en-IN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60902"/>
          </a:xfrm>
          <a:solidFill>
            <a:srgbClr val="FF0000"/>
          </a:solidFill>
          <a:ln>
            <a:solidFill>
              <a:schemeClr val="bg1"/>
            </a:solidFill>
          </a:ln>
          <a:scene3d>
            <a:camera prst="perspectiveRight"/>
            <a:lightRig rig="threePt" dir="t"/>
          </a:scene3d>
          <a:sp3d>
            <a:bevelT prst="relaxedInset"/>
            <a:bevelB w="152400" h="50800" prst="softRound"/>
          </a:sp3d>
        </p:spPr>
        <p:txBody>
          <a:bodyPr lIns="18000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/>
              <a:t>ले</a:t>
            </a:r>
            <a:r>
              <a:rPr lang="hi-IN" sz="3200" dirty="0" smtClean="0"/>
              <a:t>खिका गिल्लू को पकड्कर </a:t>
            </a:r>
            <a:r>
              <a:rPr lang="hi-IN" sz="3200" dirty="0" smtClean="0">
                <a:solidFill>
                  <a:srgbClr val="002060"/>
                </a:solidFill>
              </a:rPr>
              <a:t>लिफ़ाफ़े</a:t>
            </a:r>
            <a:r>
              <a:rPr lang="hi-IN" sz="3200" dirty="0" smtClean="0"/>
              <a:t> में इस प्रकार रख देती कि आगे के दो पंजे और सिर के अतिरिक्त सारा देह लिफ़ाफ़े के भीतर बंद रहे ।</a:t>
            </a:r>
            <a:endParaRPr lang="hi-IN" sz="3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i-IN" sz="3200" dirty="0" smtClean="0">
                <a:solidFill>
                  <a:schemeClr val="bg1"/>
                </a:solidFill>
              </a:rPr>
              <a:t>इसी स्तिथी में वह कभी-कभी घंटों तक रहता था ।</a:t>
            </a:r>
          </a:p>
          <a:p>
            <a:pPr>
              <a:buFont typeface="Wingdings" pitchFamily="2" charset="2"/>
              <a:buChar char="v"/>
            </a:pPr>
            <a:r>
              <a:rPr lang="hi-IN" sz="3200" dirty="0" smtClean="0">
                <a:solidFill>
                  <a:srgbClr val="0070C0"/>
                </a:solidFill>
              </a:rPr>
              <a:t>भूख लगने पर चिक-चिक करने से लेखिका उसे </a:t>
            </a:r>
            <a:r>
              <a:rPr lang="hi-IN" sz="3600" dirty="0" smtClean="0">
                <a:solidFill>
                  <a:srgbClr val="009900"/>
                </a:solidFill>
              </a:rPr>
              <a:t>काजू या बिस्कूट </a:t>
            </a:r>
            <a:r>
              <a:rPr lang="hi-IN" sz="3200" dirty="0" smtClean="0">
                <a:solidFill>
                  <a:srgbClr val="0070C0"/>
                </a:solidFill>
              </a:rPr>
              <a:t>दिये तो उसी स्तिथी में वँही बैठकर खाता रहता ।</a:t>
            </a:r>
          </a:p>
        </p:txBody>
      </p:sp>
    </p:spTree>
  </p:cSld>
  <p:clrMapOvr>
    <a:masterClrMapping/>
  </p:clrMapOvr>
  <p:transition spd="slow">
    <p:zoom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414340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857356" y="142852"/>
            <a:ext cx="4802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खाना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खाते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गिल्लू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142984"/>
            <a:ext cx="4000528" cy="538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     </a:t>
            </a:r>
            <a:r>
              <a:rPr lang="en-US" sz="7200" dirty="0" err="1" smtClean="0">
                <a:solidFill>
                  <a:schemeClr val="tx1"/>
                </a:solidFill>
              </a:rPr>
              <a:t>प्रथम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वसंत</a:t>
            </a:r>
            <a:endParaRPr lang="en-IN" sz="72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i-IN" dirty="0" smtClean="0">
                <a:solidFill>
                  <a:schemeClr val="tx1"/>
                </a:solidFill>
              </a:rPr>
              <a:t>गिल्लू के जीवन का </a:t>
            </a:r>
            <a:r>
              <a:rPr lang="hi-IN" dirty="0" smtClean="0">
                <a:solidFill>
                  <a:srgbClr val="FFFF00"/>
                </a:solidFill>
              </a:rPr>
              <a:t>प्रथम वसंत </a:t>
            </a:r>
            <a:r>
              <a:rPr lang="hi-IN" dirty="0" smtClean="0">
                <a:solidFill>
                  <a:schemeClr val="tx1"/>
                </a:solidFill>
              </a:rPr>
              <a:t>आया । बाहर की गिलहरियाँ खिडकी की जाली के पास आकर चिक-चिक कर के न जाने क्या कहने लगे ।</a:t>
            </a:r>
          </a:p>
          <a:p>
            <a:pPr>
              <a:buFont typeface="Wingdings" pitchFamily="2" charset="2"/>
              <a:buChar char="Ø"/>
            </a:pPr>
            <a:r>
              <a:rPr lang="hi-I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तब गिल्लू भी जाली के पास बैठ कर अपनेपन से बाहर देखने लगा, तो लेखिका को लगा कि उसे मुक्त करना आवश्यक है । </a:t>
            </a:r>
          </a:p>
          <a:p>
            <a:pPr>
              <a:buFont typeface="Wingdings" pitchFamily="2" charset="2"/>
              <a:buChar char="Ø"/>
            </a:pPr>
            <a:r>
              <a:rPr lang="hi-IN" dirty="0" smtClean="0">
                <a:solidFill>
                  <a:srgbClr val="FFFF00"/>
                </a:solidFill>
              </a:rPr>
              <a:t>लेखिका ने कीलें </a:t>
            </a:r>
            <a:r>
              <a:rPr lang="hi-IN" dirty="0" smtClean="0">
                <a:solidFill>
                  <a:srgbClr val="FFFF00"/>
                </a:solidFill>
              </a:rPr>
              <a:t>निकाल</a:t>
            </a:r>
            <a:r>
              <a:rPr lang="en-US" dirty="0" smtClean="0">
                <a:solidFill>
                  <a:srgbClr val="FFFF00"/>
                </a:solidFill>
              </a:rPr>
              <a:t> क</a:t>
            </a:r>
            <a:r>
              <a:rPr lang="hi-IN" dirty="0" smtClean="0">
                <a:solidFill>
                  <a:srgbClr val="FFFF00"/>
                </a:solidFill>
              </a:rPr>
              <a:t>र </a:t>
            </a:r>
            <a:r>
              <a:rPr lang="hi-IN" dirty="0" smtClean="0">
                <a:solidFill>
                  <a:srgbClr val="FFFF00"/>
                </a:solidFill>
              </a:rPr>
              <a:t>जाली का एक कोना खोल दिया । इस मार्ग से गिल्लू बाहर जाकर मुक्ती की साँस ली ।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mb dir="vert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</a:rPr>
              <a:t>मुक्त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गिल्लू</a:t>
            </a:r>
            <a:endParaRPr lang="en-IN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i-IN" sz="3600" dirty="0" smtClean="0">
                <a:solidFill>
                  <a:srgbClr val="3723C7"/>
                </a:solidFill>
              </a:rPr>
              <a:t>खिडकी की खुली जाली से बाहर जाकर </a:t>
            </a:r>
            <a:r>
              <a:rPr lang="hi-IN" sz="3600" dirty="0" smtClean="0">
                <a:solidFill>
                  <a:srgbClr val="C00000"/>
                </a:solidFill>
              </a:rPr>
              <a:t>गिल्लू </a:t>
            </a:r>
            <a:r>
              <a:rPr lang="hi-IN" sz="3600" dirty="0" smtClean="0">
                <a:solidFill>
                  <a:srgbClr val="3723C7"/>
                </a:solidFill>
              </a:rPr>
              <a:t>दिन भर गिलहरियों के </a:t>
            </a:r>
            <a:r>
              <a:rPr lang="hi-IN" sz="3600" dirty="0" smtClean="0">
                <a:solidFill>
                  <a:srgbClr val="009900"/>
                </a:solidFill>
              </a:rPr>
              <a:t>झुंड का नेता </a:t>
            </a:r>
            <a:r>
              <a:rPr lang="hi-IN" sz="3600" dirty="0" smtClean="0">
                <a:solidFill>
                  <a:srgbClr val="3723C7"/>
                </a:solidFill>
              </a:rPr>
              <a:t>बना, हर डाल पर उछलता- कूदता रहता ।</a:t>
            </a:r>
            <a:endParaRPr lang="en-US" sz="3600" dirty="0" smtClean="0">
              <a:solidFill>
                <a:srgbClr val="3723C7"/>
              </a:solidFill>
            </a:endParaRPr>
          </a:p>
          <a:p>
            <a:pPr>
              <a:buNone/>
            </a:pPr>
            <a:endParaRPr lang="hi-IN" sz="3600" dirty="0" smtClean="0">
              <a:solidFill>
                <a:srgbClr val="3723C7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i-IN" sz="3600" dirty="0" smtClean="0">
                <a:solidFill>
                  <a:schemeClr val="bg1"/>
                </a:solidFill>
              </a:rPr>
              <a:t>ठीक चार बजे वह खिडकी से बीतर आकर अपने </a:t>
            </a:r>
            <a:r>
              <a:rPr lang="hi-IN" sz="3600" dirty="0" smtClean="0">
                <a:solidFill>
                  <a:srgbClr val="FF0000"/>
                </a:solidFill>
              </a:rPr>
              <a:t>जूले में जूलने लगता </a:t>
            </a:r>
            <a:r>
              <a:rPr lang="hi-IN" sz="3600" dirty="0" smtClean="0">
                <a:solidFill>
                  <a:schemeClr val="bg1"/>
                </a:solidFill>
              </a:rPr>
              <a:t>।</a:t>
            </a:r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ransition spd="slow">
    <p:wheel spokes="8"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500594" cy="55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3857652" cy="550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28662" y="142852"/>
            <a:ext cx="7401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50800"/>
                <a:solidFill>
                  <a:srgbClr val="FF0000"/>
                </a:solidFill>
              </a:rPr>
              <a:t>घर</a:t>
            </a:r>
            <a:r>
              <a:rPr lang="en-US" sz="5400" b="1" dirty="0" smtClean="0">
                <a:ln w="50800"/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50800"/>
                <a:solidFill>
                  <a:srgbClr val="FF0000"/>
                </a:solidFill>
              </a:rPr>
              <a:t>से</a:t>
            </a:r>
            <a:r>
              <a:rPr lang="en-US" sz="5400" b="1" dirty="0" smtClean="0">
                <a:ln w="50800"/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50800"/>
                <a:solidFill>
                  <a:srgbClr val="FF0000"/>
                </a:solidFill>
              </a:rPr>
              <a:t>बाहर</a:t>
            </a:r>
            <a:r>
              <a:rPr lang="en-US" sz="5400" b="1" dirty="0" smtClean="0">
                <a:ln w="50800"/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50800"/>
                <a:solidFill>
                  <a:srgbClr val="FF0000"/>
                </a:solidFill>
              </a:rPr>
              <a:t>गिल्लू</a:t>
            </a:r>
            <a:endParaRPr lang="en-US" sz="5400" b="1" dirty="0">
              <a:ln w="50800"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err="1" smtClean="0"/>
              <a:t>लेखिका</a:t>
            </a:r>
            <a:r>
              <a:rPr lang="en-US" sz="5400" dirty="0" smtClean="0"/>
              <a:t> </a:t>
            </a:r>
            <a:r>
              <a:rPr lang="en-US" sz="5400" dirty="0" err="1" smtClean="0"/>
              <a:t>को</a:t>
            </a:r>
            <a:r>
              <a:rPr lang="en-US" sz="5400" dirty="0" smtClean="0"/>
              <a:t> </a:t>
            </a:r>
            <a:r>
              <a:rPr lang="en-US" sz="5400" dirty="0" err="1" smtClean="0"/>
              <a:t>चौंकाने</a:t>
            </a:r>
            <a:r>
              <a:rPr lang="en-US" sz="5400" dirty="0" smtClean="0"/>
              <a:t> </a:t>
            </a:r>
            <a:r>
              <a:rPr lang="en-US" sz="5400" dirty="0" err="1" smtClean="0"/>
              <a:t>के</a:t>
            </a:r>
            <a:r>
              <a:rPr lang="en-US" sz="5400" dirty="0" smtClean="0"/>
              <a:t> </a:t>
            </a:r>
            <a:r>
              <a:rPr lang="en-US" sz="5400" dirty="0" err="1" smtClean="0"/>
              <a:t>लिए</a:t>
            </a:r>
            <a:endParaRPr lang="en-IN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r>
              <a:rPr lang="hi-IN" sz="3200" dirty="0" smtClean="0"/>
              <a:t>गिल्लू लेखिका को चौंकाने के लिए कभी </a:t>
            </a:r>
            <a:r>
              <a:rPr lang="hi-IN" sz="3200" dirty="0" smtClean="0">
                <a:solidFill>
                  <a:srgbClr val="C00000"/>
                </a:solidFill>
              </a:rPr>
              <a:t>फ़ूलदान के फ़ूलों में </a:t>
            </a:r>
            <a:r>
              <a:rPr lang="hi-IN" sz="3200" dirty="0" smtClean="0"/>
              <a:t>, कभी </a:t>
            </a:r>
            <a:r>
              <a:rPr lang="hi-IN" sz="3200" dirty="0" smtClean="0">
                <a:solidFill>
                  <a:srgbClr val="009900"/>
                </a:solidFill>
              </a:rPr>
              <a:t>परदे की चुन्नट में </a:t>
            </a:r>
            <a:r>
              <a:rPr lang="hi-IN" sz="3200" dirty="0" smtClean="0"/>
              <a:t>और कभी </a:t>
            </a:r>
            <a:r>
              <a:rPr lang="hi-IN" sz="3200" dirty="0" smtClean="0">
                <a:solidFill>
                  <a:schemeClr val="accent1">
                    <a:lumMod val="75000"/>
                  </a:schemeClr>
                </a:solidFill>
              </a:rPr>
              <a:t>सोनजूही की पत्तियों में </a:t>
            </a:r>
            <a:r>
              <a:rPr lang="hi-IN" sz="3200" dirty="0" smtClean="0"/>
              <a:t>छिप जाता था ।</a:t>
            </a:r>
            <a:endParaRPr lang="en-US" sz="32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 descr="https://c2.staticflickr.com/6/5045/5319170137_768a43c5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57628"/>
            <a:ext cx="3810000" cy="250033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857628"/>
            <a:ext cx="31591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1800000" lon="6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hi-IN" sz="5400" dirty="0" smtClean="0">
                <a:solidFill>
                  <a:srgbClr val="C00000"/>
                </a:solidFill>
              </a:rPr>
              <a:t>लेखिका के साथ खाने में...</a:t>
            </a:r>
            <a:endParaRPr lang="en-IN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19B728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i-IN" sz="3200" dirty="0" smtClean="0">
                <a:solidFill>
                  <a:srgbClr val="7030A0"/>
                </a:solidFill>
              </a:rPr>
              <a:t>लेखिका जब ही खाने के कमरे में पहुँचती गिल्लू मेज पर पहुँच जाता और </a:t>
            </a:r>
            <a:r>
              <a:rPr lang="hi-IN" sz="3200" dirty="0" smtClean="0">
                <a:solidFill>
                  <a:srgbClr val="FFC000"/>
                </a:solidFill>
              </a:rPr>
              <a:t>लेखिका की थाली में बैठ जाना चाहता ।</a:t>
            </a:r>
          </a:p>
          <a:p>
            <a:pPr>
              <a:buFont typeface="Wingdings" pitchFamily="2" charset="2"/>
              <a:buChar char="Ø"/>
            </a:pPr>
            <a:r>
              <a:rPr lang="hi-IN" sz="3200" dirty="0" smtClean="0">
                <a:solidFill>
                  <a:schemeClr val="bg1"/>
                </a:solidFill>
              </a:rPr>
              <a:t>बडी कठेनाई से लेखिका ने गिल्लू को थाली के पास बैठना सिखाया ।</a:t>
            </a:r>
          </a:p>
          <a:p>
            <a:pPr>
              <a:buFont typeface="Wingdings" pitchFamily="2" charset="2"/>
              <a:buChar char="Ø"/>
            </a:pPr>
            <a:r>
              <a:rPr lang="hi-IN" sz="3200" dirty="0" smtClean="0">
                <a:solidFill>
                  <a:srgbClr val="FFC000"/>
                </a:solidFill>
              </a:rPr>
              <a:t>थाली के पास बैठकर लेखिका की थाली में </a:t>
            </a:r>
            <a:r>
              <a:rPr lang="hi-IN" sz="3200" dirty="0" smtClean="0">
                <a:solidFill>
                  <a:srgbClr val="3723C7"/>
                </a:solidFill>
              </a:rPr>
              <a:t>से एक-एक चावल उठाकर बडी सफ़ाई </a:t>
            </a:r>
            <a:r>
              <a:rPr lang="hi-IN" sz="3200" dirty="0" smtClean="0">
                <a:solidFill>
                  <a:srgbClr val="FFC000"/>
                </a:solidFill>
              </a:rPr>
              <a:t>से खाता ।</a:t>
            </a:r>
          </a:p>
          <a:p>
            <a:pPr>
              <a:buFont typeface="Wingdings" pitchFamily="2" charset="2"/>
              <a:buChar char="Ø"/>
            </a:pPr>
            <a:r>
              <a:rPr lang="hi-IN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काजू</a:t>
            </a:r>
            <a:r>
              <a:rPr lang="hi-IN" sz="4000" dirty="0" smtClean="0">
                <a:solidFill>
                  <a:srgbClr val="002060"/>
                </a:solidFill>
              </a:rPr>
              <a:t> </a:t>
            </a:r>
            <a:r>
              <a:rPr lang="hi-IN" sz="3200" dirty="0" smtClean="0">
                <a:solidFill>
                  <a:srgbClr val="FF0000"/>
                </a:solidFill>
              </a:rPr>
              <a:t>उसका प्रिय खाध्य था ।</a:t>
            </a:r>
          </a:p>
          <a:p>
            <a:endParaRPr lang="en-IN" dirty="0"/>
          </a:p>
        </p:txBody>
      </p:sp>
    </p:spTree>
  </p:cSld>
  <p:clrMapOvr>
    <a:masterClrMapping/>
  </p:clrMapOvr>
  <p:transition spd="slow">
    <p:strips dir="r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hi-IN" sz="6600" dirty="0" smtClean="0">
                <a:solidFill>
                  <a:srgbClr val="FF0000"/>
                </a:solidFill>
              </a:rPr>
              <a:t>दुर्घटना के दिनों में</a:t>
            </a:r>
            <a:endParaRPr lang="en-IN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60902"/>
          </a:xfr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hi-IN" sz="3200" dirty="0" smtClean="0"/>
              <a:t>जब लेखिका को मोटार दुर्घटना के कारण अस्पताल में रहना पडा तब गिल्लू अपने जूले से उतरकर दौडता और  फ़िर किसी को देखकर तेजी से अपने घोसले में जा बैठता ।</a:t>
            </a:r>
            <a:endParaRPr lang="en-US" sz="3200" dirty="0" smtClean="0"/>
          </a:p>
          <a:p>
            <a:pPr>
              <a:buNone/>
            </a:pPr>
            <a:endParaRPr lang="hi-IN" sz="3200" dirty="0" smtClean="0"/>
          </a:p>
          <a:p>
            <a:pPr>
              <a:buFont typeface="Wingdings" pitchFamily="2" charset="2"/>
              <a:buChar char="§"/>
            </a:pPr>
            <a:r>
              <a:rPr lang="hi-IN" sz="3200" dirty="0" smtClean="0">
                <a:solidFill>
                  <a:srgbClr val="FFFF00"/>
                </a:solidFill>
              </a:rPr>
              <a:t>जब लेखिका अस्पताल से वापस आकर उसके जूले की सफ़ाई की, तो उस में काजू भरे मिले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hi-IN" sz="3200" dirty="0" smtClean="0">
                <a:solidFill>
                  <a:srgbClr val="FFFF00"/>
                </a:solidFill>
              </a:rPr>
              <a:t>जिन से ज्ञात होता है कि उन दिनों में वह कितना खाया था ।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amond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   </a:t>
            </a:r>
            <a:r>
              <a:rPr lang="hi-IN" sz="7200" dirty="0" smtClean="0">
                <a:solidFill>
                  <a:schemeClr val="tx1"/>
                </a:solidFill>
              </a:rPr>
              <a:t>सिरहाने बैठकर....</a:t>
            </a:r>
            <a:endParaRPr lang="en-IN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i-IN" sz="4000" dirty="0" smtClean="0">
                <a:solidFill>
                  <a:schemeClr val="bg1"/>
                </a:solidFill>
              </a:rPr>
              <a:t>लेखिका जब अस्पताल से वापस आकर अस्वस्थता के कारण सो जाती थी, 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hi-IN" sz="4000" dirty="0" smtClean="0">
                <a:solidFill>
                  <a:schemeClr val="bg1"/>
                </a:solidFill>
              </a:rPr>
              <a:t>तब गिल्लू तकिये पर </a:t>
            </a:r>
            <a:r>
              <a:rPr lang="hi-IN" sz="4000" dirty="0" smtClean="0">
                <a:solidFill>
                  <a:srgbClr val="C00000"/>
                </a:solidFill>
              </a:rPr>
              <a:t>सिरहाने बैठकर </a:t>
            </a:r>
            <a:r>
              <a:rPr lang="hi-IN" sz="4000" dirty="0" smtClean="0">
                <a:solidFill>
                  <a:schemeClr val="bg1"/>
                </a:solidFill>
              </a:rPr>
              <a:t>अपने नन्हें-नन्हें पंजों से लेखिका के सिर और बालों को सहलाता रहता ।</a:t>
            </a:r>
            <a:endParaRPr lang="en-US" sz="4000" dirty="0" smtClean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ransition spd="slow">
    <p:checker dir="vert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.ytimg.com/vi/oO5GDYCdlhw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7858180" cy="542449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00166" y="142852"/>
            <a:ext cx="5668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सिरहाने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बैठा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गिल्लू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split dir="in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55000"/>
            </a:schemeClr>
          </a:solidFill>
          <a:scene3d>
            <a:camera prst="orthographicFront">
              <a:rot lat="1800000" lon="600000" rev="0"/>
            </a:camera>
            <a:lightRig rig="chilly" dir="t"/>
          </a:scene3d>
          <a:sp3d prstMaterial="dkEdge">
            <a:bevelT/>
          </a:sp3d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FF00"/>
                </a:solidFill>
              </a:rPr>
              <a:t>गर्मी</a:t>
            </a:r>
            <a:r>
              <a:rPr lang="hi-IN" sz="6600" dirty="0" smtClean="0">
                <a:solidFill>
                  <a:srgbClr val="00FF00"/>
                </a:solidFill>
              </a:rPr>
              <a:t> के दिनों में</a:t>
            </a:r>
            <a:endParaRPr lang="en-IN" sz="6000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  <a:effectLst>
            <a:innerShdw blurRad="127000" dist="50800" dir="15600000">
              <a:prstClr val="black">
                <a:alpha val="29000"/>
              </a:prstClr>
            </a:innerShdw>
          </a:effectLst>
          <a:scene3d>
            <a:camera prst="orthographicFront"/>
            <a:lightRig rig="chilly" dir="t"/>
          </a:scene3d>
          <a:sp3d contourW="25400" prstMaterial="plastic">
            <a:bevelT/>
            <a:bevelB w="25400"/>
          </a:sp3d>
        </p:spPr>
        <p:txBody>
          <a:bodyPr/>
          <a:lstStyle/>
          <a:p>
            <a:r>
              <a:rPr lang="hi-IN" sz="3600" dirty="0" smtClean="0">
                <a:solidFill>
                  <a:schemeClr val="bg1"/>
                </a:solidFill>
              </a:rPr>
              <a:t>ग</a:t>
            </a:r>
            <a:r>
              <a:rPr lang="en-US" sz="3600" dirty="0" err="1" smtClean="0">
                <a:solidFill>
                  <a:schemeClr val="bg1"/>
                </a:solidFill>
              </a:rPr>
              <a:t>र्मि</a:t>
            </a:r>
            <a:r>
              <a:rPr lang="hi-IN" sz="3600" dirty="0" smtClean="0">
                <a:solidFill>
                  <a:schemeClr val="bg1"/>
                </a:solidFill>
              </a:rPr>
              <a:t>यों के दिनों में लेखिका जब </a:t>
            </a:r>
            <a:r>
              <a:rPr lang="hi-IN" sz="3600" dirty="0" smtClean="0">
                <a:solidFill>
                  <a:srgbClr val="C00000"/>
                </a:solidFill>
              </a:rPr>
              <a:t>दोपहर</a:t>
            </a:r>
            <a:r>
              <a:rPr lang="hi-IN" sz="3600" dirty="0" smtClean="0">
                <a:solidFill>
                  <a:schemeClr val="bg1"/>
                </a:solidFill>
              </a:rPr>
              <a:t> में काम करती रहती तो गिल्लू </a:t>
            </a:r>
            <a:r>
              <a:rPr lang="hi-IN" sz="3600" dirty="0" smtClean="0"/>
              <a:t>न बाहर </a:t>
            </a:r>
            <a:r>
              <a:rPr lang="hi-IN" sz="3600" dirty="0" smtClean="0">
                <a:solidFill>
                  <a:schemeClr val="bg1"/>
                </a:solidFill>
              </a:rPr>
              <a:t>जाता और </a:t>
            </a:r>
            <a:r>
              <a:rPr lang="hi-IN" sz="3600" dirty="0" smtClean="0">
                <a:solidFill>
                  <a:srgbClr val="FF0000"/>
                </a:solidFill>
              </a:rPr>
              <a:t>न अपने जूले में </a:t>
            </a:r>
            <a:r>
              <a:rPr lang="hi-IN" sz="3600" dirty="0" smtClean="0">
                <a:solidFill>
                  <a:schemeClr val="bg1"/>
                </a:solidFill>
              </a:rPr>
              <a:t>बैठता ।</a:t>
            </a:r>
          </a:p>
          <a:p>
            <a:pPr>
              <a:buNone/>
            </a:pPr>
            <a:endParaRPr lang="hi-IN" sz="36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i-IN" sz="3600" dirty="0" smtClean="0">
                <a:solidFill>
                  <a:srgbClr val="FFC000"/>
                </a:solidFill>
              </a:rPr>
              <a:t>गिल्लू लेखिका के पास रखी </a:t>
            </a:r>
            <a:r>
              <a:rPr lang="hi-IN" sz="3600" dirty="0" smtClean="0">
                <a:solidFill>
                  <a:srgbClr val="FF0000"/>
                </a:solidFill>
              </a:rPr>
              <a:t>सुराही</a:t>
            </a:r>
            <a:r>
              <a:rPr lang="hi-IN" sz="3600" dirty="0" smtClean="0">
                <a:solidFill>
                  <a:srgbClr val="FFC000"/>
                </a:solidFill>
              </a:rPr>
              <a:t> पर लेट जाता और इस प्रकार </a:t>
            </a:r>
            <a:r>
              <a:rPr lang="hi-IN" sz="3600" dirty="0" smtClean="0"/>
              <a:t>समीप</a:t>
            </a:r>
            <a:r>
              <a:rPr lang="hi-IN" sz="3600" dirty="0" smtClean="0">
                <a:solidFill>
                  <a:srgbClr val="FFC000"/>
                </a:solidFill>
              </a:rPr>
              <a:t> भी रहता औ</a:t>
            </a:r>
            <a:r>
              <a:rPr lang="en-US" sz="3600" dirty="0" smtClean="0">
                <a:solidFill>
                  <a:srgbClr val="FFC000"/>
                </a:solidFill>
              </a:rPr>
              <a:t>र</a:t>
            </a:r>
            <a:r>
              <a:rPr lang="hi-IN" sz="3600" dirty="0" smtClean="0">
                <a:solidFill>
                  <a:srgbClr val="FFC000"/>
                </a:solidFill>
              </a:rPr>
              <a:t> </a:t>
            </a:r>
            <a:r>
              <a:rPr lang="hi-IN" sz="3600" dirty="0" smtClean="0">
                <a:solidFill>
                  <a:srgbClr val="00FF00"/>
                </a:solidFill>
              </a:rPr>
              <a:t>ठंडक</a:t>
            </a:r>
            <a:r>
              <a:rPr lang="hi-IN" sz="3600" dirty="0" smtClean="0">
                <a:solidFill>
                  <a:srgbClr val="FFC000"/>
                </a:solidFill>
              </a:rPr>
              <a:t> में भी रहता ।</a:t>
            </a:r>
            <a:endParaRPr lang="en-US" sz="3600" dirty="0" smtClean="0">
              <a:solidFill>
                <a:srgbClr val="FFC000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ransition spd="slow">
    <p:wheel/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isometricOffAxis1Left"/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        </a:t>
            </a:r>
            <a:r>
              <a:rPr lang="hi-IN" sz="7200" dirty="0" smtClean="0">
                <a:solidFill>
                  <a:schemeClr val="bg1"/>
                </a:solidFill>
              </a:rPr>
              <a:t>उस दिन</a:t>
            </a:r>
            <a:r>
              <a:rPr lang="en-US" sz="7200" dirty="0" smtClean="0">
                <a:solidFill>
                  <a:schemeClr val="bg1"/>
                </a:solidFill>
              </a:rPr>
              <a:t>….</a:t>
            </a:r>
            <a:endParaRPr lang="en-IN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635000"/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85000" lnSpcReduction="10000"/>
          </a:bodyPr>
          <a:lstStyle/>
          <a:p>
            <a:r>
              <a:rPr lang="hi-IN" sz="3900" dirty="0" smtClean="0">
                <a:solidFill>
                  <a:schemeClr val="accent1">
                    <a:lumMod val="75000"/>
                  </a:schemeClr>
                </a:solidFill>
              </a:rPr>
              <a:t>गिलहरियों के जीवेन की अवधि </a:t>
            </a:r>
            <a:r>
              <a:rPr lang="hi-IN" sz="3900" dirty="0" smtClean="0">
                <a:solidFill>
                  <a:srgbClr val="3723C7"/>
                </a:solidFill>
              </a:rPr>
              <a:t>दो वर्ष </a:t>
            </a:r>
            <a:r>
              <a:rPr lang="hi-IN" sz="3900" dirty="0" smtClean="0">
                <a:solidFill>
                  <a:schemeClr val="accent1">
                    <a:lumMod val="75000"/>
                  </a:schemeClr>
                </a:solidFill>
              </a:rPr>
              <a:t>से अधिक नहीं होती ।</a:t>
            </a:r>
            <a:endParaRPr lang="en-US" sz="39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i-IN" sz="3500" dirty="0" smtClean="0">
                <a:solidFill>
                  <a:srgbClr val="FFFF00"/>
                </a:solidFill>
              </a:rPr>
              <a:t>अत: गिल्लू की </a:t>
            </a:r>
            <a:r>
              <a:rPr lang="hi-IN" sz="3500" dirty="0" smtClean="0">
                <a:solidFill>
                  <a:srgbClr val="FFFF00"/>
                </a:solidFill>
              </a:rPr>
              <a:t>का अंत आ गया जीवन </a:t>
            </a:r>
            <a:r>
              <a:rPr lang="hi-IN" sz="3500" dirty="0" smtClean="0">
                <a:solidFill>
                  <a:srgbClr val="FFFF00"/>
                </a:solidFill>
              </a:rPr>
              <a:t>यात्रा </a:t>
            </a:r>
            <a:r>
              <a:rPr lang="hi-IN" sz="3500" dirty="0" smtClean="0">
                <a:solidFill>
                  <a:srgbClr val="FFFF00"/>
                </a:solidFill>
              </a:rPr>
              <a:t>दिन </a:t>
            </a:r>
            <a:r>
              <a:rPr lang="hi-IN" sz="3500" dirty="0" smtClean="0">
                <a:solidFill>
                  <a:srgbClr val="FFFF00"/>
                </a:solidFill>
              </a:rPr>
              <a:t>भर उसने कुछ न खाया, न बाहर आया </a:t>
            </a:r>
            <a:r>
              <a:rPr lang="hi-IN" sz="3500" dirty="0" smtClean="0">
                <a:solidFill>
                  <a:schemeClr val="bg1"/>
                </a:solidFill>
              </a:rPr>
              <a:t>।</a:t>
            </a:r>
          </a:p>
          <a:p>
            <a:r>
              <a:rPr lang="hi-IN" sz="3900" dirty="0" smtClean="0">
                <a:solidFill>
                  <a:srgbClr val="00FF00"/>
                </a:solidFill>
              </a:rPr>
              <a:t>पंजे इतने ठंडे हो रहॆ थे कि लेखिका हीटर जलाया और उसे उष्णता देने का प्रयत्न किया ।</a:t>
            </a:r>
          </a:p>
          <a:p>
            <a:r>
              <a:rPr lang="hi-IN" sz="3900" dirty="0" smtClean="0">
                <a:solidFill>
                  <a:schemeClr val="accent1">
                    <a:lumMod val="75000"/>
                  </a:schemeClr>
                </a:solidFill>
              </a:rPr>
              <a:t>किन्तु प्रभात की प्रथम किरण के साथ वह </a:t>
            </a:r>
            <a:r>
              <a:rPr lang="hi-IN" sz="3900" dirty="0" smtClean="0">
                <a:solidFill>
                  <a:srgbClr val="FFFF00"/>
                </a:solidFill>
              </a:rPr>
              <a:t>चिर निद्रा </a:t>
            </a:r>
            <a:r>
              <a:rPr lang="hi-IN" sz="3900" dirty="0" smtClean="0">
                <a:solidFill>
                  <a:schemeClr val="accent1">
                    <a:lumMod val="75000"/>
                  </a:schemeClr>
                </a:solidFill>
              </a:rPr>
              <a:t>में सो गया ।</a:t>
            </a:r>
          </a:p>
          <a:p>
            <a:endParaRPr lang="en-IN" dirty="0"/>
          </a:p>
        </p:txBody>
      </p:sp>
    </p:spTree>
  </p:cSld>
  <p:clrMapOvr>
    <a:masterClrMapping/>
  </p:clrMapOvr>
  <p:transition spd="slow">
    <p:wheel spokes="8"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      </a:t>
            </a:r>
            <a:r>
              <a:rPr lang="hi-IN" sz="8000" dirty="0" smtClean="0">
                <a:solidFill>
                  <a:srgbClr val="FF0000"/>
                </a:solidFill>
              </a:rPr>
              <a:t>समाधि</a:t>
            </a:r>
            <a:endParaRPr lang="en-IN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r>
              <a:rPr lang="hi-IN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i-IN" sz="3600" dirty="0" smtClean="0">
                <a:solidFill>
                  <a:schemeClr val="accent1">
                    <a:lumMod val="75000"/>
                  </a:schemeClr>
                </a:solidFill>
              </a:rPr>
              <a:t>सोनजूही लता </a:t>
            </a:r>
            <a:r>
              <a:rPr lang="hi-IN" sz="3600" dirty="0" smtClean="0">
                <a:solidFill>
                  <a:srgbClr val="FFFF00"/>
                </a:solidFill>
              </a:rPr>
              <a:t>के निचे गिल्लू की समाधि है</a:t>
            </a:r>
            <a:r>
              <a:rPr lang="en-US" sz="3600" dirty="0" smtClean="0">
                <a:solidFill>
                  <a:srgbClr val="FFFF00"/>
                </a:solidFill>
              </a:rPr>
              <a:t> ।</a:t>
            </a:r>
            <a:r>
              <a:rPr lang="hi-IN" sz="36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hi-IN" sz="3600" dirty="0" smtClean="0"/>
              <a:t>इस लिए कि उसे वह लता सब से अधिक प्रीय था ।</a:t>
            </a:r>
          </a:p>
          <a:p>
            <a:r>
              <a:rPr lang="hi-IN" sz="3600" dirty="0" smtClean="0">
                <a:solidFill>
                  <a:srgbClr val="00B050"/>
                </a:solidFill>
              </a:rPr>
              <a:t>इस लिए भी कि उस लघु गात का, किसी वासंती दिन, जुही के पिताभ छोटे </a:t>
            </a:r>
            <a:r>
              <a:rPr lang="hi-IN" sz="3600" dirty="0" smtClean="0">
                <a:solidFill>
                  <a:srgbClr val="00B0F0"/>
                </a:solidFill>
              </a:rPr>
              <a:t>फ़ूल के रुप में खिल जाने </a:t>
            </a:r>
            <a:r>
              <a:rPr lang="hi-IN" sz="3600" dirty="0" smtClean="0">
                <a:solidFill>
                  <a:srgbClr val="00B050"/>
                </a:solidFill>
              </a:rPr>
              <a:t>का विश्वास, लेखिका को संतोष देता है </a:t>
            </a:r>
            <a:r>
              <a:rPr lang="hi-IN" sz="3200" dirty="0" smtClean="0">
                <a:solidFill>
                  <a:srgbClr val="00B050"/>
                </a:solidFill>
              </a:rPr>
              <a:t>। </a:t>
            </a:r>
            <a:endParaRPr lang="en-US" sz="3200" dirty="0" smtClean="0">
              <a:solidFill>
                <a:srgbClr val="00B050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ransition spd="slow">
    <p:wheel spokes="2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1.gstatic.com/images?q=tbn:ANd9GcQv6oPZuB7JHWaotvmHYNvuWLzUeKb9kOI_NVGQBOW8CTVOG7K3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0"/>
            <a:ext cx="307183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786050" y="4929198"/>
            <a:ext cx="47965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गिल्लू</a:t>
            </a:r>
            <a:r>
              <a:rPr lang="en-US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की</a:t>
            </a:r>
            <a:r>
              <a:rPr lang="en-US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समाधि</a:t>
            </a:r>
            <a:endParaRPr lang="en-US" sz="54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357158" y="214290"/>
            <a:ext cx="8501122" cy="6357982"/>
          </a:xfrm>
          <a:prstGeom prst="irregularSeal2">
            <a:avLst/>
          </a:prstGeom>
          <a:solidFill>
            <a:srgbClr val="0099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"/>
            <a:lightRig rig="harsh" dir="t">
              <a:rot lat="0" lon="0" rev="3000000"/>
            </a:lightRig>
          </a:scene3d>
          <a:sp3d extrusionH="254000" contourW="19050">
            <a:bevelT w="82550" h="44450" prst="artDeco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व्याकणांश</a:t>
            </a:r>
            <a:endParaRPr lang="en-IN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     </a:t>
            </a:r>
            <a:r>
              <a:rPr lang="en-US" sz="8000" dirty="0" err="1" smtClean="0">
                <a:solidFill>
                  <a:schemeClr val="bg1"/>
                </a:solidFill>
              </a:rPr>
              <a:t>लिंग</a:t>
            </a:r>
            <a:r>
              <a:rPr lang="en-US" sz="8000" dirty="0" smtClean="0">
                <a:solidFill>
                  <a:schemeClr val="bg1"/>
                </a:solidFill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</a:rPr>
              <a:t>बदलो</a:t>
            </a:r>
            <a:endParaRPr lang="en-IN" sz="8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hi-IN" sz="5100" dirty="0" smtClean="0">
                <a:solidFill>
                  <a:schemeClr val="accent1">
                    <a:lumMod val="75000"/>
                  </a:schemeClr>
                </a:solidFill>
              </a:rPr>
              <a:t>पुल्लिंग  </a:t>
            </a:r>
            <a:r>
              <a:rPr lang="hi-IN" sz="5100" dirty="0" smtClean="0">
                <a:solidFill>
                  <a:schemeClr val="accent1">
                    <a:lumMod val="75000"/>
                  </a:schemeClr>
                </a:solidFill>
              </a:rPr>
              <a:t>-----   </a:t>
            </a:r>
            <a:r>
              <a:rPr lang="hi-IN" sz="5100" dirty="0" smtClean="0">
                <a:solidFill>
                  <a:schemeClr val="accent1">
                    <a:lumMod val="75000"/>
                  </a:schemeClr>
                </a:solidFill>
              </a:rPr>
              <a:t>स्त्रिलिंग</a:t>
            </a:r>
            <a:endParaRPr lang="hi-IN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hi-IN" sz="5800" dirty="0" smtClean="0">
                <a:solidFill>
                  <a:schemeClr val="bg1"/>
                </a:solidFill>
              </a:rPr>
              <a:t>लेखक    -----   लेखिका ।</a:t>
            </a:r>
          </a:p>
          <a:p>
            <a:pPr>
              <a:buFont typeface="Wingdings" pitchFamily="2" charset="2"/>
              <a:buChar char="q"/>
            </a:pPr>
            <a:r>
              <a:rPr lang="hi-IN" sz="58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hi-IN" sz="5800" dirty="0" smtClean="0">
                <a:solidFill>
                  <a:srgbClr val="009900"/>
                </a:solidFill>
              </a:rPr>
              <a:t>श्रीमान    -----    श्रीमती </a:t>
            </a:r>
            <a:r>
              <a:rPr lang="hi-IN" sz="5800" dirty="0" smtClean="0">
                <a:solidFill>
                  <a:schemeClr val="accent1">
                    <a:lumMod val="75000"/>
                  </a:schemeClr>
                </a:solidFill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hi-IN" sz="58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hi-IN" sz="5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i-IN" sz="5800" dirty="0" smtClean="0">
                <a:solidFill>
                  <a:srgbClr val="7030A0"/>
                </a:solidFill>
              </a:rPr>
              <a:t>मयूर     -----     मयूरी ।</a:t>
            </a:r>
          </a:p>
          <a:p>
            <a:pPr>
              <a:buFont typeface="Wingdings" pitchFamily="2" charset="2"/>
              <a:buChar char="q"/>
            </a:pPr>
            <a:r>
              <a:rPr lang="hi-IN" sz="58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hi-IN" sz="5800" dirty="0" smtClean="0">
                <a:solidFill>
                  <a:srgbClr val="002060"/>
                </a:solidFill>
              </a:rPr>
              <a:t>कुत्ता    </a:t>
            </a:r>
            <a:r>
              <a:rPr lang="hi-IN" sz="5800" dirty="0" smtClean="0">
                <a:solidFill>
                  <a:srgbClr val="002060"/>
                </a:solidFill>
              </a:rPr>
              <a:t>-----     कुतिया ।</a:t>
            </a:r>
          </a:p>
          <a:p>
            <a:pPr>
              <a:buFont typeface="Wingdings" pitchFamily="2" charset="2"/>
              <a:buChar char="q"/>
            </a:pPr>
            <a:r>
              <a:rPr lang="hi-IN" sz="5800" dirty="0" smtClean="0">
                <a:solidFill>
                  <a:srgbClr val="FFFF00"/>
                </a:solidFill>
              </a:rPr>
              <a:t>     </a:t>
            </a:r>
            <a:r>
              <a:rPr lang="hi-IN" sz="5800" dirty="0" smtClean="0">
                <a:solidFill>
                  <a:srgbClr val="009900"/>
                </a:solidFill>
              </a:rPr>
              <a:t>कवि     </a:t>
            </a:r>
            <a:r>
              <a:rPr lang="hi-IN" sz="5800" dirty="0" smtClean="0">
                <a:solidFill>
                  <a:srgbClr val="009900"/>
                </a:solidFill>
              </a:rPr>
              <a:t>-----     कवयित्री।</a:t>
            </a:r>
          </a:p>
          <a:p>
            <a:pPr>
              <a:buFont typeface="Wingdings" pitchFamily="2" charset="2"/>
              <a:buChar char="q"/>
            </a:pPr>
            <a:r>
              <a:rPr lang="hi-IN" sz="58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hi-IN" sz="5800" dirty="0" smtClean="0">
                <a:solidFill>
                  <a:schemeClr val="accent1">
                    <a:lumMod val="75000"/>
                  </a:schemeClr>
                </a:solidFill>
              </a:rPr>
              <a:t>पिता     </a:t>
            </a:r>
            <a:r>
              <a:rPr lang="hi-IN" sz="5800" dirty="0" smtClean="0">
                <a:solidFill>
                  <a:schemeClr val="accent1">
                    <a:lumMod val="75000"/>
                  </a:schemeClr>
                </a:solidFill>
              </a:rPr>
              <a:t>-----     </a:t>
            </a:r>
            <a:r>
              <a:rPr lang="hi-IN" sz="5800" dirty="0" smtClean="0">
                <a:solidFill>
                  <a:schemeClr val="accent1">
                    <a:lumMod val="75000"/>
                  </a:schemeClr>
                </a:solidFill>
              </a:rPr>
              <a:t>माता</a:t>
            </a:r>
            <a:endParaRPr lang="en-US" sz="5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ransition spd="slow">
    <p:split dir="in"/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8000" dirty="0" smtClean="0"/>
              <a:t>    </a:t>
            </a:r>
            <a:r>
              <a:rPr lang="en-US" sz="8000" dirty="0" err="1" smtClean="0">
                <a:solidFill>
                  <a:srgbClr val="FFFF00"/>
                </a:solidFill>
              </a:rPr>
              <a:t>वचन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बदलो</a:t>
            </a:r>
            <a:endParaRPr lang="en-IN" sz="8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hi-IN" sz="3200" dirty="0" smtClean="0">
                <a:solidFill>
                  <a:srgbClr val="009900"/>
                </a:solidFill>
              </a:rPr>
              <a:t> </a:t>
            </a:r>
            <a:r>
              <a:rPr lang="hi-IN" sz="3200" dirty="0" smtClean="0">
                <a:solidFill>
                  <a:srgbClr val="0070C0"/>
                </a:solidFill>
              </a:rPr>
              <a:t>एक वचन   -----  बहुवचन</a:t>
            </a:r>
          </a:p>
          <a:p>
            <a:pPr>
              <a:buFont typeface="Wingdings" pitchFamily="2" charset="2"/>
              <a:buChar char="q"/>
            </a:pPr>
            <a:r>
              <a:rPr lang="hi-IN" sz="2400" dirty="0" smtClean="0">
                <a:solidFill>
                  <a:srgbClr val="66FF33"/>
                </a:solidFill>
              </a:rPr>
              <a:t>उँगली  ----  उँगलियाँ ।</a:t>
            </a:r>
          </a:p>
          <a:p>
            <a:pPr>
              <a:buFont typeface="Wingdings" pitchFamily="2" charset="2"/>
              <a:buChar char="q"/>
            </a:pPr>
            <a:r>
              <a:rPr lang="hi-IN" sz="2400" dirty="0" smtClean="0"/>
              <a:t> </a:t>
            </a:r>
            <a:r>
              <a:rPr lang="hi-IN" sz="2400" dirty="0" smtClean="0"/>
              <a:t> </a:t>
            </a:r>
            <a:r>
              <a:rPr lang="hi-IN" sz="2400" dirty="0" smtClean="0"/>
              <a:t>आँख   ----   आँखें ।</a:t>
            </a:r>
          </a:p>
          <a:p>
            <a:pPr>
              <a:buFont typeface="Wingdings" pitchFamily="2" charset="2"/>
              <a:buChar char="q"/>
            </a:pPr>
            <a:r>
              <a:rPr lang="hi-IN" sz="2400" dirty="0" smtClean="0">
                <a:solidFill>
                  <a:srgbClr val="FF0000"/>
                </a:solidFill>
              </a:rPr>
              <a:t>     </a:t>
            </a:r>
            <a:r>
              <a:rPr lang="hi-IN" sz="2400" dirty="0" smtClean="0">
                <a:solidFill>
                  <a:srgbClr val="FF0000"/>
                </a:solidFill>
              </a:rPr>
              <a:t>पूँछ   </a:t>
            </a:r>
            <a:r>
              <a:rPr lang="hi-IN" sz="2400" dirty="0" smtClean="0">
                <a:solidFill>
                  <a:srgbClr val="FF0000"/>
                </a:solidFill>
              </a:rPr>
              <a:t>----    पूँछ ।</a:t>
            </a:r>
          </a:p>
          <a:p>
            <a:pPr>
              <a:buFont typeface="Wingdings" pitchFamily="2" charset="2"/>
              <a:buChar char="q"/>
            </a:pPr>
            <a:r>
              <a:rPr lang="hi-IN" sz="2400" dirty="0" smtClean="0">
                <a:solidFill>
                  <a:srgbClr val="3723C7"/>
                </a:solidFill>
              </a:rPr>
              <a:t>        </a:t>
            </a:r>
            <a:r>
              <a:rPr lang="hi-IN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पंजा   </a:t>
            </a:r>
            <a:r>
              <a:rPr lang="hi-IN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----    पंजे ।</a:t>
            </a:r>
          </a:p>
          <a:p>
            <a:pPr>
              <a:buFont typeface="Wingdings" pitchFamily="2" charset="2"/>
              <a:buChar char="q"/>
            </a:pPr>
            <a:r>
              <a:rPr lang="hi-IN" sz="2400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hi-IN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i-IN" sz="2400" dirty="0" smtClean="0">
                <a:solidFill>
                  <a:srgbClr val="00B0F0"/>
                </a:solidFill>
              </a:rPr>
              <a:t>लिफ़ाफ़ा  ----   लिफ़ाफ़े ।</a:t>
            </a:r>
          </a:p>
          <a:p>
            <a:pPr>
              <a:buFont typeface="Wingdings" pitchFamily="2" charset="2"/>
              <a:buChar char="q"/>
            </a:pPr>
            <a:r>
              <a:rPr lang="hi-IN" sz="2400" dirty="0" smtClean="0"/>
              <a:t>              </a:t>
            </a:r>
            <a:r>
              <a:rPr lang="hi-IN" sz="2400" dirty="0" smtClean="0"/>
              <a:t>घोंसला   </a:t>
            </a:r>
            <a:r>
              <a:rPr lang="hi-IN" sz="2400" dirty="0" smtClean="0"/>
              <a:t>----   घोंसले ।</a:t>
            </a:r>
          </a:p>
          <a:p>
            <a:pPr>
              <a:buFont typeface="Wingdings" pitchFamily="2" charset="2"/>
              <a:buChar char="q"/>
            </a:pPr>
            <a:r>
              <a:rPr lang="hi-IN" sz="2400" dirty="0" smtClean="0">
                <a:solidFill>
                  <a:schemeClr val="bg1"/>
                </a:solidFill>
              </a:rPr>
              <a:t>                 </a:t>
            </a:r>
            <a:r>
              <a:rPr lang="hi-IN" sz="2400" dirty="0" smtClean="0">
                <a:solidFill>
                  <a:schemeClr val="bg1"/>
                </a:solidFill>
              </a:rPr>
              <a:t> </a:t>
            </a:r>
            <a:r>
              <a:rPr lang="hi-IN" sz="2400" dirty="0" smtClean="0">
                <a:solidFill>
                  <a:srgbClr val="FFFF00"/>
                </a:solidFill>
              </a:rPr>
              <a:t>कौआ   ----    कोए ।</a:t>
            </a:r>
          </a:p>
          <a:p>
            <a:pPr>
              <a:buFont typeface="Wingdings" pitchFamily="2" charset="2"/>
              <a:buChar char="q"/>
            </a:pPr>
            <a:r>
              <a:rPr lang="hi-IN" sz="2400" dirty="0" smtClean="0">
                <a:solidFill>
                  <a:schemeClr val="accent1">
                    <a:lumMod val="75000"/>
                  </a:schemeClr>
                </a:solidFill>
              </a:rPr>
              <a:t>                    </a:t>
            </a:r>
            <a:r>
              <a:rPr lang="hi-IN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i-IN" sz="2400" dirty="0" smtClean="0">
                <a:solidFill>
                  <a:srgbClr val="FF0000"/>
                </a:solidFill>
              </a:rPr>
              <a:t>खिडकी ----- खिडकिय़ाँ ।</a:t>
            </a:r>
          </a:p>
          <a:p>
            <a:pPr>
              <a:buFont typeface="Wingdings" pitchFamily="2" charset="2"/>
              <a:buChar char="q"/>
            </a:pPr>
            <a:r>
              <a:rPr lang="hi-IN" sz="2400" dirty="0" smtClean="0">
                <a:solidFill>
                  <a:srgbClr val="009900"/>
                </a:solidFill>
              </a:rPr>
              <a:t>                        </a:t>
            </a:r>
            <a:r>
              <a:rPr lang="hi-IN" sz="2400" dirty="0" smtClean="0">
                <a:solidFill>
                  <a:srgbClr val="00FF00"/>
                </a:solidFill>
              </a:rPr>
              <a:t>फ़ूल  </a:t>
            </a:r>
            <a:r>
              <a:rPr lang="hi-IN" sz="2400" dirty="0" smtClean="0">
                <a:solidFill>
                  <a:srgbClr val="00FF00"/>
                </a:solidFill>
              </a:rPr>
              <a:t>-----   फ़ूल । </a:t>
            </a:r>
            <a:endParaRPr lang="en-IN" sz="2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4348" y="571480"/>
            <a:ext cx="7715304" cy="5715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0009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500298" y="1214422"/>
            <a:ext cx="4214842" cy="1015663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महादेवी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वर्मा</a:t>
            </a:r>
            <a:endParaRPr lang="en-US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FF00">
              <a:alpha val="70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7200" dirty="0" smtClean="0"/>
              <a:t>    </a:t>
            </a:r>
            <a:r>
              <a:rPr lang="en-US" sz="7200" dirty="0" err="1" smtClean="0"/>
              <a:t>प्रेरणार्थक</a:t>
            </a:r>
            <a:r>
              <a:rPr lang="en-US" sz="7200" dirty="0" smtClean="0"/>
              <a:t> </a:t>
            </a:r>
            <a:r>
              <a:rPr lang="en-US" sz="7200" dirty="0" err="1" smtClean="0"/>
              <a:t>रूप</a:t>
            </a:r>
            <a:endParaRPr lang="en-IN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7000">
                <a:srgbClr val="000082">
                  <a:alpha val="49000"/>
                </a:srgbClr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7200000" scaled="0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>
            <a:normAutofit fontScale="92500" lnSpcReduction="10000"/>
          </a:bodyPr>
          <a:lstStyle/>
          <a:p>
            <a:r>
              <a:rPr lang="hi-IN" sz="3600" dirty="0" smtClean="0">
                <a:solidFill>
                  <a:srgbClr val="FFFF00"/>
                </a:solidFill>
              </a:rPr>
              <a:t>क्रिया   -----   प्र. प्रे.       द्वि.प्रे.</a:t>
            </a:r>
          </a:p>
          <a:p>
            <a:pPr>
              <a:buFont typeface="Wingdings" pitchFamily="2" charset="2"/>
              <a:buChar char="§"/>
            </a:pPr>
            <a:r>
              <a:rPr lang="hi-IN" sz="3200" dirty="0" smtClean="0">
                <a:solidFill>
                  <a:srgbClr val="FF0000"/>
                </a:solidFill>
              </a:rPr>
              <a:t>लिखना  ----    लिखाना  ---   लिखवाना ।</a:t>
            </a:r>
          </a:p>
          <a:p>
            <a:pPr>
              <a:buFont typeface="Wingdings" pitchFamily="2" charset="2"/>
              <a:buChar char="§"/>
            </a:pPr>
            <a:r>
              <a:rPr lang="hi-IN" sz="3200" dirty="0" smtClean="0">
                <a:solidFill>
                  <a:srgbClr val="FFFF00"/>
                </a:solidFill>
              </a:rPr>
              <a:t>मिलना  ----    मिलाना  ---    मिलवाना </a:t>
            </a:r>
            <a:r>
              <a:rPr lang="hi-IN" sz="3200" dirty="0" smtClean="0">
                <a:solidFill>
                  <a:schemeClr val="accent1"/>
                </a:solidFill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err="1" smtClean="0"/>
              <a:t>छे</a:t>
            </a:r>
            <a:r>
              <a:rPr lang="hi-IN" sz="3200" dirty="0" smtClean="0"/>
              <a:t>डना  </a:t>
            </a:r>
            <a:r>
              <a:rPr lang="hi-IN" sz="3200" dirty="0" smtClean="0"/>
              <a:t>----    छिडाना   ---   छिडवाना ।</a:t>
            </a:r>
          </a:p>
          <a:p>
            <a:pPr>
              <a:buFont typeface="Wingdings" pitchFamily="2" charset="2"/>
              <a:buChar char="§"/>
            </a:pPr>
            <a:r>
              <a:rPr lang="hi-IN" sz="3200" dirty="0" smtClean="0">
                <a:solidFill>
                  <a:schemeClr val="accent1"/>
                </a:solidFill>
              </a:rPr>
              <a:t>भेजना  ----    </a:t>
            </a:r>
            <a:r>
              <a:rPr lang="hi-IN" sz="3200" dirty="0" smtClean="0">
                <a:solidFill>
                  <a:schemeClr val="accent1"/>
                </a:solidFill>
              </a:rPr>
              <a:t>भि</a:t>
            </a:r>
            <a:r>
              <a:rPr lang="en-US" sz="3200" dirty="0" err="1" smtClean="0">
                <a:solidFill>
                  <a:schemeClr val="accent1"/>
                </a:solidFill>
              </a:rPr>
              <a:t>्जा</a:t>
            </a:r>
            <a:r>
              <a:rPr lang="hi-IN" sz="3200" dirty="0" smtClean="0">
                <a:solidFill>
                  <a:schemeClr val="accent1"/>
                </a:solidFill>
              </a:rPr>
              <a:t>ना    </a:t>
            </a:r>
            <a:r>
              <a:rPr lang="hi-IN" sz="3200" dirty="0" smtClean="0">
                <a:solidFill>
                  <a:schemeClr val="accent1"/>
                </a:solidFill>
              </a:rPr>
              <a:t>---   भिजवाना ।</a:t>
            </a:r>
          </a:p>
          <a:p>
            <a:pPr>
              <a:buFont typeface="Wingdings" pitchFamily="2" charset="2"/>
              <a:buChar char="§"/>
            </a:pPr>
            <a:r>
              <a:rPr lang="hi-IN" sz="3200" dirty="0" smtClean="0">
                <a:solidFill>
                  <a:srgbClr val="00FF00"/>
                </a:solidFill>
              </a:rPr>
              <a:t>सोना   ----    सुलाना    ---   सुलवाना </a:t>
            </a:r>
            <a:r>
              <a:rPr lang="hi-IN" sz="3200" dirty="0" smtClean="0">
                <a:solidFill>
                  <a:schemeClr val="accent1"/>
                </a:solidFill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hi-IN" sz="3200" dirty="0" smtClean="0">
                <a:solidFill>
                  <a:srgbClr val="FFC000"/>
                </a:solidFill>
              </a:rPr>
              <a:t>रोना   ----     रुलाना    ---   रुलवाना ।</a:t>
            </a:r>
          </a:p>
          <a:p>
            <a:pPr>
              <a:buFont typeface="Wingdings" pitchFamily="2" charset="2"/>
              <a:buChar char="§"/>
            </a:pPr>
            <a:r>
              <a:rPr lang="hi-IN" sz="3200" dirty="0" smtClean="0">
                <a:solidFill>
                  <a:schemeClr val="bg1"/>
                </a:solidFill>
              </a:rPr>
              <a:t>पीना   ----     पिलाना    ---  पिलवाना ।</a:t>
            </a:r>
          </a:p>
          <a:p>
            <a:pPr>
              <a:buFont typeface="Wingdings" pitchFamily="2" charset="2"/>
              <a:buChar char="§"/>
            </a:pPr>
            <a:r>
              <a:rPr lang="hi-IN" sz="3200" dirty="0" smtClean="0">
                <a:solidFill>
                  <a:srgbClr val="FF0000"/>
                </a:solidFill>
              </a:rPr>
              <a:t>सीना   ----     सिलाना    ---  सिलवाना</a:t>
            </a:r>
            <a:endParaRPr lang="en-IN" dirty="0"/>
          </a:p>
        </p:txBody>
      </p:sp>
    </p:spTree>
  </p:cSld>
  <p:clrMapOvr>
    <a:masterClrMapping/>
  </p:clrMapOvr>
  <p:transition spd="slow">
    <p:split orient="vert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58162" cy="1399032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6600" dirty="0" smtClean="0"/>
              <a:t>      </a:t>
            </a:r>
            <a:r>
              <a:rPr lang="en-US" sz="6600" dirty="0" err="1" smtClean="0">
                <a:solidFill>
                  <a:srgbClr val="00FF00"/>
                </a:solidFill>
              </a:rPr>
              <a:t>विलोम</a:t>
            </a:r>
            <a:r>
              <a:rPr lang="en-US" sz="6600" dirty="0" smtClean="0">
                <a:solidFill>
                  <a:srgbClr val="00FF00"/>
                </a:solidFill>
              </a:rPr>
              <a:t> </a:t>
            </a:r>
            <a:r>
              <a:rPr lang="en-US" sz="6600" dirty="0" err="1" smtClean="0">
                <a:solidFill>
                  <a:srgbClr val="00FF00"/>
                </a:solidFill>
              </a:rPr>
              <a:t>शब्द</a:t>
            </a:r>
            <a:endParaRPr lang="en-IN" sz="6600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i-IN" dirty="0" smtClean="0">
                <a:solidFill>
                  <a:schemeClr val="bg1"/>
                </a:solidFill>
              </a:rPr>
              <a:t>निकट  </a:t>
            </a:r>
            <a:r>
              <a:rPr lang="en-US" dirty="0" smtClean="0">
                <a:solidFill>
                  <a:schemeClr val="bg1"/>
                </a:solidFill>
              </a:rPr>
              <a:t>x</a:t>
            </a:r>
            <a:r>
              <a:rPr lang="hi-IN" dirty="0" smtClean="0">
                <a:solidFill>
                  <a:schemeClr val="bg1"/>
                </a:solidFill>
              </a:rPr>
              <a:t>   दूर ।</a:t>
            </a:r>
          </a:p>
          <a:p>
            <a:r>
              <a:rPr lang="hi-IN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i-IN" dirty="0" smtClean="0">
                <a:solidFill>
                  <a:schemeClr val="accent1">
                    <a:lumMod val="75000"/>
                  </a:schemeClr>
                </a:solidFill>
              </a:rPr>
              <a:t>भीतर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hi-IN" dirty="0" smtClean="0">
                <a:solidFill>
                  <a:schemeClr val="accent1">
                    <a:lumMod val="75000"/>
                  </a:schemeClr>
                </a:solidFill>
              </a:rPr>
              <a:t>  बाहर ।</a:t>
            </a:r>
          </a:p>
          <a:p>
            <a:r>
              <a:rPr lang="hi-IN" dirty="0" smtClean="0">
                <a:solidFill>
                  <a:srgbClr val="972987"/>
                </a:solidFill>
              </a:rPr>
              <a:t>   </a:t>
            </a:r>
            <a:r>
              <a:rPr lang="hi-IN" dirty="0" smtClean="0">
                <a:solidFill>
                  <a:srgbClr val="972987"/>
                </a:solidFill>
              </a:rPr>
              <a:t>प्रीय   </a:t>
            </a:r>
            <a:r>
              <a:rPr lang="en-US" dirty="0" smtClean="0">
                <a:solidFill>
                  <a:srgbClr val="972987"/>
                </a:solidFill>
              </a:rPr>
              <a:t>x</a:t>
            </a:r>
            <a:r>
              <a:rPr lang="hi-IN" dirty="0" smtClean="0">
                <a:solidFill>
                  <a:srgbClr val="972987"/>
                </a:solidFill>
              </a:rPr>
              <a:t>   अप्रिय ।</a:t>
            </a:r>
          </a:p>
          <a:p>
            <a:r>
              <a:rPr lang="hi-IN" dirty="0" smtClean="0"/>
              <a:t>     </a:t>
            </a:r>
            <a:r>
              <a:rPr lang="hi-IN" dirty="0" smtClean="0">
                <a:solidFill>
                  <a:srgbClr val="7030A0"/>
                </a:solidFill>
              </a:rPr>
              <a:t>स्वस्थता  </a:t>
            </a:r>
            <a:r>
              <a:rPr lang="en-US" dirty="0" smtClean="0">
                <a:solidFill>
                  <a:srgbClr val="7030A0"/>
                </a:solidFill>
              </a:rPr>
              <a:t>x</a:t>
            </a:r>
            <a:r>
              <a:rPr lang="hi-IN" dirty="0" smtClean="0">
                <a:solidFill>
                  <a:srgbClr val="7030A0"/>
                </a:solidFill>
              </a:rPr>
              <a:t>  अस्वस्थता ।</a:t>
            </a:r>
          </a:p>
          <a:p>
            <a:r>
              <a:rPr lang="hi-IN" dirty="0" smtClean="0">
                <a:solidFill>
                  <a:srgbClr val="C00000"/>
                </a:solidFill>
              </a:rPr>
              <a:t>       </a:t>
            </a:r>
            <a:r>
              <a:rPr lang="hi-IN" dirty="0" smtClean="0">
                <a:solidFill>
                  <a:srgbClr val="C00000"/>
                </a:solidFill>
              </a:rPr>
              <a:t>उपयोगी  </a:t>
            </a:r>
            <a:r>
              <a:rPr lang="en-US" dirty="0" smtClean="0">
                <a:solidFill>
                  <a:srgbClr val="C00000"/>
                </a:solidFill>
              </a:rPr>
              <a:t>x</a:t>
            </a:r>
            <a:r>
              <a:rPr lang="hi-IN" dirty="0" smtClean="0">
                <a:solidFill>
                  <a:srgbClr val="C00000"/>
                </a:solidFill>
              </a:rPr>
              <a:t>  अनुपयोगी ।</a:t>
            </a:r>
          </a:p>
          <a:p>
            <a:r>
              <a:rPr lang="hi-IN" dirty="0" smtClean="0">
                <a:solidFill>
                  <a:srgbClr val="009900"/>
                </a:solidFill>
              </a:rPr>
              <a:t>         </a:t>
            </a:r>
            <a:r>
              <a:rPr lang="hi-IN" dirty="0" smtClean="0">
                <a:solidFill>
                  <a:srgbClr val="009900"/>
                </a:solidFill>
              </a:rPr>
              <a:t>उचित   </a:t>
            </a:r>
            <a:r>
              <a:rPr lang="en-US" dirty="0" smtClean="0">
                <a:solidFill>
                  <a:srgbClr val="009900"/>
                </a:solidFill>
              </a:rPr>
              <a:t>x</a:t>
            </a:r>
            <a:r>
              <a:rPr lang="hi-IN" dirty="0" smtClean="0">
                <a:solidFill>
                  <a:srgbClr val="009900"/>
                </a:solidFill>
              </a:rPr>
              <a:t>  अनुचित ।</a:t>
            </a:r>
          </a:p>
          <a:p>
            <a:r>
              <a:rPr lang="hi-IN" dirty="0" smtClean="0">
                <a:solidFill>
                  <a:srgbClr val="3723C7"/>
                </a:solidFill>
              </a:rPr>
              <a:t>          </a:t>
            </a:r>
            <a:r>
              <a:rPr lang="en-US" dirty="0" smtClean="0">
                <a:solidFill>
                  <a:srgbClr val="3723C7"/>
                </a:solidFill>
              </a:rPr>
              <a:t> </a:t>
            </a:r>
            <a:r>
              <a:rPr lang="hi-IN" dirty="0" smtClean="0">
                <a:solidFill>
                  <a:srgbClr val="3723C7"/>
                </a:solidFill>
              </a:rPr>
              <a:t> होश   </a:t>
            </a:r>
            <a:r>
              <a:rPr lang="en-US" dirty="0" smtClean="0">
                <a:solidFill>
                  <a:srgbClr val="3723C7"/>
                </a:solidFill>
              </a:rPr>
              <a:t>x</a:t>
            </a:r>
            <a:r>
              <a:rPr lang="hi-IN" dirty="0" smtClean="0">
                <a:solidFill>
                  <a:srgbClr val="3723C7"/>
                </a:solidFill>
              </a:rPr>
              <a:t>  बेहोश ।</a:t>
            </a:r>
          </a:p>
          <a:p>
            <a:r>
              <a:rPr lang="hi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i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रोजगार 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x</a:t>
            </a:r>
            <a:r>
              <a:rPr lang="hi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बेरोजगार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l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7200" dirty="0" smtClean="0"/>
              <a:t>    </a:t>
            </a:r>
            <a:r>
              <a:rPr lang="en-US" sz="7200" dirty="0" err="1" smtClean="0">
                <a:solidFill>
                  <a:schemeClr val="tx1"/>
                </a:solidFill>
              </a:rPr>
              <a:t>समानर्थक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शब्द</a:t>
            </a:r>
            <a:endParaRPr lang="en-IN" sz="7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r>
              <a:rPr lang="hi-IN" dirty="0" smtClean="0"/>
              <a:t> </a:t>
            </a:r>
            <a:r>
              <a:rPr lang="en-US" dirty="0" smtClean="0"/>
              <a:t>      </a:t>
            </a:r>
            <a:r>
              <a:rPr lang="hi-IN" sz="3200" dirty="0" smtClean="0"/>
              <a:t>गात    </a:t>
            </a:r>
            <a:r>
              <a:rPr lang="hi-IN" sz="3200" dirty="0" smtClean="0"/>
              <a:t>=    शरीर    =    देह ।</a:t>
            </a:r>
          </a:p>
          <a:p>
            <a:r>
              <a:rPr lang="hi-IN" sz="3200" dirty="0" smtClean="0"/>
              <a:t>    </a:t>
            </a:r>
            <a:r>
              <a:rPr lang="hi-IN" sz="3200" dirty="0" smtClean="0">
                <a:solidFill>
                  <a:srgbClr val="FFFF00"/>
                </a:solidFill>
              </a:rPr>
              <a:t>आहार   =    भोजन   =   खाना ।</a:t>
            </a:r>
          </a:p>
          <a:p>
            <a:r>
              <a:rPr lang="hi-IN" sz="3200" dirty="0" smtClean="0">
                <a:solidFill>
                  <a:schemeClr val="accent1">
                    <a:lumMod val="75000"/>
                  </a:schemeClr>
                </a:solidFill>
              </a:rPr>
              <a:t>    विस्मय   =   आश्चर्य  =   अचरज ।</a:t>
            </a:r>
          </a:p>
          <a:p>
            <a:r>
              <a:rPr lang="hi-IN" sz="3200" dirty="0" smtClean="0"/>
              <a:t>    </a:t>
            </a:r>
            <a:r>
              <a:rPr lang="hi-IN" sz="3200" dirty="0" smtClean="0">
                <a:solidFill>
                  <a:srgbClr val="3723C7"/>
                </a:solidFill>
              </a:rPr>
              <a:t>हिम्मत   =    धैर्य    =    साहस ।</a:t>
            </a:r>
          </a:p>
          <a:p>
            <a:r>
              <a:rPr lang="hi-IN" sz="3200" dirty="0" smtClean="0"/>
              <a:t>    </a:t>
            </a:r>
            <a:r>
              <a:rPr lang="hi-IN" sz="3200" dirty="0" smtClean="0">
                <a:solidFill>
                  <a:srgbClr val="00B0F0"/>
                </a:solidFill>
              </a:rPr>
              <a:t>खोज     =    ढूंढ    =     तलाश ।</a:t>
            </a:r>
          </a:p>
          <a:p>
            <a:r>
              <a:rPr lang="hi-IN" sz="3200" dirty="0" smtClean="0"/>
              <a:t>    </a:t>
            </a:r>
            <a:r>
              <a:rPr lang="hi-IN" sz="3200" dirty="0" smtClean="0">
                <a:solidFill>
                  <a:srgbClr val="00FF00"/>
                </a:solidFill>
              </a:rPr>
              <a:t>अधिक   =    ज्यादा   =    बहुत  </a:t>
            </a:r>
            <a:r>
              <a:rPr lang="hi-IN" sz="3200" dirty="0" smtClean="0">
                <a:solidFill>
                  <a:srgbClr val="C00000"/>
                </a:solidFill>
              </a:rPr>
              <a:t>।</a:t>
            </a:r>
          </a:p>
          <a:p>
            <a:r>
              <a:rPr lang="hi-IN" sz="3200" dirty="0" smtClean="0"/>
              <a:t>    </a:t>
            </a:r>
            <a:r>
              <a:rPr lang="hi-IN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इच्छा    =    आशा   =    उम्मीद</a:t>
            </a:r>
          </a:p>
          <a:p>
            <a:r>
              <a:rPr lang="hi-IN" sz="3200" dirty="0" smtClean="0"/>
              <a:t>    </a:t>
            </a:r>
            <a:r>
              <a:rPr lang="hi-IN" sz="3200" dirty="0" smtClean="0">
                <a:solidFill>
                  <a:srgbClr val="FFFF00"/>
                </a:solidFill>
              </a:rPr>
              <a:t>काम     =    क्रिया    =   कर्म </a:t>
            </a:r>
            <a:r>
              <a:rPr lang="hi-IN" sz="3200" dirty="0" smtClean="0">
                <a:solidFill>
                  <a:srgbClr val="972987"/>
                </a:solidFill>
              </a:rPr>
              <a:t>।</a:t>
            </a:r>
            <a:endParaRPr lang="en-IN" sz="3200" dirty="0"/>
          </a:p>
        </p:txBody>
      </p:sp>
    </p:spTree>
  </p:cSld>
  <p:clrMapOvr>
    <a:masterClrMapping/>
  </p:clrMapOvr>
  <p:transition spd="slow">
    <p:newsflash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500034" y="785794"/>
            <a:ext cx="6215106" cy="3857652"/>
          </a:xfrm>
          <a:prstGeom prst="verticalScroll">
            <a:avLst/>
          </a:prstGeom>
          <a:solidFill>
            <a:srgbClr val="0099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“</a:t>
            </a:r>
            <a:r>
              <a:rPr lang="en-US" sz="4800" dirty="0" err="1" smtClean="0">
                <a:solidFill>
                  <a:srgbClr val="FF0000"/>
                </a:solidFill>
              </a:rPr>
              <a:t>प्यार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दे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दो</a:t>
            </a:r>
            <a:r>
              <a:rPr lang="en-US" sz="4800" dirty="0" smtClean="0">
                <a:solidFill>
                  <a:srgbClr val="FF0000"/>
                </a:solidFill>
              </a:rPr>
              <a:t>,       </a:t>
            </a:r>
            <a:r>
              <a:rPr lang="en-US" sz="4800" dirty="0" err="1" smtClean="0">
                <a:solidFill>
                  <a:srgbClr val="FF0000"/>
                </a:solidFill>
              </a:rPr>
              <a:t>प्यार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मिलेगा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।    </a:t>
            </a:r>
            <a:r>
              <a:rPr lang="en-US" sz="4800" dirty="0" err="1" smtClean="0">
                <a:solidFill>
                  <a:srgbClr val="FF0000"/>
                </a:solidFill>
              </a:rPr>
              <a:t>हँसता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जीवन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सुंदर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लगेगा</a:t>
            </a:r>
            <a:r>
              <a:rPr lang="en-US" sz="4800" dirty="0" smtClean="0">
                <a:solidFill>
                  <a:srgbClr val="FF0000"/>
                </a:solidFill>
              </a:rPr>
              <a:t>”॥ </a:t>
            </a:r>
            <a:endParaRPr lang="en-IN" sz="4800" dirty="0">
              <a:solidFill>
                <a:srgbClr val="FF0000"/>
              </a:solidFill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0" y="5572140"/>
            <a:ext cx="9144000" cy="612648"/>
          </a:xfrm>
          <a:prstGeom prst="ribbon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एम.बि.पाटील</a:t>
            </a:r>
            <a:r>
              <a:rPr lang="en-US" sz="2000" dirty="0" smtClean="0">
                <a:solidFill>
                  <a:srgbClr val="FFFF00"/>
                </a:solidFill>
              </a:rPr>
              <a:t>. </a:t>
            </a:r>
            <a:r>
              <a:rPr lang="en-US" sz="2000" dirty="0" err="1" smtClean="0">
                <a:solidFill>
                  <a:srgbClr val="FFFF00"/>
                </a:solidFill>
              </a:rPr>
              <a:t>शिक्षक</a:t>
            </a:r>
            <a:r>
              <a:rPr lang="en-US" sz="2000" dirty="0" smtClean="0">
                <a:solidFill>
                  <a:srgbClr val="FFFF00"/>
                </a:solidFill>
              </a:rPr>
              <a:t> . </a:t>
            </a:r>
            <a:r>
              <a:rPr lang="en-US" sz="2000" dirty="0" err="1" smtClean="0">
                <a:solidFill>
                  <a:srgbClr val="FFFF00"/>
                </a:solidFill>
              </a:rPr>
              <a:t>स.प्रौ.शा.गुडगेरी</a:t>
            </a:r>
            <a:endParaRPr lang="en-IN" sz="2000" dirty="0">
              <a:solidFill>
                <a:srgbClr val="FFFF00"/>
              </a:solidFill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00042"/>
            <a:ext cx="200026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solidFill>
            <a:srgbClr val="0099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Left"/>
            <a:lightRig rig="flood" dir="t">
              <a:rot lat="0" lon="0" rev="13800000"/>
            </a:lightRig>
          </a:scene3d>
          <a:sp3d extrusionH="107950" prstMaterial="plastic">
            <a:bevelT w="82550" h="63500" prst="convex"/>
            <a:bevelB/>
          </a:sp3d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</a:rPr>
              <a:t>महादेवी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</a:rPr>
              <a:t>वर्मा</a:t>
            </a:r>
            <a:endParaRPr lang="en-IN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1200000">
              <a:rot lat="20400000" lon="600000" rev="2040000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hi-IN" sz="3200" dirty="0" smtClean="0">
                <a:solidFill>
                  <a:srgbClr val="00B050"/>
                </a:solidFill>
              </a:rPr>
              <a:t>जन्म :- २४ मार्च १९०७ । फ़ारुखाबाद (उ.प्र.)</a:t>
            </a:r>
          </a:p>
          <a:p>
            <a:r>
              <a:rPr lang="hi-IN" sz="3200" dirty="0" smtClean="0">
                <a:solidFill>
                  <a:schemeClr val="tx1"/>
                </a:solidFill>
              </a:rPr>
              <a:t>माता :-हेमराणी देवी । पिता :-गोविंदप्रसाद वर्मा।</a:t>
            </a:r>
          </a:p>
          <a:p>
            <a:r>
              <a:rPr lang="hi-IN" sz="3200" dirty="0" smtClean="0">
                <a:solidFill>
                  <a:srgbClr val="FFFF00"/>
                </a:solidFill>
              </a:rPr>
              <a:t>विध्यार्जन :- प्रयाग विश्वविध्यालय से एम.ए. ।</a:t>
            </a:r>
          </a:p>
          <a:p>
            <a:r>
              <a:rPr lang="hi-IN" sz="3200" dirty="0" smtClean="0">
                <a:solidFill>
                  <a:schemeClr val="bg1"/>
                </a:solidFill>
              </a:rPr>
              <a:t>सेवा :-प्रधानाध्यापिका – महिला </a:t>
            </a:r>
            <a:r>
              <a:rPr lang="hi-IN" sz="3200" dirty="0" smtClean="0">
                <a:solidFill>
                  <a:schemeClr val="bg1"/>
                </a:solidFill>
              </a:rPr>
              <a:t>विध्यापीठ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प्रयाग</a:t>
            </a:r>
            <a:r>
              <a:rPr lang="en-US" sz="3200" dirty="0" smtClean="0">
                <a:solidFill>
                  <a:schemeClr val="bg1"/>
                </a:solidFill>
              </a:rPr>
              <a:t>।</a:t>
            </a:r>
            <a:r>
              <a:rPr lang="hi-IN" sz="3200" dirty="0" smtClean="0">
                <a:solidFill>
                  <a:schemeClr val="bg1"/>
                </a:solidFill>
              </a:rPr>
              <a:t> </a:t>
            </a:r>
            <a:endParaRPr lang="hi-IN" sz="3200" dirty="0" smtClean="0">
              <a:solidFill>
                <a:schemeClr val="bg1"/>
              </a:solidFill>
            </a:endParaRPr>
          </a:p>
          <a:p>
            <a:r>
              <a:rPr lang="hi-IN" sz="3200" dirty="0" smtClean="0">
                <a:solidFill>
                  <a:schemeClr val="tx1"/>
                </a:solidFill>
              </a:rPr>
              <a:t>रचनाएँ :- यामा, संध्यागीत, दीपशिखा, नीरजा, अतित के चलचित्र, पथ के साथी .......</a:t>
            </a:r>
          </a:p>
          <a:p>
            <a:r>
              <a:rPr lang="hi-IN" sz="3200" dirty="0" smtClean="0">
                <a:solidFill>
                  <a:srgbClr val="009900"/>
                </a:solidFill>
              </a:rPr>
              <a:t>ज्ञानपीठ पुरस्कार </a:t>
            </a:r>
            <a:r>
              <a:rPr lang="hi-IN" sz="3200" dirty="0" smtClean="0">
                <a:solidFill>
                  <a:schemeClr val="accent5"/>
                </a:solidFill>
              </a:rPr>
              <a:t>: - “ </a:t>
            </a:r>
            <a:r>
              <a:rPr lang="hi-IN" sz="3200" dirty="0" smtClean="0">
                <a:solidFill>
                  <a:srgbClr val="00B0F0"/>
                </a:solidFill>
              </a:rPr>
              <a:t>यामा </a:t>
            </a:r>
            <a:r>
              <a:rPr lang="hi-IN" sz="3200" dirty="0" smtClean="0">
                <a:solidFill>
                  <a:schemeClr val="accent5"/>
                </a:solidFill>
              </a:rPr>
              <a:t>”</a:t>
            </a:r>
          </a:p>
          <a:p>
            <a:r>
              <a:rPr lang="hi-IN" sz="3200" dirty="0" smtClean="0">
                <a:solidFill>
                  <a:srgbClr val="FF0000"/>
                </a:solidFill>
              </a:rPr>
              <a:t>आधुनिक मीरा का निधन :- सितंबर १९८७ </a:t>
            </a:r>
          </a:p>
          <a:p>
            <a:endParaRPr lang="en-IN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7429552" cy="636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214810" y="500042"/>
            <a:ext cx="3500462" cy="11287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9900"/>
                </a:solidFill>
              </a:rPr>
              <a:t>भारत</a:t>
            </a:r>
            <a:endParaRPr lang="en-IN" sz="5400" dirty="0">
              <a:solidFill>
                <a:srgbClr val="0099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643438" y="1857364"/>
            <a:ext cx="3643338" cy="770384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उत्तर</a:t>
            </a:r>
            <a:r>
              <a:rPr lang="en-US" sz="3200" dirty="0" smtClean="0"/>
              <a:t> </a:t>
            </a:r>
            <a:r>
              <a:rPr lang="en-US" sz="3200" dirty="0" err="1" smtClean="0"/>
              <a:t>प्रदेश</a:t>
            </a:r>
            <a:endParaRPr lang="en-IN" sz="3200" dirty="0"/>
          </a:p>
        </p:txBody>
      </p:sp>
    </p:spTree>
  </p:cSld>
  <p:clrMapOvr>
    <a:masterClrMapping/>
  </p:clrMapOvr>
  <p:transition spd="slow">
    <p:zoom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apsofindia.com/parliamentaryconstituencies/uttarpradesh/images/farrukhabad-constituency-map-uttar-prade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01122" cy="6229368"/>
          </a:xfrm>
          <a:prstGeom prst="rect">
            <a:avLst/>
          </a:prstGeom>
          <a:noFill/>
        </p:spPr>
      </p:pic>
      <p:sp>
        <p:nvSpPr>
          <p:cNvPr id="3" name="Notched Right Arrow 2"/>
          <p:cNvSpPr/>
          <p:nvPr/>
        </p:nvSpPr>
        <p:spPr>
          <a:xfrm>
            <a:off x="1857356" y="3071810"/>
            <a:ext cx="2857520" cy="10715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फ़ारुखाबद</a:t>
            </a:r>
            <a:endParaRPr lang="en-IN" sz="3200" dirty="0"/>
          </a:p>
        </p:txBody>
      </p:sp>
      <p:sp>
        <p:nvSpPr>
          <p:cNvPr id="4" name="Rectangle 3"/>
          <p:cNvSpPr/>
          <p:nvPr/>
        </p:nvSpPr>
        <p:spPr>
          <a:xfrm>
            <a:off x="5572132" y="642918"/>
            <a:ext cx="242889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उत्तर</a:t>
            </a:r>
            <a:r>
              <a:rPr lang="en-US" sz="4000" dirty="0" smtClean="0"/>
              <a:t> </a:t>
            </a:r>
            <a:r>
              <a:rPr lang="en-US" sz="4000" dirty="0" err="1" smtClean="0"/>
              <a:t>प्रदेश</a:t>
            </a:r>
            <a:endParaRPr lang="en-IN" sz="4000" dirty="0"/>
          </a:p>
        </p:txBody>
      </p:sp>
    </p:spTree>
  </p:cSld>
  <p:clrMapOvr>
    <a:masterClrMapping/>
  </p:clrMapOvr>
  <p:transition spd="slow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71472" y="428604"/>
            <a:ext cx="8001056" cy="6429396"/>
          </a:xfrm>
          <a:prstGeom prst="horizontalScrol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9900"/>
                </a:solidFill>
              </a:rPr>
              <a:t>इस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पाठ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से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स्नेह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भाव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तथा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प्राणी</a:t>
            </a:r>
            <a:r>
              <a:rPr lang="en-US" sz="4000" dirty="0" smtClean="0">
                <a:solidFill>
                  <a:srgbClr val="009900"/>
                </a:solidFill>
              </a:rPr>
              <a:t>- </a:t>
            </a:r>
            <a:r>
              <a:rPr lang="en-US" sz="4000" dirty="0" err="1" smtClean="0">
                <a:solidFill>
                  <a:srgbClr val="009900"/>
                </a:solidFill>
              </a:rPr>
              <a:t>दया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की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सीख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मिलती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है</a:t>
            </a:r>
            <a:r>
              <a:rPr lang="en-US" sz="4000" dirty="0" smtClean="0">
                <a:solidFill>
                  <a:srgbClr val="009900"/>
                </a:solidFill>
              </a:rPr>
              <a:t>।   </a:t>
            </a:r>
            <a:r>
              <a:rPr lang="en-US" sz="4000" dirty="0" err="1" smtClean="0">
                <a:solidFill>
                  <a:srgbClr val="009900"/>
                </a:solidFill>
              </a:rPr>
              <a:t>पशु</a:t>
            </a:r>
            <a:r>
              <a:rPr lang="en-US" sz="4000" dirty="0" smtClean="0">
                <a:solidFill>
                  <a:srgbClr val="009900"/>
                </a:solidFill>
              </a:rPr>
              <a:t>- </a:t>
            </a:r>
            <a:r>
              <a:rPr lang="en-US" sz="4000" dirty="0" err="1" smtClean="0">
                <a:solidFill>
                  <a:srgbClr val="009900"/>
                </a:solidFill>
              </a:rPr>
              <a:t>पक्षियों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के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स्वभाव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और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उनकी</a:t>
            </a:r>
            <a:r>
              <a:rPr lang="en-US" sz="4000" dirty="0" smtClean="0">
                <a:solidFill>
                  <a:srgbClr val="009900"/>
                </a:solidFill>
              </a:rPr>
              <a:t>  </a:t>
            </a:r>
            <a:r>
              <a:rPr lang="en-US" sz="4000" dirty="0" err="1" smtClean="0">
                <a:solidFill>
                  <a:srgbClr val="009900"/>
                </a:solidFill>
              </a:rPr>
              <a:t>जीवन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शैली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के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साथ</a:t>
            </a:r>
            <a:r>
              <a:rPr lang="en-US" sz="4000" dirty="0" smtClean="0">
                <a:solidFill>
                  <a:srgbClr val="009900"/>
                </a:solidFill>
              </a:rPr>
              <a:t>- </a:t>
            </a:r>
            <a:r>
              <a:rPr lang="en-US" sz="4000" dirty="0" err="1" smtClean="0">
                <a:solidFill>
                  <a:srgbClr val="009900"/>
                </a:solidFill>
              </a:rPr>
              <a:t>साथ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महादेवी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वर्मा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के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प्रेम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का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परिचय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मिलता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</a:rPr>
              <a:t>है</a:t>
            </a:r>
            <a:r>
              <a:rPr lang="en-US" sz="4000" dirty="0" smtClean="0">
                <a:solidFill>
                  <a:srgbClr val="009900"/>
                </a:solidFill>
              </a:rPr>
              <a:t>।</a:t>
            </a:r>
            <a:endParaRPr lang="en-IN" sz="4000" dirty="0">
              <a:solidFill>
                <a:srgbClr val="009900"/>
              </a:solidFill>
            </a:endParaRPr>
          </a:p>
        </p:txBody>
      </p:sp>
      <p:sp>
        <p:nvSpPr>
          <p:cNvPr id="5" name="Curved Down Ribbon 4"/>
          <p:cNvSpPr/>
          <p:nvPr/>
        </p:nvSpPr>
        <p:spPr>
          <a:xfrm>
            <a:off x="642910" y="0"/>
            <a:ext cx="8001056" cy="1071546"/>
          </a:xfrm>
          <a:prstGeom prst="ellipseRibbon">
            <a:avLst/>
          </a:prstGeom>
          <a:solidFill>
            <a:srgbClr val="0099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पाठ</a:t>
            </a:r>
            <a:r>
              <a:rPr lang="en-US" sz="4000" dirty="0" smtClean="0"/>
              <a:t> </a:t>
            </a:r>
            <a:r>
              <a:rPr lang="en-US" sz="4000" dirty="0" err="1" smtClean="0"/>
              <a:t>का</a:t>
            </a:r>
            <a:r>
              <a:rPr lang="en-US" sz="4000" dirty="0" smtClean="0"/>
              <a:t> </a:t>
            </a:r>
            <a:r>
              <a:rPr lang="en-US" sz="4000" dirty="0" err="1" smtClean="0"/>
              <a:t>आशय</a:t>
            </a:r>
            <a:endParaRPr lang="en-IN" sz="4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00000">
              <a:rot lat="1200000" lon="2100000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7030A0"/>
                </a:solidFill>
              </a:rPr>
              <a:t>     </a:t>
            </a:r>
            <a:r>
              <a:rPr lang="en-US" sz="8800" dirty="0" err="1" smtClean="0">
                <a:solidFill>
                  <a:schemeClr val="tx1"/>
                </a:solidFill>
              </a:rPr>
              <a:t>एक</a:t>
            </a:r>
            <a:r>
              <a:rPr lang="en-US" sz="8800" dirty="0" smtClean="0">
                <a:solidFill>
                  <a:schemeClr val="tx1"/>
                </a:solidFill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</a:rPr>
              <a:t>दिन</a:t>
            </a:r>
            <a:endParaRPr lang="en-IN" sz="8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1200000" rev="600000"/>
            </a:camera>
            <a:lightRig rig="threePt" dir="t"/>
          </a:scene3d>
          <a:sp3d>
            <a:bevelT w="1143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4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FFFF00"/>
                </a:solidFill>
              </a:rPr>
              <a:t>अचानक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एक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दिन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सबेरे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</a:rPr>
              <a:t>कमरे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के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बरामादे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में</a:t>
            </a:r>
            <a:r>
              <a:rPr lang="en-US" sz="3600" dirty="0" smtClean="0">
                <a:solidFill>
                  <a:srgbClr val="FFFF00"/>
                </a:solidFill>
              </a:rPr>
              <a:t> आ </a:t>
            </a:r>
            <a:r>
              <a:rPr lang="en-US" sz="3600" dirty="0" err="1" smtClean="0">
                <a:solidFill>
                  <a:srgbClr val="FFFF00"/>
                </a:solidFill>
              </a:rPr>
              <a:t>कर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महादेवी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वर्मा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देखती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है</a:t>
            </a:r>
            <a:r>
              <a:rPr lang="en-US" sz="3600" dirty="0" smtClean="0">
                <a:solidFill>
                  <a:srgbClr val="FFFF00"/>
                </a:solidFill>
              </a:rPr>
              <a:t> – </a:t>
            </a:r>
            <a:r>
              <a:rPr lang="en-US" sz="3600" dirty="0" err="1" smtClean="0">
                <a:solidFill>
                  <a:srgbClr val="FFFF00"/>
                </a:solidFill>
              </a:rPr>
              <a:t>दो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कौए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एक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गमले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के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चारों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ओर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चोंचों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से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छुआ-छुऔअल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जैसा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खेल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खेल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रहे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हैं</a:t>
            </a:r>
            <a:endParaRPr lang="en-IN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ver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561</TotalTime>
  <Words>1304</Words>
  <Application>Microsoft Office PowerPoint</Application>
  <PresentationFormat>On-screen Show (4:3)</PresentationFormat>
  <Paragraphs>152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Verve</vt:lpstr>
      <vt:lpstr>Slide 1</vt:lpstr>
      <vt:lpstr>Slide 2</vt:lpstr>
      <vt:lpstr>Slide 3</vt:lpstr>
      <vt:lpstr>Slide 4</vt:lpstr>
      <vt:lpstr>   महादेवी वर्मा</vt:lpstr>
      <vt:lpstr>Slide 6</vt:lpstr>
      <vt:lpstr>Slide 7</vt:lpstr>
      <vt:lpstr>Slide 8</vt:lpstr>
      <vt:lpstr>     एक दिन</vt:lpstr>
      <vt:lpstr>Slide 10</vt:lpstr>
      <vt:lpstr>     काकभुशुण्डि</vt:lpstr>
      <vt:lpstr>      हमारे पूर्वज</vt:lpstr>
      <vt:lpstr>Slide 13</vt:lpstr>
      <vt:lpstr>Slide 14</vt:lpstr>
      <vt:lpstr>Slide 15</vt:lpstr>
      <vt:lpstr>Slide 16</vt:lpstr>
      <vt:lpstr>   लेखिका ने देखा…</vt:lpstr>
      <vt:lpstr>    लेखिका ने.....</vt:lpstr>
      <vt:lpstr>Slide 19</vt:lpstr>
      <vt:lpstr>   तीन-चार मास में..</vt:lpstr>
      <vt:lpstr>Slide 21</vt:lpstr>
      <vt:lpstr>ध्यान आकर्षित करने के लिए</vt:lpstr>
      <vt:lpstr>लिफ़ाफ़े में गिल्लू</vt:lpstr>
      <vt:lpstr>Slide 24</vt:lpstr>
      <vt:lpstr>     प्रथम वसंत</vt:lpstr>
      <vt:lpstr>       मुक्त गिल्लू</vt:lpstr>
      <vt:lpstr>Slide 27</vt:lpstr>
      <vt:lpstr>लेखिका को चौंकाने के लिए</vt:lpstr>
      <vt:lpstr>लेखिका के साथ खाने में...</vt:lpstr>
      <vt:lpstr>दुर्घटना के दिनों में</vt:lpstr>
      <vt:lpstr>   सिरहाने बैठकर....</vt:lpstr>
      <vt:lpstr>Slide 32</vt:lpstr>
      <vt:lpstr>गर्मी के दिनों में</vt:lpstr>
      <vt:lpstr>        उस दिन….</vt:lpstr>
      <vt:lpstr>      समाधि</vt:lpstr>
      <vt:lpstr>Slide 36</vt:lpstr>
      <vt:lpstr>Slide 37</vt:lpstr>
      <vt:lpstr>     लिंग बदलो</vt:lpstr>
      <vt:lpstr>    वचन बदलो</vt:lpstr>
      <vt:lpstr>    प्रेरणार्थक रूप</vt:lpstr>
      <vt:lpstr>      विलोम शब्द</vt:lpstr>
      <vt:lpstr>    समानर्थक शब्द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महादेवि वर्मा</dc:title>
  <dc:creator>user</dc:creator>
  <cp:lastModifiedBy>user</cp:lastModifiedBy>
  <cp:revision>115</cp:revision>
  <dcterms:created xsi:type="dcterms:W3CDTF">2016-07-30T02:19:34Z</dcterms:created>
  <dcterms:modified xsi:type="dcterms:W3CDTF">2016-07-31T06:25:33Z</dcterms:modified>
</cp:coreProperties>
</file>