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8" r:id="rId2"/>
    <p:sldId id="259" r:id="rId3"/>
    <p:sldId id="260" r:id="rId4"/>
    <p:sldId id="261" r:id="rId5"/>
    <p:sldId id="265" r:id="rId6"/>
    <p:sldId id="264" r:id="rId7"/>
    <p:sldId id="28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9" r:id="rId19"/>
    <p:sldId id="288" r:id="rId20"/>
    <p:sldId id="276" r:id="rId21"/>
    <p:sldId id="277" r:id="rId22"/>
    <p:sldId id="278" r:id="rId23"/>
    <p:sldId id="283" r:id="rId24"/>
    <p:sldId id="280" r:id="rId25"/>
    <p:sldId id="281" r:id="rId26"/>
    <p:sldId id="282" r:id="rId27"/>
    <p:sldId id="284" r:id="rId28"/>
    <p:sldId id="285" r:id="rId29"/>
    <p:sldId id="286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10" r:id="rId50"/>
    <p:sldId id="30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C60"/>
    <a:srgbClr val="0000CC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3A89C-ADDF-4CC3-9963-88F578625DE4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30BAF-EEF3-4D7A-A184-D872E368A9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00DF28-B2FE-4BAF-B2EB-F3559FACB163}" type="datetimeFigureOut">
              <a:rPr lang="en-US" smtClean="0"/>
              <a:pPr/>
              <a:t>7/7/2016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EE2F62-9CC2-4339-841B-F5BB007E8D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5.jpeg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357298"/>
            <a:ext cx="8643998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  <a:softEdge rad="63500"/>
          </a:effectLst>
          <a:scene3d>
            <a:camera prst="perspectiveContrastingLeftFacing"/>
            <a:lightRig rig="threePt" dir="t"/>
          </a:scene3d>
          <a:sp3d>
            <a:bevelT w="139700" h="139700" prst="divo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नोबल</a:t>
            </a:r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पुरस्कृत</a:t>
            </a:r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</a:t>
            </a:r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भारतीय</a:t>
            </a:r>
            <a:endParaRPr lang="en-US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dirty="0" smtClean="0"/>
              <a:t>२) </a:t>
            </a:r>
            <a:r>
              <a:rPr lang="en-US" sz="6600" dirty="0" err="1" smtClean="0">
                <a:solidFill>
                  <a:srgbClr val="C00000"/>
                </a:solidFill>
              </a:rPr>
              <a:t>सर</a:t>
            </a:r>
            <a:r>
              <a:rPr lang="en-US" sz="6600" dirty="0" smtClean="0">
                <a:solidFill>
                  <a:srgbClr val="C00000"/>
                </a:solidFill>
              </a:rPr>
              <a:t>. </a:t>
            </a:r>
            <a:r>
              <a:rPr lang="en-US" sz="6600" dirty="0" err="1" smtClean="0">
                <a:solidFill>
                  <a:srgbClr val="C00000"/>
                </a:solidFill>
              </a:rPr>
              <a:t>सि.वि</a:t>
            </a:r>
            <a:r>
              <a:rPr lang="en-US" sz="6600" dirty="0" smtClean="0">
                <a:solidFill>
                  <a:srgbClr val="C00000"/>
                </a:solidFill>
              </a:rPr>
              <a:t>. </a:t>
            </a:r>
            <a:r>
              <a:rPr lang="en-US" sz="6600" dirty="0" err="1" smtClean="0">
                <a:solidFill>
                  <a:srgbClr val="C00000"/>
                </a:solidFill>
              </a:rPr>
              <a:t>रामन</a:t>
            </a:r>
            <a:r>
              <a:rPr lang="en-US" sz="6600" dirty="0" smtClean="0">
                <a:solidFill>
                  <a:srgbClr val="C00000"/>
                </a:solidFill>
              </a:rPr>
              <a:t> ।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614866" cy="4572032"/>
          </a:xfrm>
          <a:solidFill>
            <a:srgbClr val="FFFF00"/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rgbClr val="7030A0"/>
                </a:solidFill>
              </a:rPr>
              <a:t>“</a:t>
            </a:r>
            <a:r>
              <a:rPr lang="en-US" sz="4000" dirty="0" err="1" smtClean="0">
                <a:solidFill>
                  <a:srgbClr val="7030A0"/>
                </a:solidFill>
              </a:rPr>
              <a:t>रामन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इफ़ेक्ट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रिलेटेड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टु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लैट</a:t>
            </a:r>
            <a:r>
              <a:rPr lang="en-US" sz="4000" dirty="0" smtClean="0">
                <a:solidFill>
                  <a:srgbClr val="7030A0"/>
                </a:solidFill>
              </a:rPr>
              <a:t>”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वैज्ञानिक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शोध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कार्य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के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लिए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।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smtClean="0">
                <a:solidFill>
                  <a:schemeClr val="tx2">
                    <a:lumMod val="10000"/>
                  </a:schemeClr>
                </a:solidFill>
              </a:rPr>
              <a:t>१९३० </a:t>
            </a:r>
            <a:r>
              <a:rPr lang="en-US" sz="4400" dirty="0" err="1" smtClean="0">
                <a:solidFill>
                  <a:schemeClr val="tx2">
                    <a:lumMod val="10000"/>
                  </a:schemeClr>
                </a:solidFill>
              </a:rPr>
              <a:t>में</a:t>
            </a:r>
            <a:endParaRPr lang="en-IN" sz="4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Content Placeholder 3" descr="KAR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72132" y="1857364"/>
            <a:ext cx="3357586" cy="4572032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३) </a:t>
            </a:r>
            <a:r>
              <a:rPr lang="en-US" sz="7200" dirty="0" err="1" smtClean="0"/>
              <a:t>हरगोविंद</a:t>
            </a:r>
            <a:r>
              <a:rPr lang="en-US" sz="7200" dirty="0" smtClean="0"/>
              <a:t> </a:t>
            </a:r>
            <a:r>
              <a:rPr lang="en-US" sz="7200" dirty="0" err="1" smtClean="0"/>
              <a:t>खुरान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400552" cy="43195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औषध</a:t>
            </a:r>
            <a:r>
              <a:rPr lang="en-US" sz="3600" dirty="0" smtClean="0"/>
              <a:t> </a:t>
            </a:r>
            <a:r>
              <a:rPr lang="en-US" sz="3600" dirty="0" err="1" smtClean="0"/>
              <a:t>विज्ञान</a:t>
            </a:r>
            <a:r>
              <a:rPr lang="en-US" sz="36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“</a:t>
            </a:r>
            <a:r>
              <a:rPr lang="en-US" sz="3600" dirty="0" err="1" smtClean="0">
                <a:solidFill>
                  <a:srgbClr val="FFFF00"/>
                </a:solidFill>
              </a:rPr>
              <a:t>स्ट्डि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आफ़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दि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हुमन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जेनेटिक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रूल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इन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प्रोटेन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सिस्टम</a:t>
            </a:r>
            <a:r>
              <a:rPr lang="en-US" dirty="0" smtClean="0">
                <a:solidFill>
                  <a:srgbClr val="FFFF00"/>
                </a:solidFill>
              </a:rPr>
              <a:t>”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१९६८ </a:t>
            </a:r>
            <a:r>
              <a:rPr lang="en-US" sz="3600" dirty="0" err="1" smtClean="0"/>
              <a:t>में</a:t>
            </a:r>
            <a:r>
              <a:rPr lang="en-US" sz="3600" dirty="0" smtClean="0"/>
              <a:t> ।</a:t>
            </a:r>
            <a:endParaRPr lang="en-IN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928802"/>
            <a:ext cx="342902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४) </a:t>
            </a:r>
            <a:r>
              <a:rPr lang="en-US" sz="7200" dirty="0" err="1" smtClean="0">
                <a:solidFill>
                  <a:srgbClr val="FF0000"/>
                </a:solidFill>
              </a:rPr>
              <a:t>मदर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तेरेसा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2481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0000CC"/>
                </a:solidFill>
              </a:rPr>
              <a:t>कलकत्ता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के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कीचडवासियों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की</a:t>
            </a:r>
            <a:r>
              <a:rPr lang="en-US" sz="3600" dirty="0" smtClean="0">
                <a:solidFill>
                  <a:srgbClr val="0000CC"/>
                </a:solidFill>
              </a:rPr>
              <a:t>  </a:t>
            </a:r>
            <a:r>
              <a:rPr lang="en-US" sz="3600" dirty="0" err="1" smtClean="0">
                <a:solidFill>
                  <a:srgbClr val="0000CC"/>
                </a:solidFill>
              </a:rPr>
              <a:t>सेवा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के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लिये</a:t>
            </a:r>
            <a:r>
              <a:rPr lang="en-US" sz="3600" dirty="0" smtClean="0">
                <a:solidFill>
                  <a:srgbClr val="0000CC"/>
                </a:solidFill>
              </a:rPr>
              <a:t> ।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निर्मल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हेरिडिटे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4800" dirty="0" smtClean="0">
                <a:solidFill>
                  <a:srgbClr val="002060"/>
                </a:solidFill>
              </a:rPr>
              <a:t>१९७९ </a:t>
            </a:r>
            <a:r>
              <a:rPr lang="en-US" sz="4800" dirty="0" err="1" smtClean="0">
                <a:solidFill>
                  <a:srgbClr val="002060"/>
                </a:solidFill>
              </a:rPr>
              <a:t>में</a:t>
            </a:r>
            <a:endParaRPr lang="en-IN" sz="48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392909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amond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66FF33"/>
                </a:solidFill>
              </a:rPr>
              <a:t>५) </a:t>
            </a:r>
            <a:r>
              <a:rPr lang="en-US" sz="6000" dirty="0" err="1" smtClean="0">
                <a:solidFill>
                  <a:srgbClr val="66FF33"/>
                </a:solidFill>
              </a:rPr>
              <a:t>डा</a:t>
            </a:r>
            <a:r>
              <a:rPr lang="en-US" sz="6000" dirty="0" smtClean="0">
                <a:solidFill>
                  <a:srgbClr val="66FF33"/>
                </a:solidFill>
              </a:rPr>
              <a:t>. </a:t>
            </a:r>
            <a:r>
              <a:rPr lang="en-US" sz="6000" dirty="0" err="1" smtClean="0">
                <a:solidFill>
                  <a:srgbClr val="66FF33"/>
                </a:solidFill>
              </a:rPr>
              <a:t>सुब्रमन्य</a:t>
            </a:r>
            <a:r>
              <a:rPr lang="en-US" sz="6000" dirty="0" smtClean="0">
                <a:solidFill>
                  <a:srgbClr val="66FF33"/>
                </a:solidFill>
              </a:rPr>
              <a:t> </a:t>
            </a:r>
            <a:r>
              <a:rPr lang="en-US" sz="6000" dirty="0" err="1" smtClean="0">
                <a:solidFill>
                  <a:srgbClr val="66FF33"/>
                </a:solidFill>
              </a:rPr>
              <a:t>चंद्रशेखर</a:t>
            </a:r>
            <a:r>
              <a:rPr lang="en-US" sz="6000" dirty="0" smtClean="0">
                <a:solidFill>
                  <a:srgbClr val="66FF33"/>
                </a:solidFill>
              </a:rPr>
              <a:t> </a:t>
            </a:r>
            <a:endParaRPr lang="en-IN" sz="6000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614866" cy="4319598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CC"/>
                </a:solidFill>
              </a:rPr>
              <a:t>भारतीय</a:t>
            </a:r>
            <a:r>
              <a:rPr lang="en-US" sz="3200" dirty="0" smtClean="0">
                <a:solidFill>
                  <a:srgbClr val="0000CC"/>
                </a:solidFill>
              </a:rPr>
              <a:t>   </a:t>
            </a:r>
            <a:r>
              <a:rPr lang="en-US" sz="3200" dirty="0" err="1" smtClean="0">
                <a:solidFill>
                  <a:srgbClr val="0000CC"/>
                </a:solidFill>
              </a:rPr>
              <a:t>भौत-विज्ञानी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smtClean="0"/>
              <a:t>।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“</a:t>
            </a:r>
            <a:r>
              <a:rPr lang="en-US" sz="4000" dirty="0" err="1" smtClean="0">
                <a:solidFill>
                  <a:srgbClr val="FF0000"/>
                </a:solidFill>
              </a:rPr>
              <a:t>लिमिटेशन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नोन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यास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चंद्रशेखर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लिमिट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smtClean="0"/>
              <a:t>।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4800" dirty="0" smtClean="0">
                <a:solidFill>
                  <a:srgbClr val="7030A0"/>
                </a:solidFill>
              </a:rPr>
              <a:t>१९८३ </a:t>
            </a:r>
            <a:r>
              <a:rPr lang="en-US" sz="4800" dirty="0" err="1" smtClean="0">
                <a:solidFill>
                  <a:srgbClr val="7030A0"/>
                </a:solidFill>
              </a:rPr>
              <a:t>में</a:t>
            </a:r>
            <a:r>
              <a:rPr lang="en-US" sz="4800" dirty="0" smtClean="0">
                <a:solidFill>
                  <a:srgbClr val="7030A0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928802"/>
            <a:ext cx="335758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६) </a:t>
            </a:r>
            <a:r>
              <a:rPr lang="en-US" sz="6600" dirty="0" err="1" smtClean="0"/>
              <a:t>डा</a:t>
            </a:r>
            <a:r>
              <a:rPr lang="en-US" sz="6600" dirty="0" smtClean="0"/>
              <a:t>. </a:t>
            </a:r>
            <a:r>
              <a:rPr lang="en-US" sz="6600" dirty="0" err="1" smtClean="0"/>
              <a:t>अमर्थ्य</a:t>
            </a:r>
            <a:r>
              <a:rPr lang="en-US" sz="6600" dirty="0" smtClean="0"/>
              <a:t> </a:t>
            </a:r>
            <a:r>
              <a:rPr lang="en-US" sz="6600" dirty="0" err="1" smtClean="0"/>
              <a:t>सेन</a:t>
            </a: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400552" cy="450059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3200" dirty="0" err="1" smtClean="0"/>
              <a:t>अनिवासी</a:t>
            </a:r>
            <a:r>
              <a:rPr lang="en-US" sz="3200" dirty="0" smtClean="0"/>
              <a:t> </a:t>
            </a:r>
            <a:r>
              <a:rPr lang="en-US" sz="3200" dirty="0" err="1" smtClean="0"/>
              <a:t>भारतीय</a:t>
            </a:r>
            <a:r>
              <a:rPr lang="en-US" sz="3200" dirty="0" smtClean="0"/>
              <a:t>  </a:t>
            </a:r>
            <a:r>
              <a:rPr lang="en-US" sz="3200" dirty="0" err="1" smtClean="0"/>
              <a:t>अर्थ-शास्त्रज्ञ</a:t>
            </a:r>
            <a:r>
              <a:rPr lang="en-US" sz="3200" dirty="0" smtClean="0"/>
              <a:t> ।</a:t>
            </a:r>
          </a:p>
          <a:p>
            <a:endParaRPr lang="en-US" dirty="0" smtClean="0"/>
          </a:p>
          <a:p>
            <a:r>
              <a:rPr lang="en-US" sz="4000" dirty="0" smtClean="0"/>
              <a:t>“</a:t>
            </a:r>
            <a:r>
              <a:rPr lang="en-US" sz="4000" dirty="0" err="1" smtClean="0">
                <a:solidFill>
                  <a:srgbClr val="0000CC"/>
                </a:solidFill>
              </a:rPr>
              <a:t>एकनामिक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थेरी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रिलेटेड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टू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डेमक्रसी</a:t>
            </a:r>
            <a:r>
              <a:rPr lang="en-US" sz="4000" dirty="0" smtClean="0">
                <a:solidFill>
                  <a:srgbClr val="0000CC"/>
                </a:solidFill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</a:rPr>
              <a:t>डेवेलपमेंट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यांड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सोसियल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वेलफ़ेर</a:t>
            </a:r>
            <a:r>
              <a:rPr lang="en-US" sz="4000" dirty="0" smtClean="0">
                <a:solidFill>
                  <a:srgbClr val="0000CC"/>
                </a:solidFill>
              </a:rPr>
              <a:t>”</a:t>
            </a:r>
          </a:p>
          <a:p>
            <a:r>
              <a:rPr lang="en-US" dirty="0" smtClean="0"/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१९९८ </a:t>
            </a:r>
            <a:r>
              <a:rPr lang="en-US" sz="3600" dirty="0" err="1" smtClean="0">
                <a:solidFill>
                  <a:schemeClr val="bg1"/>
                </a:solidFill>
              </a:rPr>
              <a:t>में</a:t>
            </a:r>
            <a:r>
              <a:rPr lang="en-US" sz="3600" dirty="0" smtClean="0">
                <a:solidFill>
                  <a:schemeClr val="bg1"/>
                </a:solidFill>
              </a:rPr>
              <a:t> ।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857364"/>
            <a:ext cx="342426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CC"/>
                </a:solidFill>
              </a:rPr>
              <a:t>७)  </a:t>
            </a:r>
            <a:r>
              <a:rPr lang="en-US" sz="4800" dirty="0" err="1" smtClean="0">
                <a:solidFill>
                  <a:srgbClr val="0000CC"/>
                </a:solidFill>
              </a:rPr>
              <a:t>विद्याधर</a:t>
            </a:r>
            <a:r>
              <a:rPr lang="en-US" sz="4800" dirty="0" smtClean="0">
                <a:solidFill>
                  <a:srgbClr val="0000CC"/>
                </a:solidFill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</a:rPr>
              <a:t>सुरजप्रसाद</a:t>
            </a:r>
            <a:r>
              <a:rPr lang="en-US" sz="4800" dirty="0" smtClean="0">
                <a:solidFill>
                  <a:srgbClr val="0000CC"/>
                </a:solidFill>
              </a:rPr>
              <a:t>  </a:t>
            </a:r>
            <a:r>
              <a:rPr lang="en-US" sz="4800" dirty="0" err="1" smtClean="0">
                <a:solidFill>
                  <a:srgbClr val="0000CC"/>
                </a:solidFill>
              </a:rPr>
              <a:t>नैपाल</a:t>
            </a:r>
            <a:endParaRPr lang="en-IN" sz="48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114800" cy="450059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400" dirty="0" err="1" smtClean="0">
                <a:solidFill>
                  <a:srgbClr val="00B050"/>
                </a:solidFill>
              </a:rPr>
              <a:t>साहित्य</a:t>
            </a:r>
            <a:endParaRPr lang="en-US" sz="5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sz="4400" dirty="0" smtClean="0">
                <a:solidFill>
                  <a:srgbClr val="FFFF00"/>
                </a:solidFill>
              </a:rPr>
              <a:t>२००१ </a:t>
            </a:r>
            <a:r>
              <a:rPr lang="en-US" sz="4400" dirty="0" err="1" smtClean="0">
                <a:solidFill>
                  <a:srgbClr val="FFFF00"/>
                </a:solidFill>
              </a:rPr>
              <a:t>में</a:t>
            </a:r>
            <a:r>
              <a:rPr lang="en-US" sz="4400" dirty="0" smtClean="0">
                <a:solidFill>
                  <a:srgbClr val="FFFF00"/>
                </a:solidFill>
              </a:rPr>
              <a:t> ।</a:t>
            </a:r>
            <a:endParaRPr lang="en-IN" sz="4400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392909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८) </a:t>
            </a:r>
            <a:r>
              <a:rPr lang="en-US" sz="7200" dirty="0" err="1" smtClean="0">
                <a:solidFill>
                  <a:srgbClr val="66FF33"/>
                </a:solidFill>
              </a:rPr>
              <a:t>कैलाश</a:t>
            </a:r>
            <a:r>
              <a:rPr lang="en-US" sz="7200" dirty="0" smtClean="0">
                <a:solidFill>
                  <a:srgbClr val="66FF33"/>
                </a:solidFill>
              </a:rPr>
              <a:t> </a:t>
            </a:r>
            <a:r>
              <a:rPr lang="en-US" sz="7200" dirty="0" err="1" smtClean="0">
                <a:solidFill>
                  <a:srgbClr val="66FF33"/>
                </a:solidFill>
              </a:rPr>
              <a:t>सत्यार्थ</a:t>
            </a:r>
            <a:endParaRPr lang="en-IN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24816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चैल्ड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एजुकेशन</a:t>
            </a:r>
            <a:r>
              <a:rPr lang="en-US" sz="3600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4400" dirty="0" smtClean="0">
                <a:solidFill>
                  <a:schemeClr val="bg1"/>
                </a:solidFill>
              </a:rPr>
              <a:t>२०१४ </a:t>
            </a:r>
            <a:r>
              <a:rPr lang="en-US" sz="4400" dirty="0" err="1" smtClean="0">
                <a:solidFill>
                  <a:schemeClr val="bg1"/>
                </a:solidFill>
              </a:rPr>
              <a:t>में</a:t>
            </a:r>
            <a:r>
              <a:rPr lang="en-US" sz="4400" dirty="0" smtClean="0">
                <a:solidFill>
                  <a:schemeClr val="bg1"/>
                </a:solidFill>
              </a:rPr>
              <a:t> ।</a:t>
            </a:r>
            <a:endParaRPr lang="en-IN" sz="44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00240"/>
            <a:ext cx="371477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u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9903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</a:rPr>
              <a:t>रविंद्रनाथ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ठाकूर</a:t>
            </a:r>
            <a:r>
              <a:rPr lang="en-US" sz="6000" dirty="0" smtClean="0">
                <a:solidFill>
                  <a:srgbClr val="FFFF00"/>
                </a:solidFill>
              </a:rPr>
              <a:t> – </a:t>
            </a:r>
            <a:r>
              <a:rPr lang="en-US" sz="6000" dirty="0" err="1" smtClean="0">
                <a:solidFill>
                  <a:srgbClr val="FFFF00"/>
                </a:solidFill>
              </a:rPr>
              <a:t>जन्म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IN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00CC"/>
                </a:solidFill>
              </a:rPr>
              <a:t>जन्म</a:t>
            </a:r>
            <a:r>
              <a:rPr lang="en-US" dirty="0" smtClean="0">
                <a:solidFill>
                  <a:srgbClr val="0000CC"/>
                </a:solidFill>
              </a:rPr>
              <a:t> :- ७ </a:t>
            </a:r>
            <a:r>
              <a:rPr lang="en-US" dirty="0" err="1" smtClean="0">
                <a:solidFill>
                  <a:srgbClr val="0000CC"/>
                </a:solidFill>
              </a:rPr>
              <a:t>मई</a:t>
            </a:r>
            <a:r>
              <a:rPr lang="en-US" dirty="0" smtClean="0">
                <a:solidFill>
                  <a:srgbClr val="0000CC"/>
                </a:solidFill>
              </a:rPr>
              <a:t> १८६१ </a:t>
            </a:r>
            <a:r>
              <a:rPr lang="en-US" dirty="0" err="1" smtClean="0">
                <a:solidFill>
                  <a:srgbClr val="0000CC"/>
                </a:solidFill>
              </a:rPr>
              <a:t>में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जन्म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स्थान</a:t>
            </a:r>
            <a:r>
              <a:rPr lang="en-US" dirty="0" smtClean="0">
                <a:solidFill>
                  <a:srgbClr val="FF0000"/>
                </a:solidFill>
              </a:rPr>
              <a:t> :- </a:t>
            </a:r>
            <a:r>
              <a:rPr lang="en-US" dirty="0" err="1" smtClean="0">
                <a:solidFill>
                  <a:srgbClr val="FF0000"/>
                </a:solidFill>
              </a:rPr>
              <a:t>कलकत्ता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जरासंको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ग्राम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में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पिता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:-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महर्षी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देवेंद्रनाथ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। (१८१७-१९०५ )</a:t>
            </a:r>
          </a:p>
          <a:p>
            <a:r>
              <a:rPr lang="en-US" dirty="0" err="1" smtClean="0">
                <a:solidFill>
                  <a:schemeClr val="accent4"/>
                </a:solidFill>
              </a:rPr>
              <a:t>माता</a:t>
            </a:r>
            <a:r>
              <a:rPr lang="en-US" dirty="0" smtClean="0">
                <a:solidFill>
                  <a:schemeClr val="accent4"/>
                </a:solidFill>
              </a:rPr>
              <a:t> :- </a:t>
            </a:r>
            <a:r>
              <a:rPr lang="en-US" dirty="0" err="1" smtClean="0">
                <a:solidFill>
                  <a:schemeClr val="accent4"/>
                </a:solidFill>
              </a:rPr>
              <a:t>शारदा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देवी</a:t>
            </a:r>
            <a:r>
              <a:rPr lang="en-US" dirty="0" smtClean="0">
                <a:solidFill>
                  <a:schemeClr val="accent4"/>
                </a:solidFill>
              </a:rPr>
              <a:t>  । (१८३०- १८७५ )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पत्नी</a:t>
            </a:r>
            <a:r>
              <a:rPr lang="en-US" dirty="0" smtClean="0">
                <a:solidFill>
                  <a:srgbClr val="0070C0"/>
                </a:solidFill>
              </a:rPr>
              <a:t> :- </a:t>
            </a:r>
            <a:r>
              <a:rPr lang="en-US" dirty="0" err="1" smtClean="0">
                <a:solidFill>
                  <a:srgbClr val="0070C0"/>
                </a:solidFill>
              </a:rPr>
              <a:t>मृणालिनी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देवी</a:t>
            </a:r>
            <a:r>
              <a:rPr lang="en-US" dirty="0" smtClean="0">
                <a:solidFill>
                  <a:srgbClr val="0070C0"/>
                </a:solidFill>
              </a:rPr>
              <a:t> ।  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पाँच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  <a:r>
              <a:rPr lang="en-US" dirty="0" err="1" smtClean="0">
                <a:solidFill>
                  <a:schemeClr val="accent1"/>
                </a:solidFill>
              </a:rPr>
              <a:t>पुत्र</a:t>
            </a:r>
            <a:r>
              <a:rPr lang="en-US" dirty="0" smtClean="0">
                <a:solidFill>
                  <a:schemeClr val="accent1"/>
                </a:solidFill>
              </a:rPr>
              <a:t>:-   </a:t>
            </a:r>
          </a:p>
          <a:p>
            <a:r>
              <a:rPr lang="en-US" dirty="0" smtClean="0"/>
              <a:t>१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माधुरिलता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</a:t>
            </a:r>
            <a:r>
              <a:rPr lang="en-US" dirty="0" smtClean="0"/>
              <a:t>२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रथिंद्रनाथ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/>
              <a:t>३ 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रेणुकादेवी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 smtClean="0"/>
              <a:t>४)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मीरादेवी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५</a:t>
            </a:r>
            <a:r>
              <a:rPr lang="en-US" dirty="0" smtClean="0">
                <a:solidFill>
                  <a:srgbClr val="0000CC"/>
                </a:solidFill>
              </a:rPr>
              <a:t>) </a:t>
            </a:r>
            <a:r>
              <a:rPr lang="en-US" dirty="0" err="1" smtClean="0">
                <a:solidFill>
                  <a:srgbClr val="0000CC"/>
                </a:solidFill>
              </a:rPr>
              <a:t>रमींद्रनाथ</a:t>
            </a:r>
            <a:r>
              <a:rPr lang="en-US" dirty="0" smtClean="0">
                <a:solidFill>
                  <a:srgbClr val="0000CC"/>
                </a:solidFill>
              </a:rPr>
              <a:t> ।  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मरण</a:t>
            </a:r>
            <a:r>
              <a:rPr lang="en-US" dirty="0" smtClean="0">
                <a:solidFill>
                  <a:srgbClr val="0000CC"/>
                </a:solidFill>
              </a:rPr>
              <a:t> :- ७ </a:t>
            </a:r>
            <a:r>
              <a:rPr lang="en-US" dirty="0" err="1" smtClean="0">
                <a:solidFill>
                  <a:srgbClr val="0000CC"/>
                </a:solidFill>
              </a:rPr>
              <a:t>अगस्त</a:t>
            </a:r>
            <a:r>
              <a:rPr lang="en-US" dirty="0" smtClean="0">
                <a:solidFill>
                  <a:srgbClr val="0000CC"/>
                </a:solidFill>
              </a:rPr>
              <a:t>  १९४१ </a:t>
            </a:r>
            <a:r>
              <a:rPr lang="en-US" dirty="0" err="1" smtClean="0">
                <a:solidFill>
                  <a:srgbClr val="0000CC"/>
                </a:solidFill>
              </a:rPr>
              <a:t>में</a:t>
            </a:r>
            <a:endParaRPr lang="en-IN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blind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10th hindi ppt's\New Folder\download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362200"/>
            <a:ext cx="2714644" cy="3852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LeftDown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2" descr="E:\10th hindi ppt's\New Folder\download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362200"/>
            <a:ext cx="2857520" cy="3924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" name="Picture 4" descr="E:\10th hindi ppt's\New Folder\images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743200"/>
            <a:ext cx="3357586" cy="2900378"/>
          </a:xfrm>
          <a:prstGeom prst="rect">
            <a:avLst/>
          </a:prstGeom>
          <a:solidFill>
            <a:srgbClr val="FFFFFF">
              <a:shade val="85000"/>
            </a:srgbClr>
          </a:solidFill>
          <a:ln w="34925" cap="sq">
            <a:solidFill>
              <a:srgbClr val="FFFFFF"/>
            </a:solidFill>
            <a:miter lim="800000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TopUp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5" name="Rectangle 4"/>
          <p:cNvSpPr/>
          <p:nvPr/>
        </p:nvSpPr>
        <p:spPr>
          <a:xfrm>
            <a:off x="6000760" y="1428736"/>
            <a:ext cx="27146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देवेंद्रनाथ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1" y="1142984"/>
            <a:ext cx="30003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शारदा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देवी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214290"/>
            <a:ext cx="7715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रविंद्रजी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के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माता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पिता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488" y="2071679"/>
            <a:ext cx="35719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बालक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रविंद्र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randomBar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E:\10th hindi ppt's\New Folder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00174"/>
            <a:ext cx="4267200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E:\10th hindi ppt's\New Folder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371600"/>
            <a:ext cx="4205286" cy="5057796"/>
          </a:xfrm>
          <a:prstGeom prst="ellipse">
            <a:avLst/>
          </a:prstGeom>
          <a:ln w="63500" cap="rnd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Rectangle 3"/>
          <p:cNvSpPr/>
          <p:nvPr/>
        </p:nvSpPr>
        <p:spPr>
          <a:xfrm>
            <a:off x="428596" y="142853"/>
            <a:ext cx="851735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पत्नि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और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पुत्रों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के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साथ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रविंद्रजी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5" descr="E:\10th hindi ppt's\New Folder\sharadadev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734906" cy="23574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500306"/>
            <a:ext cx="8572560" cy="1569660"/>
          </a:xfrm>
          <a:prstGeom prst="rect">
            <a:avLst/>
          </a:prstGeom>
          <a:solidFill>
            <a:schemeClr val="tx1">
              <a:lumMod val="85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OffAxis1Righ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रविंद्रनाथ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ठाकूर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lus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3FC60"/>
                </a:solidFill>
              </a:rPr>
              <a:t> </a:t>
            </a:r>
            <a:r>
              <a:rPr lang="en-US" sz="6600" dirty="0" err="1" smtClean="0">
                <a:solidFill>
                  <a:srgbClr val="73FC60"/>
                </a:solidFill>
              </a:rPr>
              <a:t>रविंद्रजी</a:t>
            </a:r>
            <a:r>
              <a:rPr lang="en-US" sz="6600" dirty="0" smtClean="0">
                <a:solidFill>
                  <a:srgbClr val="73FC60"/>
                </a:solidFill>
              </a:rPr>
              <a:t> </a:t>
            </a:r>
            <a:r>
              <a:rPr lang="en-US" sz="6600" dirty="0" err="1" smtClean="0">
                <a:solidFill>
                  <a:srgbClr val="73FC60"/>
                </a:solidFill>
              </a:rPr>
              <a:t>का</a:t>
            </a:r>
            <a:r>
              <a:rPr lang="en-US" sz="6600" dirty="0" smtClean="0">
                <a:solidFill>
                  <a:srgbClr val="73FC60"/>
                </a:solidFill>
              </a:rPr>
              <a:t> </a:t>
            </a:r>
            <a:r>
              <a:rPr lang="en-US" sz="6600" dirty="0" err="1" smtClean="0">
                <a:solidFill>
                  <a:srgbClr val="73FC60"/>
                </a:solidFill>
              </a:rPr>
              <a:t>परिवार</a:t>
            </a:r>
            <a:endParaRPr lang="en-IN" sz="6600" dirty="0">
              <a:solidFill>
                <a:srgbClr val="73FC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नोबल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पुरस्कृत</a:t>
            </a:r>
            <a:r>
              <a:rPr lang="en-US" sz="3600" dirty="0" smtClean="0">
                <a:solidFill>
                  <a:srgbClr val="FFFF00"/>
                </a:solidFill>
              </a:rPr>
              <a:t> , </a:t>
            </a:r>
            <a:r>
              <a:rPr lang="en-US" sz="3600" dirty="0" err="1" smtClean="0">
                <a:solidFill>
                  <a:srgbClr val="FFFF00"/>
                </a:solidFill>
              </a:rPr>
              <a:t>जन-गण-मन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राष्ट्रगीत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के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सृजनकर्ता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रविंद्रजी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भारतीय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संस्कृती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के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प्रतिनिधी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के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रूप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में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विश्व</a:t>
            </a:r>
            <a:r>
              <a:rPr lang="en-US" sz="3600" dirty="0" smtClean="0">
                <a:solidFill>
                  <a:srgbClr val="FFFF00"/>
                </a:solidFill>
              </a:rPr>
              <a:t>- </a:t>
            </a:r>
            <a:r>
              <a:rPr lang="en-US" sz="3600" dirty="0" err="1" smtClean="0">
                <a:solidFill>
                  <a:srgbClr val="FFFF00"/>
                </a:solidFill>
              </a:rPr>
              <a:t>विख्यात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हैं</a:t>
            </a:r>
            <a:r>
              <a:rPr lang="en-US" sz="3600" dirty="0" smtClean="0">
                <a:solidFill>
                  <a:srgbClr val="FFFF00"/>
                </a:solidFill>
              </a:rPr>
              <a:t> ।</a:t>
            </a:r>
          </a:p>
          <a:p>
            <a:endParaRPr lang="en-US" sz="3600" dirty="0" smtClean="0"/>
          </a:p>
          <a:p>
            <a:r>
              <a:rPr lang="en-US" sz="3600" dirty="0" err="1" smtClean="0">
                <a:solidFill>
                  <a:schemeClr val="accent3"/>
                </a:solidFill>
              </a:rPr>
              <a:t>महर्षी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देवेंद्रनाथ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ब्रह्म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समाज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के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नेता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थे</a:t>
            </a:r>
            <a:r>
              <a:rPr lang="en-US" sz="3600" dirty="0" smtClean="0">
                <a:solidFill>
                  <a:schemeClr val="accent3"/>
                </a:solidFill>
              </a:rPr>
              <a:t> ।</a:t>
            </a:r>
          </a:p>
          <a:p>
            <a:endParaRPr lang="en-US" sz="3600" dirty="0" smtClean="0"/>
          </a:p>
          <a:p>
            <a:r>
              <a:rPr lang="en-US" sz="3600" dirty="0" err="1" smtClean="0">
                <a:solidFill>
                  <a:srgbClr val="73FC60"/>
                </a:solidFill>
              </a:rPr>
              <a:t>उनका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परिवार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सांस्कृतिक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नेतृत्व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के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लिए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समस्त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बंगाल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में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प्रसिद्ध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था</a:t>
            </a:r>
            <a:r>
              <a:rPr lang="en-US" sz="3600" dirty="0" smtClean="0">
                <a:solidFill>
                  <a:srgbClr val="73FC60"/>
                </a:solidFill>
              </a:rPr>
              <a:t> ।</a:t>
            </a:r>
            <a:endParaRPr lang="en-IN" sz="3600" dirty="0">
              <a:solidFill>
                <a:srgbClr val="73FC6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5400" dirty="0" smtClean="0"/>
              <a:t>      </a:t>
            </a:r>
            <a:r>
              <a:rPr lang="en-US" sz="5400" dirty="0" err="1" smtClean="0"/>
              <a:t>रविंद्रजी</a:t>
            </a:r>
            <a:r>
              <a:rPr lang="en-US" sz="5400" dirty="0" smtClean="0"/>
              <a:t> </a:t>
            </a:r>
            <a:r>
              <a:rPr lang="en-US" sz="5400" dirty="0" err="1" smtClean="0"/>
              <a:t>का</a:t>
            </a:r>
            <a:r>
              <a:rPr lang="en-US" sz="5400" dirty="0" smtClean="0"/>
              <a:t> </a:t>
            </a:r>
            <a:r>
              <a:rPr lang="en-US" sz="5400" dirty="0" err="1" smtClean="0"/>
              <a:t>परिवार</a:t>
            </a:r>
            <a:endParaRPr lang="en-IN" sz="5400" dirty="0"/>
          </a:p>
        </p:txBody>
      </p:sp>
      <p:pic>
        <p:nvPicPr>
          <p:cNvPr id="4" name="Content Placeholder 3" descr="RAVI 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857364"/>
            <a:ext cx="8429684" cy="4786345"/>
          </a:xfrm>
        </p:spPr>
      </p:pic>
    </p:spTree>
  </p:cSld>
  <p:clrMapOvr>
    <a:masterClrMapping/>
  </p:clrMapOvr>
  <p:transition spd="slow">
    <p:split dir="in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        </a:t>
            </a:r>
            <a:r>
              <a:rPr lang="en-US" sz="8000" dirty="0" err="1" smtClean="0">
                <a:solidFill>
                  <a:srgbClr val="FFFF00"/>
                </a:solidFill>
              </a:rPr>
              <a:t>शिक्षा</a:t>
            </a:r>
            <a:endParaRPr lang="en-IN" sz="80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66FF33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CC"/>
                </a:solidFill>
              </a:rPr>
              <a:t>रविंद्रजी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ने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कुछ</a:t>
            </a:r>
            <a:r>
              <a:rPr lang="en-US" sz="3200" dirty="0" smtClean="0">
                <a:solidFill>
                  <a:srgbClr val="0000CC"/>
                </a:solidFill>
              </a:rPr>
              <a:t>  </a:t>
            </a:r>
            <a:r>
              <a:rPr lang="en-US" sz="3200" dirty="0" err="1" smtClean="0">
                <a:solidFill>
                  <a:srgbClr val="0000CC"/>
                </a:solidFill>
              </a:rPr>
              <a:t>समय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तक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कान्वेंट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स्कूल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में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पढाई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की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smtClean="0"/>
              <a:t>।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err="1" smtClean="0"/>
              <a:t>तत्पश्चात</a:t>
            </a:r>
            <a:r>
              <a:rPr lang="en-US" sz="3200" dirty="0" smtClean="0"/>
              <a:t> </a:t>
            </a:r>
            <a:r>
              <a:rPr lang="en-US" sz="3200" dirty="0" err="1" smtClean="0"/>
              <a:t>घर</a:t>
            </a:r>
            <a:r>
              <a:rPr lang="en-US" sz="3200" dirty="0" smtClean="0"/>
              <a:t> </a:t>
            </a:r>
            <a:r>
              <a:rPr lang="en-US" sz="3200" dirty="0" err="1" smtClean="0"/>
              <a:t>पर</a:t>
            </a:r>
            <a:r>
              <a:rPr lang="en-US" sz="3200" dirty="0" smtClean="0"/>
              <a:t> </a:t>
            </a:r>
            <a:r>
              <a:rPr lang="en-US" sz="3200" dirty="0" err="1" smtClean="0"/>
              <a:t>ही</a:t>
            </a:r>
            <a:r>
              <a:rPr lang="en-US" sz="3200" dirty="0" smtClean="0"/>
              <a:t> </a:t>
            </a:r>
            <a:r>
              <a:rPr lang="en-US" sz="3200" dirty="0" err="1" smtClean="0"/>
              <a:t>शिक्षा</a:t>
            </a:r>
            <a:r>
              <a:rPr lang="en-US" sz="3200" dirty="0" smtClean="0"/>
              <a:t> </a:t>
            </a:r>
            <a:r>
              <a:rPr lang="en-US" sz="3200" dirty="0" err="1" smtClean="0"/>
              <a:t>प्रप्त</a:t>
            </a:r>
            <a:r>
              <a:rPr lang="en-US" sz="3200" dirty="0" smtClean="0"/>
              <a:t> </a:t>
            </a:r>
            <a:r>
              <a:rPr lang="en-US" sz="3200" dirty="0" err="1" smtClean="0"/>
              <a:t>की</a:t>
            </a:r>
            <a:r>
              <a:rPr lang="en-US" sz="3200" dirty="0" smtClean="0"/>
              <a:t> ।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अपने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सत्रह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वर्ष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की</a:t>
            </a:r>
            <a:r>
              <a:rPr lang="en-US" sz="3200" dirty="0" smtClean="0">
                <a:solidFill>
                  <a:srgbClr val="C00000"/>
                </a:solidFill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</a:rPr>
              <a:t>आयु</a:t>
            </a:r>
            <a:r>
              <a:rPr lang="en-US" sz="3200" dirty="0" smtClean="0">
                <a:solidFill>
                  <a:srgbClr val="C00000"/>
                </a:solidFill>
              </a:rPr>
              <a:t> (१८७८) </a:t>
            </a:r>
            <a:r>
              <a:rPr lang="en-US" sz="3200" dirty="0" err="1" smtClean="0">
                <a:solidFill>
                  <a:srgbClr val="C00000"/>
                </a:solidFill>
              </a:rPr>
              <a:t>में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इंगलैंड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गये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और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वहाँ</a:t>
            </a:r>
            <a:r>
              <a:rPr lang="en-US" sz="3200" dirty="0" smtClean="0">
                <a:solidFill>
                  <a:srgbClr val="C00000"/>
                </a:solidFill>
              </a:rPr>
              <a:t> ----“</a:t>
            </a:r>
            <a:r>
              <a:rPr lang="en-US" sz="3200" dirty="0" err="1" smtClean="0">
                <a:solidFill>
                  <a:schemeClr val="bg1"/>
                </a:solidFill>
              </a:rPr>
              <a:t>यूनिवर्सिटी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आफ़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लंडन</a:t>
            </a:r>
            <a:r>
              <a:rPr lang="en-US" sz="3200" dirty="0" smtClean="0">
                <a:solidFill>
                  <a:schemeClr val="bg1"/>
                </a:solidFill>
              </a:rPr>
              <a:t>” </a:t>
            </a:r>
            <a:r>
              <a:rPr lang="en-US" sz="3200" dirty="0" err="1" smtClean="0">
                <a:solidFill>
                  <a:srgbClr val="C00000"/>
                </a:solidFill>
              </a:rPr>
              <a:t>में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प्रविष्ट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हो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गये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।</a:t>
            </a:r>
            <a:endParaRPr lang="en-IN" sz="3200" dirty="0"/>
          </a:p>
        </p:txBody>
      </p:sp>
    </p:spTree>
  </p:cSld>
  <p:clrMapOvr>
    <a:masterClrMapping/>
  </p:clrMapOvr>
  <p:transition spd="slow">
    <p:zoom dir="in"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10th hindi ppt's\New Folder\london univers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00108"/>
            <a:ext cx="8558241" cy="5443238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642910" y="214290"/>
            <a:ext cx="76955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युनिवर्सिटी</a:t>
            </a:r>
            <a:r>
              <a:rPr lang="en-US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आफ़</a:t>
            </a:r>
            <a:r>
              <a:rPr lang="en-US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लंडन</a:t>
            </a:r>
            <a:r>
              <a:rPr lang="en-US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  </a:t>
            </a:r>
            <a:r>
              <a:rPr lang="en-US" sz="8000" dirty="0" err="1" smtClean="0"/>
              <a:t>ग्रामिण</a:t>
            </a:r>
            <a:r>
              <a:rPr lang="en-US" sz="8000" dirty="0" smtClean="0"/>
              <a:t> </a:t>
            </a:r>
            <a:r>
              <a:rPr lang="en-US" sz="8000" dirty="0" err="1" smtClean="0"/>
              <a:t>जावन</a:t>
            </a:r>
            <a:endParaRPr lang="en-IN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</a:rPr>
              <a:t>चौबीस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वर्ष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की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उम्र</a:t>
            </a:r>
            <a:r>
              <a:rPr lang="en-US" sz="3600" dirty="0" smtClean="0">
                <a:solidFill>
                  <a:schemeClr val="accent2"/>
                </a:solidFill>
              </a:rPr>
              <a:t> (१८८५) </a:t>
            </a:r>
            <a:r>
              <a:rPr lang="en-US" sz="3600" dirty="0" err="1" smtClean="0">
                <a:solidFill>
                  <a:schemeClr val="accent2"/>
                </a:solidFill>
              </a:rPr>
              <a:t>में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रविंद्रजी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ने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अपने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पिता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की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संपदा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दायित्व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संभाला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और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ग्राम्य-जीवन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आनंद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लेने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लगे</a:t>
            </a:r>
            <a:r>
              <a:rPr lang="en-US" sz="3600" dirty="0" smtClean="0">
                <a:solidFill>
                  <a:schemeClr val="accent2"/>
                </a:solidFill>
              </a:rPr>
              <a:t> ।</a:t>
            </a:r>
          </a:p>
          <a:p>
            <a:r>
              <a:rPr lang="en-US" sz="3600" dirty="0" err="1" smtClean="0">
                <a:solidFill>
                  <a:srgbClr val="0000CC"/>
                </a:solidFill>
              </a:rPr>
              <a:t>बीसवीं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शताब्दी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के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आरंभ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में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वे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बंगाल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के</a:t>
            </a:r>
            <a:r>
              <a:rPr lang="en-US" sz="3600" dirty="0" smtClean="0">
                <a:solidFill>
                  <a:srgbClr val="0000CC"/>
                </a:solidFill>
              </a:rPr>
              <a:t>  </a:t>
            </a:r>
            <a:r>
              <a:rPr lang="en-US" sz="3600" dirty="0" err="1" smtClean="0">
                <a:solidFill>
                  <a:srgbClr val="0000CC"/>
                </a:solidFill>
              </a:rPr>
              <a:t>राष्ट्रीय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आंदोलन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के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नेता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थे</a:t>
            </a:r>
            <a:r>
              <a:rPr lang="en-US" sz="3600" dirty="0" smtClean="0">
                <a:solidFill>
                  <a:srgbClr val="0000CC"/>
                </a:solidFill>
              </a:rPr>
              <a:t> ।</a:t>
            </a:r>
          </a:p>
          <a:p>
            <a:r>
              <a:rPr lang="en-US" sz="3600" dirty="0" err="1" smtClean="0">
                <a:solidFill>
                  <a:schemeClr val="accent3"/>
                </a:solidFill>
              </a:rPr>
              <a:t>किंतु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राजनीती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उन्हें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अधिक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समय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तक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आकर्षित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कर</a:t>
            </a:r>
            <a:r>
              <a:rPr lang="en-US" sz="3600" dirty="0" smtClean="0">
                <a:solidFill>
                  <a:schemeClr val="accent3"/>
                </a:solidFill>
              </a:rPr>
              <a:t> न </a:t>
            </a:r>
            <a:r>
              <a:rPr lang="en-US" sz="3600" dirty="0" err="1" smtClean="0">
                <a:solidFill>
                  <a:schemeClr val="accent3"/>
                </a:solidFill>
              </a:rPr>
              <a:t>सकी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। </a:t>
            </a:r>
            <a:endParaRPr lang="en-IN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RAVI 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142984"/>
            <a:ext cx="8358246" cy="5357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721" y="214290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जरासंको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में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रविंद्रजी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का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घर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solidFill>
                  <a:schemeClr val="bg1"/>
                </a:solidFill>
              </a:rPr>
              <a:t>जन्मजात</a:t>
            </a:r>
            <a:r>
              <a:rPr lang="en-US" sz="6600" dirty="0" smtClean="0">
                <a:solidFill>
                  <a:schemeClr val="bg1"/>
                </a:solidFill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</a:rPr>
              <a:t>साहित्यकार</a:t>
            </a:r>
            <a:endParaRPr lang="en-IN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रविंद्रजी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जन्मजात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साहित्यकार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तथा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कवि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थे</a:t>
            </a:r>
            <a:r>
              <a:rPr lang="en-US" dirty="0" smtClean="0">
                <a:solidFill>
                  <a:schemeClr val="bg1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FFFF00"/>
                </a:solidFill>
              </a:rPr>
              <a:t>इस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प्रतिभाशाली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लेखक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से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विफ़ुल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साहित्य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की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रचना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हुई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66FF33"/>
                </a:solidFill>
              </a:rPr>
              <a:t>वे</a:t>
            </a:r>
            <a:r>
              <a:rPr lang="en-US" dirty="0" smtClean="0">
                <a:solidFill>
                  <a:srgbClr val="66FF33"/>
                </a:solidFill>
              </a:rPr>
              <a:t> – </a:t>
            </a:r>
            <a:r>
              <a:rPr lang="en-US" dirty="0" err="1" smtClean="0">
                <a:solidFill>
                  <a:srgbClr val="66FF33"/>
                </a:solidFill>
              </a:rPr>
              <a:t>निबंध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en-US" dirty="0" err="1" smtClean="0">
                <a:solidFill>
                  <a:srgbClr val="66FF33"/>
                </a:solidFill>
              </a:rPr>
              <a:t>नाटक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en-US" dirty="0" err="1" smtClean="0">
                <a:solidFill>
                  <a:srgbClr val="66FF33"/>
                </a:solidFill>
              </a:rPr>
              <a:t>कविताएँ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en-US" dirty="0" err="1" smtClean="0">
                <a:solidFill>
                  <a:srgbClr val="66FF33"/>
                </a:solidFill>
              </a:rPr>
              <a:t>कहानियाँ</a:t>
            </a:r>
            <a:r>
              <a:rPr lang="en-US" dirty="0" smtClean="0">
                <a:solidFill>
                  <a:srgbClr val="66FF33"/>
                </a:solidFill>
              </a:rPr>
              <a:t>  </a:t>
            </a:r>
            <a:r>
              <a:rPr lang="en-US" dirty="0" err="1" smtClean="0">
                <a:solidFill>
                  <a:srgbClr val="66FF33"/>
                </a:solidFill>
              </a:rPr>
              <a:t>तथा</a:t>
            </a:r>
            <a:r>
              <a:rPr lang="en-US" dirty="0" smtClean="0">
                <a:solidFill>
                  <a:srgbClr val="66FF33"/>
                </a:solidFill>
              </a:rPr>
              <a:t> </a:t>
            </a:r>
            <a:r>
              <a:rPr lang="en-US" dirty="0" err="1" smtClean="0">
                <a:solidFill>
                  <a:srgbClr val="66FF33"/>
                </a:solidFill>
              </a:rPr>
              <a:t>उपन्यास</a:t>
            </a:r>
            <a:r>
              <a:rPr lang="en-US" dirty="0" smtClean="0">
                <a:solidFill>
                  <a:srgbClr val="66FF33"/>
                </a:solidFill>
              </a:rPr>
              <a:t>  </a:t>
            </a:r>
            <a:r>
              <a:rPr lang="en-US" dirty="0" err="1" smtClean="0">
                <a:solidFill>
                  <a:srgbClr val="66FF33"/>
                </a:solidFill>
              </a:rPr>
              <a:t>लिखे</a:t>
            </a:r>
            <a:r>
              <a:rPr lang="en-US" dirty="0" smtClean="0">
                <a:solidFill>
                  <a:srgbClr val="66FF33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FF0000"/>
                </a:solidFill>
              </a:rPr>
              <a:t>राजनीती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शिक्षा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धर्म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कला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आदि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विषयों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मौलिक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लेख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लिखे</a:t>
            </a:r>
            <a:r>
              <a:rPr lang="en-US" dirty="0" smtClean="0">
                <a:solidFill>
                  <a:srgbClr val="FF0000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00CC"/>
                </a:solidFill>
              </a:rPr>
              <a:t>बंगाल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साहित्य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को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वे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समृद्ध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बनाये</a:t>
            </a:r>
            <a:r>
              <a:rPr lang="en-US" dirty="0" smtClean="0">
                <a:solidFill>
                  <a:srgbClr val="0000CC"/>
                </a:solidFill>
              </a:rPr>
              <a:t> । </a:t>
            </a:r>
            <a:r>
              <a:rPr lang="en-US" dirty="0" err="1" smtClean="0">
                <a:solidFill>
                  <a:srgbClr val="0000CC"/>
                </a:solidFill>
              </a:rPr>
              <a:t>वे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श्रेष्ठ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चित्रकार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भी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थे</a:t>
            </a:r>
            <a:r>
              <a:rPr lang="en-US" dirty="0" smtClean="0">
                <a:solidFill>
                  <a:srgbClr val="0000CC"/>
                </a:solidFill>
              </a:rPr>
              <a:t> ।</a:t>
            </a:r>
            <a:endParaRPr lang="en-IN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split dir="in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  </a:t>
            </a:r>
            <a:r>
              <a:rPr lang="en-US" sz="6000" dirty="0" err="1" smtClean="0">
                <a:solidFill>
                  <a:srgbClr val="FFFF00"/>
                </a:solidFill>
              </a:rPr>
              <a:t>सम्मान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और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पुरस्कार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IN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रविंद्रजी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१९०८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में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बंगाल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साहित्य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सम्मेलन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के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सभापती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चुने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गये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।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१९१३ </a:t>
            </a:r>
            <a:r>
              <a:rPr lang="en-US" sz="3600" dirty="0" err="1" smtClean="0"/>
              <a:t>में</a:t>
            </a:r>
            <a:r>
              <a:rPr lang="en-US" sz="3600" dirty="0" smtClean="0"/>
              <a:t> </a:t>
            </a:r>
            <a:r>
              <a:rPr lang="en-US" sz="3600" dirty="0" err="1" smtClean="0"/>
              <a:t>उन्हें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“</a:t>
            </a:r>
            <a:r>
              <a:rPr lang="en-US" sz="3600" dirty="0" err="1" smtClean="0">
                <a:solidFill>
                  <a:srgbClr val="00B050"/>
                </a:solidFill>
              </a:rPr>
              <a:t>गीतांजली</a:t>
            </a:r>
            <a:r>
              <a:rPr lang="en-US" sz="3600" dirty="0" smtClean="0">
                <a:solidFill>
                  <a:srgbClr val="00B050"/>
                </a:solidFill>
              </a:rPr>
              <a:t>” </a:t>
            </a:r>
            <a:r>
              <a:rPr lang="en-US" sz="3600" dirty="0" err="1" smtClean="0"/>
              <a:t>काव्य-कृति</a:t>
            </a:r>
            <a:r>
              <a:rPr lang="en-US" sz="3600" dirty="0" smtClean="0"/>
              <a:t> </a:t>
            </a:r>
            <a:r>
              <a:rPr lang="en-US" sz="3600" dirty="0" err="1" smtClean="0"/>
              <a:t>के</a:t>
            </a:r>
            <a:r>
              <a:rPr lang="en-US" sz="3600" dirty="0" smtClean="0"/>
              <a:t> </a:t>
            </a:r>
            <a:r>
              <a:rPr lang="en-US" sz="3600" dirty="0" err="1" smtClean="0"/>
              <a:t>लिए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00CC"/>
                </a:solidFill>
              </a:rPr>
              <a:t>“</a:t>
            </a:r>
            <a:r>
              <a:rPr lang="en-US" sz="3600" dirty="0" err="1" smtClean="0">
                <a:solidFill>
                  <a:srgbClr val="0000CC"/>
                </a:solidFill>
              </a:rPr>
              <a:t>नोबेल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पुरस्कार</a:t>
            </a:r>
            <a:r>
              <a:rPr lang="en-US" sz="3600" dirty="0" smtClean="0">
                <a:solidFill>
                  <a:srgbClr val="0000CC"/>
                </a:solidFill>
              </a:rPr>
              <a:t>” </a:t>
            </a:r>
            <a:r>
              <a:rPr lang="en-US" sz="3600" dirty="0" err="1" smtClean="0"/>
              <a:t>मिला</a:t>
            </a:r>
            <a:r>
              <a:rPr lang="en-US" sz="3600" dirty="0" smtClean="0"/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१९१३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में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उन्हें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“</a:t>
            </a:r>
            <a:r>
              <a:rPr lang="en-US" sz="3600" dirty="0" err="1" smtClean="0">
                <a:solidFill>
                  <a:schemeClr val="bg1"/>
                </a:solidFill>
              </a:rPr>
              <a:t>सर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” 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उपाधि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दी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गई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00CC"/>
                </a:solidFill>
              </a:rPr>
              <a:t>१९१४ </a:t>
            </a:r>
            <a:r>
              <a:rPr lang="en-US" sz="3600" dirty="0" err="1" smtClean="0">
                <a:solidFill>
                  <a:srgbClr val="0000CC"/>
                </a:solidFill>
              </a:rPr>
              <a:t>में</a:t>
            </a:r>
            <a:r>
              <a:rPr lang="en-US" sz="3600" dirty="0" smtClean="0">
                <a:solidFill>
                  <a:srgbClr val="0000CC"/>
                </a:solidFill>
              </a:rPr>
              <a:t>  </a:t>
            </a:r>
            <a:r>
              <a:rPr lang="en-US" sz="3600" dirty="0" err="1" smtClean="0">
                <a:solidFill>
                  <a:srgbClr val="0000CC"/>
                </a:solidFill>
              </a:rPr>
              <a:t>कलकत्ता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विश्व-विध्यालय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ने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उन्हें</a:t>
            </a:r>
            <a:r>
              <a:rPr lang="en-US" sz="3600" dirty="0" smtClean="0">
                <a:solidFill>
                  <a:srgbClr val="0000CC"/>
                </a:solidFill>
              </a:rPr>
              <a:t>        “</a:t>
            </a:r>
            <a:r>
              <a:rPr lang="en-US" sz="3600" dirty="0" err="1" smtClean="0">
                <a:solidFill>
                  <a:srgbClr val="FFFF00"/>
                </a:solidFill>
              </a:rPr>
              <a:t>डी</a:t>
            </a:r>
            <a:r>
              <a:rPr lang="en-US" sz="3600" dirty="0" smtClean="0">
                <a:solidFill>
                  <a:srgbClr val="FFFF00"/>
                </a:solidFill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</a:rPr>
              <a:t>लिट</a:t>
            </a:r>
            <a:r>
              <a:rPr lang="en-US" sz="3600" dirty="0" smtClean="0">
                <a:solidFill>
                  <a:srgbClr val="FFFF00"/>
                </a:solidFill>
              </a:rPr>
              <a:t>.” </a:t>
            </a:r>
            <a:r>
              <a:rPr lang="en-US" sz="3600" dirty="0" err="1" smtClean="0">
                <a:solidFill>
                  <a:srgbClr val="0000CC"/>
                </a:solidFill>
              </a:rPr>
              <a:t>की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मानद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उपाधि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दी</a:t>
            </a:r>
            <a:r>
              <a:rPr lang="en-US" sz="3600" dirty="0" smtClean="0">
                <a:solidFill>
                  <a:srgbClr val="0000CC"/>
                </a:solidFill>
              </a:rPr>
              <a:t> ।</a:t>
            </a:r>
            <a:endParaRPr lang="en-IN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ravi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20" y="714356"/>
            <a:ext cx="3786246" cy="2786082"/>
          </a:xfrm>
          <a:prstGeom prst="rect">
            <a:avLst/>
          </a:prstGeom>
        </p:spPr>
      </p:pic>
      <p:pic>
        <p:nvPicPr>
          <p:cNvPr id="3" name="Content Placeholder 2" descr="E:\10th hindi ppt's\New Folder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500570"/>
            <a:ext cx="4214843" cy="2143140"/>
          </a:xfrm>
          <a:prstGeom prst="ellipse">
            <a:avLst/>
          </a:prstGeom>
          <a:ln w="63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2" descr="D:\sopan\sahithyakar\tagore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928670"/>
            <a:ext cx="3571900" cy="257176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71604" y="3571876"/>
            <a:ext cx="514353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नोबेल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पुरस्कार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1" y="1"/>
            <a:ext cx="364333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रविंद्रनाथजी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6380" y="1"/>
            <a:ext cx="34290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गीतांजली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3" descr="E:\10th hindi ppt's\New Folder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4357694"/>
            <a:ext cx="4071966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/>
              <a:t>जालियाँवाला</a:t>
            </a:r>
            <a:r>
              <a:rPr lang="en-US" sz="6000" dirty="0" smtClean="0"/>
              <a:t> </a:t>
            </a:r>
            <a:r>
              <a:rPr lang="en-US" sz="6000" dirty="0" err="1" smtClean="0"/>
              <a:t>हत्याकांड</a:t>
            </a: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FF00"/>
                </a:solidFill>
              </a:rPr>
              <a:t>१९१९ </a:t>
            </a:r>
            <a:r>
              <a:rPr lang="en-US" sz="3600" dirty="0" err="1" smtClean="0">
                <a:solidFill>
                  <a:srgbClr val="FFFF00"/>
                </a:solidFill>
              </a:rPr>
              <a:t>में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जालियाँवाला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बाग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के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अमानुषिक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हत्याकांड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के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पश्चात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रविंद्रजी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ने</a:t>
            </a:r>
            <a:r>
              <a:rPr lang="en-US" sz="3600" dirty="0" smtClean="0">
                <a:solidFill>
                  <a:srgbClr val="FFFF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सर</a:t>
            </a:r>
            <a:r>
              <a:rPr lang="en-US" sz="3600" dirty="0" smtClean="0">
                <a:solidFill>
                  <a:srgbClr val="FFFF00"/>
                </a:solidFill>
              </a:rPr>
              <a:t>” </a:t>
            </a:r>
            <a:r>
              <a:rPr lang="en-US" sz="3600" dirty="0" err="1" smtClean="0">
                <a:solidFill>
                  <a:srgbClr val="FFFF00"/>
                </a:solidFill>
              </a:rPr>
              <a:t>की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उपाधि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को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त्याग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दिया</a:t>
            </a:r>
            <a:r>
              <a:rPr lang="en-US" sz="3600" dirty="0" smtClean="0">
                <a:solidFill>
                  <a:srgbClr val="FFFF00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उस</a:t>
            </a:r>
            <a:r>
              <a:rPr lang="en-US" sz="3600" dirty="0" smtClean="0"/>
              <a:t> </a:t>
            </a:r>
            <a:r>
              <a:rPr lang="en-US" sz="3600" dirty="0" err="1" smtClean="0"/>
              <a:t>समय</a:t>
            </a:r>
            <a:r>
              <a:rPr lang="en-US" sz="3600" dirty="0" smtClean="0"/>
              <a:t> </a:t>
            </a:r>
            <a:r>
              <a:rPr lang="en-US" sz="3600" dirty="0" err="1" smtClean="0"/>
              <a:t>वायसराय</a:t>
            </a:r>
            <a:r>
              <a:rPr lang="en-US" sz="3600" dirty="0" smtClean="0"/>
              <a:t> </a:t>
            </a:r>
            <a:r>
              <a:rPr lang="en-US" sz="3600" dirty="0" err="1" smtClean="0"/>
              <a:t>को</a:t>
            </a:r>
            <a:r>
              <a:rPr lang="en-US" sz="3600" dirty="0" smtClean="0"/>
              <a:t> </a:t>
            </a:r>
            <a:r>
              <a:rPr lang="en-US" sz="3600" dirty="0" err="1" smtClean="0"/>
              <a:t>जो</a:t>
            </a:r>
            <a:r>
              <a:rPr lang="en-US" sz="3600" dirty="0" smtClean="0"/>
              <a:t> </a:t>
            </a:r>
            <a:r>
              <a:rPr lang="en-US" sz="3600" dirty="0" err="1" smtClean="0"/>
              <a:t>पत्र</a:t>
            </a:r>
            <a:r>
              <a:rPr lang="en-US" sz="3600" dirty="0" smtClean="0"/>
              <a:t> </a:t>
            </a:r>
            <a:r>
              <a:rPr lang="en-US" sz="3600" dirty="0" err="1" smtClean="0"/>
              <a:t>लिखा</a:t>
            </a:r>
            <a:r>
              <a:rPr lang="en-US" sz="3600" dirty="0" smtClean="0"/>
              <a:t>, </a:t>
            </a:r>
            <a:r>
              <a:rPr lang="en-US" sz="3600" dirty="0" err="1" smtClean="0"/>
              <a:t>वह</a:t>
            </a:r>
            <a:r>
              <a:rPr lang="en-US" sz="3600" dirty="0" smtClean="0"/>
              <a:t> </a:t>
            </a:r>
            <a:r>
              <a:rPr lang="en-US" sz="3600" dirty="0" err="1" smtClean="0"/>
              <a:t>अंग्रेजी</a:t>
            </a:r>
            <a:r>
              <a:rPr lang="en-US" sz="3600" dirty="0" smtClean="0"/>
              <a:t>  </a:t>
            </a:r>
            <a:r>
              <a:rPr lang="en-US" sz="3600" dirty="0" err="1" smtClean="0"/>
              <a:t>गध्य</a:t>
            </a:r>
            <a:r>
              <a:rPr lang="en-US" sz="3600" dirty="0" smtClean="0"/>
              <a:t>  </a:t>
            </a:r>
            <a:r>
              <a:rPr lang="en-US" sz="3600" dirty="0" err="1" smtClean="0"/>
              <a:t>के</a:t>
            </a:r>
            <a:r>
              <a:rPr lang="en-US" sz="3600" dirty="0" smtClean="0"/>
              <a:t> </a:t>
            </a:r>
            <a:r>
              <a:rPr lang="en-US" sz="3600" dirty="0" err="1" smtClean="0"/>
              <a:t>उत्कृष्ट</a:t>
            </a:r>
            <a:r>
              <a:rPr lang="en-US" sz="3600" dirty="0" smtClean="0"/>
              <a:t>  </a:t>
            </a:r>
            <a:r>
              <a:rPr lang="en-US" sz="3600" dirty="0" err="1" smtClean="0"/>
              <a:t>नमूना</a:t>
            </a:r>
            <a:r>
              <a:rPr lang="en-US" sz="3600" dirty="0" smtClean="0"/>
              <a:t> </a:t>
            </a:r>
            <a:r>
              <a:rPr lang="en-US" sz="3600" dirty="0" err="1" smtClean="0"/>
              <a:t>समझा</a:t>
            </a:r>
            <a:r>
              <a:rPr lang="en-US" sz="3600" dirty="0" smtClean="0"/>
              <a:t> </a:t>
            </a:r>
            <a:r>
              <a:rPr lang="en-US" sz="3600" dirty="0" err="1" smtClean="0"/>
              <a:t>जाता</a:t>
            </a:r>
            <a:r>
              <a:rPr lang="en-US" sz="3600" dirty="0" smtClean="0"/>
              <a:t> </a:t>
            </a:r>
            <a:r>
              <a:rPr lang="en-US" sz="3600" dirty="0" err="1" smtClean="0"/>
              <a:t>है</a:t>
            </a:r>
            <a:r>
              <a:rPr lang="en-US" sz="3600" dirty="0" smtClean="0"/>
              <a:t> ।</a:t>
            </a:r>
            <a:endParaRPr lang="en-IN" sz="3600" dirty="0"/>
          </a:p>
        </p:txBody>
      </p:sp>
    </p:spTree>
  </p:cSld>
  <p:clrMapOvr>
    <a:masterClrMapping/>
  </p:clrMapOvr>
  <p:transition spd="slow">
    <p:plus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sopan\sahithyakar\tago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714356"/>
            <a:ext cx="6858048" cy="55007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RAVI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54202"/>
            <a:ext cx="9144000" cy="55037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2976" y="142852"/>
            <a:ext cx="71297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जालियाँवाला</a:t>
            </a:r>
            <a:r>
              <a:rPr lang="en-US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हत्याकांड</a:t>
            </a:r>
            <a:endParaRPr 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3FC60"/>
                </a:solidFill>
              </a:rPr>
              <a:t>    </a:t>
            </a:r>
            <a:r>
              <a:rPr lang="en-US" sz="6600" dirty="0" err="1" smtClean="0">
                <a:solidFill>
                  <a:srgbClr val="73FC60"/>
                </a:solidFill>
              </a:rPr>
              <a:t>बोलपूर</a:t>
            </a:r>
            <a:r>
              <a:rPr lang="en-US" sz="6600" dirty="0" smtClean="0">
                <a:solidFill>
                  <a:srgbClr val="73FC60"/>
                </a:solidFill>
              </a:rPr>
              <a:t> </a:t>
            </a:r>
            <a:r>
              <a:rPr lang="en-US" sz="6600" dirty="0" err="1" smtClean="0">
                <a:solidFill>
                  <a:srgbClr val="73FC60"/>
                </a:solidFill>
              </a:rPr>
              <a:t>के</a:t>
            </a:r>
            <a:r>
              <a:rPr lang="en-US" sz="6600" dirty="0" smtClean="0">
                <a:solidFill>
                  <a:srgbClr val="73FC60"/>
                </a:solidFill>
              </a:rPr>
              <a:t> </a:t>
            </a:r>
            <a:r>
              <a:rPr lang="en-US" sz="6600" dirty="0" err="1" smtClean="0">
                <a:solidFill>
                  <a:srgbClr val="73FC60"/>
                </a:solidFill>
              </a:rPr>
              <a:t>स्कूल</a:t>
            </a:r>
            <a:r>
              <a:rPr lang="en-US" sz="6600" dirty="0" smtClean="0">
                <a:solidFill>
                  <a:srgbClr val="73FC60"/>
                </a:solidFill>
              </a:rPr>
              <a:t> </a:t>
            </a:r>
            <a:endParaRPr lang="en-IN" sz="6600" dirty="0">
              <a:solidFill>
                <a:srgbClr val="73FC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१९२१ </a:t>
            </a:r>
            <a:r>
              <a:rPr lang="en-US" sz="3200" dirty="0" err="1" smtClean="0">
                <a:solidFill>
                  <a:schemeClr val="accent1"/>
                </a:solidFill>
              </a:rPr>
              <a:t>में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बोलपूर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के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स्कूल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को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रविंद्रजी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ने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विश्वभारती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के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रूप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में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व्यापक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कर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दिया</a:t>
            </a:r>
            <a:r>
              <a:rPr lang="en-US" sz="3200" dirty="0" smtClean="0">
                <a:solidFill>
                  <a:schemeClr val="accent1"/>
                </a:solidFill>
              </a:rPr>
              <a:t> । </a:t>
            </a:r>
          </a:p>
          <a:p>
            <a:r>
              <a:rPr lang="en-US" sz="3200" dirty="0" err="1" smtClean="0"/>
              <a:t>सारे</a:t>
            </a:r>
            <a:r>
              <a:rPr lang="en-US" sz="3200" dirty="0" smtClean="0"/>
              <a:t> </a:t>
            </a:r>
            <a:r>
              <a:rPr lang="en-US" sz="3200" dirty="0" err="1" smtClean="0"/>
              <a:t>भारत</a:t>
            </a:r>
            <a:r>
              <a:rPr lang="en-US" sz="3200" dirty="0" smtClean="0"/>
              <a:t> </a:t>
            </a:r>
            <a:r>
              <a:rPr lang="en-US" sz="3200" dirty="0" err="1" smtClean="0"/>
              <a:t>के</a:t>
            </a:r>
            <a:r>
              <a:rPr lang="en-US" sz="3200" dirty="0" smtClean="0"/>
              <a:t> </a:t>
            </a:r>
            <a:r>
              <a:rPr lang="en-US" sz="3200" dirty="0" err="1" smtClean="0"/>
              <a:t>लोग</a:t>
            </a:r>
            <a:r>
              <a:rPr lang="en-US" sz="3200" dirty="0" smtClean="0"/>
              <a:t> </a:t>
            </a:r>
            <a:r>
              <a:rPr lang="en-US" sz="3200" dirty="0" err="1" smtClean="0"/>
              <a:t>उन्हें</a:t>
            </a:r>
            <a:r>
              <a:rPr lang="en-US" sz="3200" dirty="0" smtClean="0">
                <a:solidFill>
                  <a:srgbClr val="73FC60"/>
                </a:solidFill>
              </a:rPr>
              <a:t> </a:t>
            </a:r>
            <a:r>
              <a:rPr lang="en-US" sz="3200" dirty="0" err="1" smtClean="0">
                <a:solidFill>
                  <a:srgbClr val="73FC60"/>
                </a:solidFill>
              </a:rPr>
              <a:t>गुरुदेव</a:t>
            </a:r>
            <a:r>
              <a:rPr lang="en-US" sz="3200" dirty="0" smtClean="0">
                <a:solidFill>
                  <a:srgbClr val="73FC60"/>
                </a:solidFill>
              </a:rPr>
              <a:t> </a:t>
            </a:r>
            <a:r>
              <a:rPr lang="en-US" sz="3200" dirty="0" err="1" smtClean="0"/>
              <a:t>कहने</a:t>
            </a:r>
            <a:r>
              <a:rPr lang="en-US" sz="3200" dirty="0" smtClean="0"/>
              <a:t> </a:t>
            </a:r>
            <a:r>
              <a:rPr lang="en-US" sz="3200" dirty="0" err="1" smtClean="0"/>
              <a:t>लगे</a:t>
            </a:r>
            <a:r>
              <a:rPr lang="en-US" sz="3200" dirty="0" smtClean="0"/>
              <a:t> ।</a:t>
            </a:r>
          </a:p>
          <a:p>
            <a:r>
              <a:rPr lang="en-US" sz="3200" dirty="0" err="1" smtClean="0"/>
              <a:t>महात्मा</a:t>
            </a:r>
            <a:r>
              <a:rPr lang="en-US" sz="3200" dirty="0" smtClean="0"/>
              <a:t> </a:t>
            </a:r>
            <a:r>
              <a:rPr lang="en-US" sz="3200" dirty="0" err="1" smtClean="0"/>
              <a:t>गाँधीजी</a:t>
            </a:r>
            <a:r>
              <a:rPr lang="en-US" sz="3200" dirty="0" smtClean="0"/>
              <a:t> </a:t>
            </a:r>
            <a:r>
              <a:rPr lang="en-US" sz="3200" dirty="0" err="1" smtClean="0"/>
              <a:t>भी</a:t>
            </a:r>
            <a:r>
              <a:rPr lang="en-US" sz="3200" dirty="0" smtClean="0"/>
              <a:t> </a:t>
            </a:r>
            <a:r>
              <a:rPr lang="en-US" sz="3200" dirty="0" err="1" smtClean="0"/>
              <a:t>उन्हें</a:t>
            </a:r>
            <a:r>
              <a:rPr lang="en-US" sz="3200" dirty="0" smtClean="0"/>
              <a:t> </a:t>
            </a:r>
            <a:r>
              <a:rPr lang="en-US" sz="3200" dirty="0" err="1" smtClean="0"/>
              <a:t>इसी</a:t>
            </a:r>
            <a:r>
              <a:rPr lang="en-US" sz="3200" dirty="0" smtClean="0"/>
              <a:t>   </a:t>
            </a:r>
            <a:r>
              <a:rPr lang="en-US" sz="3200" dirty="0" err="1" smtClean="0"/>
              <a:t>नाम</a:t>
            </a:r>
            <a:r>
              <a:rPr lang="en-US" sz="3200" dirty="0" smtClean="0"/>
              <a:t> </a:t>
            </a:r>
            <a:r>
              <a:rPr lang="en-US" sz="3200" dirty="0" err="1" smtClean="0"/>
              <a:t>से</a:t>
            </a:r>
            <a:r>
              <a:rPr lang="en-US" sz="3200" dirty="0" smtClean="0"/>
              <a:t>  </a:t>
            </a:r>
            <a:r>
              <a:rPr lang="en-US" sz="3200" dirty="0" err="1" smtClean="0"/>
              <a:t>पुकारते</a:t>
            </a:r>
            <a:r>
              <a:rPr lang="en-US" sz="3200" dirty="0" smtClean="0"/>
              <a:t> </a:t>
            </a:r>
            <a:r>
              <a:rPr lang="en-US" sz="3200" dirty="0" err="1" smtClean="0"/>
              <a:t>थे</a:t>
            </a:r>
            <a:r>
              <a:rPr lang="en-US" sz="3200" dirty="0" smtClean="0"/>
              <a:t> ।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देश</a:t>
            </a:r>
            <a:r>
              <a:rPr lang="en-US" sz="3200" dirty="0" smtClean="0">
                <a:solidFill>
                  <a:srgbClr val="FFFF00"/>
                </a:solidFill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</a:rPr>
              <a:t>विभाजन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दिनों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में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रविंद्रजी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से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लिखित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कविताएँ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आज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भी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नवयुवकों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को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स्पूर्ती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प्रदान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करती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हैं</a:t>
            </a:r>
            <a:r>
              <a:rPr lang="en-US" sz="3200" dirty="0" smtClean="0">
                <a:solidFill>
                  <a:srgbClr val="FFFF00"/>
                </a:solidFill>
              </a:rPr>
              <a:t> ।</a:t>
            </a:r>
            <a:endParaRPr lang="en-IN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mb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RAVI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1"/>
            <a:ext cx="9144000" cy="54633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5162" y="214290"/>
            <a:ext cx="44037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बोलपुर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के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स्कूल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</a:rPr>
              <a:t>रविंद्र्जी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की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रचनाएँ</a:t>
            </a:r>
            <a:endParaRPr lang="en-IN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१) </a:t>
            </a:r>
            <a:r>
              <a:rPr lang="en-US" sz="3600" dirty="0" err="1" smtClean="0"/>
              <a:t>काव्य</a:t>
            </a:r>
            <a:r>
              <a:rPr lang="en-US" sz="3600" dirty="0" smtClean="0"/>
              <a:t> :-- </a:t>
            </a:r>
            <a:r>
              <a:rPr lang="en-US" sz="3600" dirty="0" err="1" smtClean="0">
                <a:solidFill>
                  <a:srgbClr val="FFFF00"/>
                </a:solidFill>
              </a:rPr>
              <a:t>जीतांजली</a:t>
            </a:r>
            <a:r>
              <a:rPr lang="en-US" sz="3600" dirty="0" smtClean="0">
                <a:solidFill>
                  <a:srgbClr val="FFFF00"/>
                </a:solidFill>
              </a:rPr>
              <a:t> , </a:t>
            </a:r>
            <a:r>
              <a:rPr lang="en-US" sz="3600" dirty="0" err="1" smtClean="0">
                <a:solidFill>
                  <a:srgbClr val="FFFF00"/>
                </a:solidFill>
              </a:rPr>
              <a:t>नैवेद्य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२)</a:t>
            </a:r>
            <a:r>
              <a:rPr lang="en-US" sz="3600" dirty="0" err="1" smtClean="0"/>
              <a:t>कहानी</a:t>
            </a:r>
            <a:r>
              <a:rPr lang="en-US" sz="3600" dirty="0" smtClean="0"/>
              <a:t> </a:t>
            </a:r>
            <a:r>
              <a:rPr lang="en-US" sz="3600" dirty="0" err="1" smtClean="0"/>
              <a:t>संग्रह</a:t>
            </a:r>
            <a:r>
              <a:rPr lang="en-US" sz="3600" dirty="0" smtClean="0"/>
              <a:t> :- </a:t>
            </a:r>
            <a:r>
              <a:rPr lang="en-US" sz="3600" dirty="0" err="1" smtClean="0">
                <a:solidFill>
                  <a:schemeClr val="tx1"/>
                </a:solidFill>
              </a:rPr>
              <a:t>काबुलिवाला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सुभा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क्षुदित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पाषाण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३)</a:t>
            </a:r>
            <a:r>
              <a:rPr lang="en-US" sz="3600" dirty="0" err="1" smtClean="0"/>
              <a:t>नाटक</a:t>
            </a:r>
            <a:r>
              <a:rPr lang="en-US" sz="3600" dirty="0" smtClean="0"/>
              <a:t>  :-- </a:t>
            </a:r>
            <a:r>
              <a:rPr lang="en-US" sz="3600" dirty="0" err="1" smtClean="0">
                <a:solidFill>
                  <a:srgbClr val="00B050"/>
                </a:solidFill>
              </a:rPr>
              <a:t>चित्रांगदा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डाकघर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राजा</a:t>
            </a:r>
            <a:r>
              <a:rPr lang="en-US" sz="3600" dirty="0" smtClean="0">
                <a:solidFill>
                  <a:srgbClr val="00B050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४)</a:t>
            </a:r>
            <a:r>
              <a:rPr lang="en-US" sz="3600" dirty="0" err="1" smtClean="0"/>
              <a:t>उपन्यास</a:t>
            </a:r>
            <a:r>
              <a:rPr lang="en-US" sz="3600" dirty="0" smtClean="0"/>
              <a:t> :-- </a:t>
            </a:r>
            <a:r>
              <a:rPr lang="en-US" sz="3600" dirty="0" err="1" smtClean="0">
                <a:solidFill>
                  <a:srgbClr val="002060"/>
                </a:solidFill>
              </a:rPr>
              <a:t>घर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और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बाहर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गोरा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आँख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की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किरकिरी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endParaRPr lang="en-IN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CC"/>
                </a:solidFill>
              </a:rPr>
              <a:t>      </a:t>
            </a:r>
            <a:r>
              <a:rPr lang="en-US" sz="6000" dirty="0" err="1" smtClean="0">
                <a:solidFill>
                  <a:srgbClr val="0000CC"/>
                </a:solidFill>
              </a:rPr>
              <a:t>श्रेष्ठ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</a:rPr>
              <a:t>साहिती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endParaRPr lang="en-IN" sz="6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73FC60"/>
                </a:solidFill>
              </a:rPr>
              <a:t>रविंद्रजी</a:t>
            </a:r>
            <a:r>
              <a:rPr lang="en-US" sz="3600" dirty="0" smtClean="0">
                <a:solidFill>
                  <a:srgbClr val="73FC60"/>
                </a:solidFill>
              </a:rPr>
              <a:t>  </a:t>
            </a:r>
            <a:r>
              <a:rPr lang="en-US" sz="3600" dirty="0" err="1" smtClean="0">
                <a:solidFill>
                  <a:srgbClr val="73FC60"/>
                </a:solidFill>
              </a:rPr>
              <a:t>के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गीतांजली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का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एक-एक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गीत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भावों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से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परिपूर्ण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और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संगीत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की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माधुरी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से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संसिक्त</a:t>
            </a:r>
            <a:r>
              <a:rPr lang="en-US" sz="3600" dirty="0" smtClean="0">
                <a:solidFill>
                  <a:srgbClr val="73FC60"/>
                </a:solidFill>
              </a:rPr>
              <a:t> </a:t>
            </a:r>
            <a:r>
              <a:rPr lang="en-US" sz="3600" dirty="0" err="1" smtClean="0">
                <a:solidFill>
                  <a:srgbClr val="73FC60"/>
                </a:solidFill>
              </a:rPr>
              <a:t>हैं</a:t>
            </a:r>
            <a:r>
              <a:rPr lang="en-US" sz="3600" dirty="0" smtClean="0">
                <a:solidFill>
                  <a:srgbClr val="73FC60"/>
                </a:solidFill>
              </a:rPr>
              <a:t> 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00B0F0"/>
                </a:solidFill>
              </a:rPr>
              <a:t>रविंद्रजी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का</a:t>
            </a:r>
            <a:r>
              <a:rPr lang="en-US" sz="3600" dirty="0" smtClean="0">
                <a:solidFill>
                  <a:srgbClr val="00B0F0"/>
                </a:solidFill>
              </a:rPr>
              <a:t> न </a:t>
            </a:r>
            <a:r>
              <a:rPr lang="en-US" sz="3600" dirty="0" err="1" smtClean="0">
                <a:solidFill>
                  <a:srgbClr val="00B0F0"/>
                </a:solidFill>
              </a:rPr>
              <a:t>केवल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बंगला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साहित्य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में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वरन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अंग्रेजी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साहित्य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में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भी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उच्च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स्थान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है</a:t>
            </a:r>
            <a:r>
              <a:rPr lang="en-US" sz="3600" dirty="0" smtClean="0">
                <a:solidFill>
                  <a:srgbClr val="00B0F0"/>
                </a:solidFill>
              </a:rPr>
              <a:t> 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accent2"/>
                </a:solidFill>
              </a:rPr>
              <a:t>उनकी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कविताओं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का</a:t>
            </a:r>
            <a:r>
              <a:rPr lang="en-US" sz="3600" dirty="0" smtClean="0">
                <a:solidFill>
                  <a:schemeClr val="accent2"/>
                </a:solidFill>
              </a:rPr>
              <a:t>  </a:t>
            </a:r>
            <a:r>
              <a:rPr lang="en-US" sz="3600" dirty="0" err="1" smtClean="0">
                <a:solidFill>
                  <a:schemeClr val="accent2"/>
                </a:solidFill>
              </a:rPr>
              <a:t>दुनिया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के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कई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भाषाओं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में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अनुवाद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हो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चुका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है</a:t>
            </a:r>
            <a:r>
              <a:rPr lang="en-US" sz="3600" dirty="0" smtClean="0">
                <a:solidFill>
                  <a:schemeClr val="accent2"/>
                </a:solidFill>
              </a:rPr>
              <a:t> ।</a:t>
            </a:r>
            <a:endParaRPr lang="en-IN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/>
              <a:t>   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शांतिनिकेतन</a:t>
            </a:r>
            <a:endParaRPr lang="en-IN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/>
              <a:t>रविंद्रजी</a:t>
            </a:r>
            <a:r>
              <a:rPr lang="en-US" sz="3200" dirty="0" smtClean="0"/>
              <a:t>  </a:t>
            </a:r>
            <a:r>
              <a:rPr lang="en-US" sz="3200" dirty="0" err="1" smtClean="0"/>
              <a:t>ने</a:t>
            </a:r>
            <a:r>
              <a:rPr lang="en-US" sz="3200" dirty="0" smtClean="0"/>
              <a:t> </a:t>
            </a:r>
            <a:r>
              <a:rPr lang="en-US" sz="3200" dirty="0" err="1" smtClean="0"/>
              <a:t>एक</a:t>
            </a:r>
            <a:r>
              <a:rPr lang="en-US" sz="3200" dirty="0" smtClean="0"/>
              <a:t> </a:t>
            </a:r>
            <a:r>
              <a:rPr lang="en-US" sz="3200" dirty="0" err="1" smtClean="0"/>
              <a:t>आदर्श</a:t>
            </a:r>
            <a:r>
              <a:rPr lang="en-US" sz="3200" dirty="0" smtClean="0"/>
              <a:t> </a:t>
            </a:r>
            <a:r>
              <a:rPr lang="en-US" sz="3200" dirty="0" err="1" smtClean="0"/>
              <a:t>महाविध्यालय</a:t>
            </a:r>
            <a:r>
              <a:rPr lang="en-US" sz="3200" dirty="0" smtClean="0"/>
              <a:t> </a:t>
            </a:r>
            <a:r>
              <a:rPr lang="en-US" sz="3200" dirty="0" err="1" smtClean="0"/>
              <a:t>खोलने</a:t>
            </a:r>
            <a:r>
              <a:rPr lang="en-US" sz="3200" dirty="0" smtClean="0"/>
              <a:t> </a:t>
            </a:r>
            <a:r>
              <a:rPr lang="en-US" sz="3200" dirty="0" err="1" smtClean="0"/>
              <a:t>का</a:t>
            </a:r>
            <a:r>
              <a:rPr lang="en-US" sz="3200" dirty="0" smtClean="0"/>
              <a:t> </a:t>
            </a:r>
            <a:r>
              <a:rPr lang="en-US" sz="3200" dirty="0" err="1" smtClean="0"/>
              <a:t>विचार</a:t>
            </a:r>
            <a:r>
              <a:rPr lang="en-US" sz="3200" dirty="0" smtClean="0"/>
              <a:t> </a:t>
            </a:r>
            <a:r>
              <a:rPr lang="en-US" sz="3200" dirty="0" err="1" smtClean="0"/>
              <a:t>किया</a:t>
            </a:r>
            <a:r>
              <a:rPr lang="en-US" sz="3200" dirty="0" smtClean="0"/>
              <a:t> </a:t>
            </a:r>
            <a:r>
              <a:rPr lang="en-US" sz="3200" dirty="0" err="1" smtClean="0"/>
              <a:t>और</a:t>
            </a:r>
            <a:r>
              <a:rPr lang="en-US" sz="3200" dirty="0" smtClean="0"/>
              <a:t> </a:t>
            </a:r>
            <a:r>
              <a:rPr lang="en-US" sz="3200" dirty="0" err="1" smtClean="0"/>
              <a:t>शांतिनिकेतन</a:t>
            </a:r>
            <a:r>
              <a:rPr lang="en-US" sz="3200" dirty="0" smtClean="0"/>
              <a:t> </a:t>
            </a:r>
            <a:r>
              <a:rPr lang="en-US" sz="3200" dirty="0" err="1" smtClean="0"/>
              <a:t>की</a:t>
            </a:r>
            <a:r>
              <a:rPr lang="en-US" sz="3200" dirty="0" smtClean="0"/>
              <a:t>  </a:t>
            </a:r>
            <a:r>
              <a:rPr lang="en-US" sz="3200" dirty="0" err="1" smtClean="0"/>
              <a:t>स्थापना</a:t>
            </a:r>
            <a:r>
              <a:rPr lang="en-US" sz="3200" dirty="0" smtClean="0"/>
              <a:t> </a:t>
            </a:r>
            <a:r>
              <a:rPr lang="en-US" sz="3200" dirty="0" err="1" smtClean="0"/>
              <a:t>की</a:t>
            </a:r>
            <a:r>
              <a:rPr lang="en-US" sz="3200" dirty="0" smtClean="0"/>
              <a:t>।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3200" dirty="0" err="1" smtClean="0">
                <a:solidFill>
                  <a:srgbClr val="FFFF00"/>
                </a:solidFill>
              </a:rPr>
              <a:t>जिसका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आशय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था</a:t>
            </a:r>
            <a:r>
              <a:rPr lang="en-US" sz="3200" dirty="0" smtClean="0">
                <a:solidFill>
                  <a:srgbClr val="FFFF00"/>
                </a:solidFill>
              </a:rPr>
              <a:t> –</a:t>
            </a:r>
            <a:r>
              <a:rPr lang="en-US" sz="3200" dirty="0" err="1" smtClean="0">
                <a:solidFill>
                  <a:srgbClr val="FFFF00"/>
                </a:solidFill>
              </a:rPr>
              <a:t>औपचारिक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शिक्षा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साथ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साथ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युवक-युवतियों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प्रतिभा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तथा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कौशल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अभिव्यक्ति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लिए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आवश्यक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मंच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निर्माण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हो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zoom dir="in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66FF33"/>
                </a:solidFill>
              </a:rPr>
              <a:t>रविंद्रजी</a:t>
            </a:r>
            <a:r>
              <a:rPr lang="en-US" sz="6600" dirty="0" smtClean="0">
                <a:solidFill>
                  <a:srgbClr val="66FF33"/>
                </a:solidFill>
              </a:rPr>
              <a:t> </a:t>
            </a:r>
            <a:r>
              <a:rPr lang="en-US" sz="6600" dirty="0" err="1" smtClean="0">
                <a:solidFill>
                  <a:srgbClr val="66FF33"/>
                </a:solidFill>
              </a:rPr>
              <a:t>चाहते</a:t>
            </a:r>
            <a:r>
              <a:rPr lang="en-US" sz="6600" dirty="0" smtClean="0">
                <a:solidFill>
                  <a:srgbClr val="66FF33"/>
                </a:solidFill>
              </a:rPr>
              <a:t> </a:t>
            </a:r>
            <a:r>
              <a:rPr lang="en-US" sz="6600" dirty="0" err="1" smtClean="0">
                <a:solidFill>
                  <a:srgbClr val="66FF33"/>
                </a:solidFill>
              </a:rPr>
              <a:t>थे</a:t>
            </a:r>
            <a:r>
              <a:rPr lang="en-US" sz="6600" dirty="0" smtClean="0"/>
              <a:t>…</a:t>
            </a: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chemeClr val="tx1"/>
                </a:solidFill>
              </a:rPr>
              <a:t>रविंद्रजी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चाहते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थे</a:t>
            </a:r>
            <a:r>
              <a:rPr lang="en-US" sz="3200" dirty="0" smtClean="0">
                <a:solidFill>
                  <a:schemeClr val="tx1"/>
                </a:solidFill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</a:rPr>
              <a:t>लोगों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की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प्रतिभा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उनकी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जीविका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का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साधन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भी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बने</a:t>
            </a:r>
            <a:r>
              <a:rPr lang="en-US" sz="3200" dirty="0" smtClean="0">
                <a:solidFill>
                  <a:schemeClr val="tx1"/>
                </a:solidFill>
              </a:rPr>
              <a:t> ।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FF0000"/>
                </a:solidFill>
              </a:rPr>
              <a:t>इन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उध्देश्यों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से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स्थापित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शांतिनिकेतन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आज</a:t>
            </a:r>
            <a:r>
              <a:rPr lang="en-US" sz="3200" dirty="0" smtClean="0">
                <a:solidFill>
                  <a:srgbClr val="FF0000"/>
                </a:solidFill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</a:rPr>
              <a:t>कला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संगीत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नृत्य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और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चित्रकला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के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अध्ययन</a:t>
            </a:r>
            <a:r>
              <a:rPr lang="en-US" sz="3200" dirty="0" smtClean="0">
                <a:solidFill>
                  <a:srgbClr val="FF0000"/>
                </a:solidFill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</a:rPr>
              <a:t>अध्यापन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के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लिए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dirty="0" err="1" smtClean="0">
                <a:solidFill>
                  <a:schemeClr val="bg1"/>
                </a:solidFill>
              </a:rPr>
              <a:t>विश्वभारती</a:t>
            </a:r>
            <a:r>
              <a:rPr lang="en-US" sz="3200" dirty="0" smtClean="0">
                <a:solidFill>
                  <a:schemeClr val="bg1"/>
                </a:solidFill>
              </a:rPr>
              <a:t>” </a:t>
            </a:r>
            <a:r>
              <a:rPr lang="en-US" sz="3200" dirty="0" err="1" smtClean="0">
                <a:solidFill>
                  <a:srgbClr val="FF0000"/>
                </a:solidFill>
              </a:rPr>
              <a:t>नाम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से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एक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आदर्श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विश्वविध्यालय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के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रुप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में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प्रसिद्ध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है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lus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10th hindi ppt's\New Folder\shanthi niketh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800100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500298" y="214290"/>
            <a:ext cx="4357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शांतिनिकेतन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-1560000">
            <a:off x="486776" y="2347681"/>
            <a:ext cx="8306088" cy="1862048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व्याकरणांश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१)</a:t>
            </a:r>
            <a:r>
              <a:rPr lang="en-US" sz="3200" dirty="0" err="1" smtClean="0">
                <a:solidFill>
                  <a:srgbClr val="FFFF00"/>
                </a:solidFill>
              </a:rPr>
              <a:t>नोबल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पुरस्कार</a:t>
            </a:r>
            <a:r>
              <a:rPr lang="en-US" sz="3200" dirty="0" smtClean="0"/>
              <a:t>      अ) </a:t>
            </a:r>
            <a:r>
              <a:rPr lang="en-US" sz="3200" dirty="0" err="1" smtClean="0"/>
              <a:t>डि.लिट</a:t>
            </a:r>
            <a:r>
              <a:rPr lang="en-US" sz="3200" dirty="0" smtClean="0"/>
              <a:t>. </a:t>
            </a:r>
            <a:r>
              <a:rPr lang="en-US" sz="3200" dirty="0" err="1" smtClean="0"/>
              <a:t>की</a:t>
            </a:r>
            <a:r>
              <a:rPr lang="en-US" sz="3200" dirty="0" smtClean="0"/>
              <a:t>  </a:t>
            </a:r>
            <a:r>
              <a:rPr lang="en-US" sz="3200" dirty="0" err="1" smtClean="0"/>
              <a:t>उपाधि</a:t>
            </a:r>
            <a:r>
              <a:rPr lang="en-US" sz="3200" dirty="0" smtClean="0"/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B050"/>
                </a:solidFill>
              </a:rPr>
              <a:t>२) </a:t>
            </a:r>
            <a:r>
              <a:rPr lang="en-US" sz="3200" dirty="0" err="1" smtClean="0">
                <a:solidFill>
                  <a:srgbClr val="00B050"/>
                </a:solidFill>
              </a:rPr>
              <a:t>सन</a:t>
            </a:r>
            <a:r>
              <a:rPr lang="en-US" sz="3200" dirty="0" smtClean="0">
                <a:solidFill>
                  <a:srgbClr val="00B050"/>
                </a:solidFill>
              </a:rPr>
              <a:t> १९०८          </a:t>
            </a:r>
            <a:r>
              <a:rPr lang="en-US" sz="3200" dirty="0" smtClean="0"/>
              <a:t>आ) </a:t>
            </a:r>
            <a:r>
              <a:rPr lang="en-US" sz="3200" dirty="0" err="1" smtClean="0"/>
              <a:t>जालियाँवला</a:t>
            </a:r>
            <a:r>
              <a:rPr lang="en-US" sz="3200" dirty="0" smtClean="0"/>
              <a:t> </a:t>
            </a:r>
            <a:r>
              <a:rPr lang="en-US" sz="3200" dirty="0" err="1" smtClean="0"/>
              <a:t>हत्याकांड</a:t>
            </a:r>
            <a:r>
              <a:rPr lang="en-US" sz="3200" dirty="0" smtClean="0"/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2"/>
                </a:solidFill>
              </a:rPr>
              <a:t>३)</a:t>
            </a:r>
            <a:r>
              <a:rPr lang="en-US" sz="3200" dirty="0" err="1" smtClean="0">
                <a:solidFill>
                  <a:schemeClr val="accent2"/>
                </a:solidFill>
              </a:rPr>
              <a:t>शांतिनिकेतन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       इ) </a:t>
            </a:r>
            <a:r>
              <a:rPr lang="en-US" sz="3200" dirty="0" err="1" smtClean="0"/>
              <a:t>गीतांजली</a:t>
            </a:r>
            <a:r>
              <a:rPr lang="en-US" sz="3200" dirty="0" smtClean="0"/>
              <a:t>  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४)</a:t>
            </a:r>
            <a:r>
              <a:rPr lang="en-US" sz="3200" dirty="0" err="1" smtClean="0">
                <a:solidFill>
                  <a:schemeClr val="bg1"/>
                </a:solidFill>
              </a:rPr>
              <a:t>सन</a:t>
            </a:r>
            <a:r>
              <a:rPr lang="en-US" sz="3200" dirty="0" smtClean="0">
                <a:solidFill>
                  <a:schemeClr val="bg1"/>
                </a:solidFill>
              </a:rPr>
              <a:t> १९१९       </a:t>
            </a:r>
            <a:r>
              <a:rPr lang="en-US" sz="3200" dirty="0" smtClean="0"/>
              <a:t>ई) </a:t>
            </a:r>
            <a:r>
              <a:rPr lang="en-US" sz="3200" dirty="0" err="1" smtClean="0"/>
              <a:t>साहित्य</a:t>
            </a:r>
            <a:r>
              <a:rPr lang="en-US" sz="3200" dirty="0" smtClean="0"/>
              <a:t> </a:t>
            </a:r>
            <a:r>
              <a:rPr lang="en-US" sz="3200" dirty="0" err="1" smtClean="0"/>
              <a:t>सम्मेलन</a:t>
            </a:r>
            <a:r>
              <a:rPr lang="en-US" sz="3200" dirty="0" smtClean="0"/>
              <a:t> </a:t>
            </a:r>
            <a:r>
              <a:rPr lang="en-US" sz="3200" dirty="0" err="1" smtClean="0"/>
              <a:t>सभापति</a:t>
            </a:r>
            <a:r>
              <a:rPr lang="en-US" sz="3200" dirty="0" smtClean="0"/>
              <a:t>       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५)</a:t>
            </a:r>
            <a:r>
              <a:rPr lang="en-US" sz="3200" dirty="0" err="1" smtClean="0">
                <a:solidFill>
                  <a:srgbClr val="FF0000"/>
                </a:solidFill>
              </a:rPr>
              <a:t>सन</a:t>
            </a:r>
            <a:r>
              <a:rPr lang="en-US" sz="3200" dirty="0" smtClean="0">
                <a:solidFill>
                  <a:srgbClr val="FF0000"/>
                </a:solidFill>
              </a:rPr>
              <a:t> १९१४             </a:t>
            </a:r>
            <a:r>
              <a:rPr lang="en-US" sz="3200" dirty="0" smtClean="0"/>
              <a:t>उ) </a:t>
            </a:r>
            <a:r>
              <a:rPr lang="en-US" sz="3200" dirty="0" err="1" smtClean="0"/>
              <a:t>आदर्श</a:t>
            </a:r>
            <a:r>
              <a:rPr lang="en-US" sz="3200" dirty="0" smtClean="0"/>
              <a:t>  </a:t>
            </a:r>
            <a:r>
              <a:rPr lang="en-US" sz="3200" dirty="0" err="1" smtClean="0"/>
              <a:t>महाविध्यालय</a:t>
            </a:r>
            <a:r>
              <a:rPr lang="en-US" sz="3200" dirty="0" smtClean="0"/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६) </a:t>
            </a:r>
            <a:r>
              <a:rPr lang="en-US" sz="3200" dirty="0" err="1" smtClean="0">
                <a:solidFill>
                  <a:schemeClr val="bg1"/>
                </a:solidFill>
              </a:rPr>
              <a:t>गुरुदेव</a:t>
            </a:r>
            <a:r>
              <a:rPr lang="en-US" sz="3200" dirty="0" smtClean="0">
                <a:solidFill>
                  <a:schemeClr val="bg1"/>
                </a:solidFill>
              </a:rPr>
              <a:t>                 </a:t>
            </a:r>
            <a:r>
              <a:rPr lang="en-US" sz="3200" dirty="0" smtClean="0"/>
              <a:t>ए) </a:t>
            </a:r>
            <a:r>
              <a:rPr lang="en-US" sz="3200" dirty="0" err="1" smtClean="0"/>
              <a:t>महात्मा</a:t>
            </a:r>
            <a:r>
              <a:rPr lang="en-US" sz="3200" dirty="0" smtClean="0"/>
              <a:t> </a:t>
            </a:r>
            <a:r>
              <a:rPr lang="en-US" sz="3200" dirty="0" err="1" smtClean="0"/>
              <a:t>गाँधीजी</a:t>
            </a:r>
            <a:r>
              <a:rPr lang="en-US" sz="3200" dirty="0" smtClean="0"/>
              <a:t> ।</a:t>
            </a:r>
            <a:endParaRPr lang="en-IN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  </a:t>
            </a:r>
            <a:r>
              <a:rPr lang="en-US" sz="7200" dirty="0" err="1" smtClean="0">
                <a:solidFill>
                  <a:srgbClr val="7030A0"/>
                </a:solidFill>
              </a:rPr>
              <a:t>जोडकर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लिखो</a:t>
            </a:r>
            <a:endParaRPr lang="en-IN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  </a:t>
            </a:r>
            <a:r>
              <a:rPr lang="en-US" sz="8000" dirty="0" err="1" smtClean="0">
                <a:solidFill>
                  <a:srgbClr val="FFFF00"/>
                </a:solidFill>
              </a:rPr>
              <a:t>अल्फ़्रेड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नोबेल</a:t>
            </a:r>
            <a:endParaRPr lang="en-IN" sz="8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यह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स्वीडन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देश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का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था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।</a:t>
            </a:r>
          </a:p>
          <a:p>
            <a:r>
              <a:rPr lang="en-US" dirty="0" err="1" smtClean="0">
                <a:solidFill>
                  <a:schemeClr val="accent4"/>
                </a:solidFill>
              </a:rPr>
              <a:t>इनका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काल</a:t>
            </a:r>
            <a:r>
              <a:rPr lang="en-US" dirty="0" smtClean="0">
                <a:solidFill>
                  <a:schemeClr val="accent4"/>
                </a:solidFill>
              </a:rPr>
              <a:t> :- १८३३ </a:t>
            </a:r>
            <a:r>
              <a:rPr lang="en-US" dirty="0" err="1" smtClean="0">
                <a:solidFill>
                  <a:schemeClr val="accent4"/>
                </a:solidFill>
              </a:rPr>
              <a:t>से</a:t>
            </a:r>
            <a:r>
              <a:rPr lang="en-US" dirty="0" smtClean="0">
                <a:solidFill>
                  <a:schemeClr val="accent4"/>
                </a:solidFill>
              </a:rPr>
              <a:t>  १८९६ ।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नोबल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पुरस्कार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का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शुरुवात</a:t>
            </a:r>
            <a:r>
              <a:rPr lang="en-US" dirty="0" smtClean="0">
                <a:solidFill>
                  <a:schemeClr val="bg2"/>
                </a:solidFill>
              </a:rPr>
              <a:t> :- १८९५  </a:t>
            </a:r>
            <a:r>
              <a:rPr lang="en-US" dirty="0" err="1" smtClean="0">
                <a:solidFill>
                  <a:schemeClr val="bg2"/>
                </a:solidFill>
              </a:rPr>
              <a:t>में</a:t>
            </a:r>
            <a:r>
              <a:rPr lang="en-US" dirty="0" smtClean="0">
                <a:solidFill>
                  <a:schemeClr val="bg2"/>
                </a:solidFill>
              </a:rPr>
              <a:t> । 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प्रथम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पुरस्कार</a:t>
            </a:r>
            <a:r>
              <a:rPr lang="en-US" dirty="0" smtClean="0">
                <a:solidFill>
                  <a:schemeClr val="accent1"/>
                </a:solidFill>
              </a:rPr>
              <a:t>  : - १९०१  </a:t>
            </a:r>
            <a:r>
              <a:rPr lang="en-US" dirty="0" err="1" smtClean="0">
                <a:solidFill>
                  <a:schemeClr val="accent1"/>
                </a:solidFill>
              </a:rPr>
              <a:t>में</a:t>
            </a:r>
            <a:r>
              <a:rPr lang="en-US" dirty="0" smtClean="0">
                <a:solidFill>
                  <a:schemeClr val="accent1"/>
                </a:solidFill>
              </a:rPr>
              <a:t> । </a:t>
            </a:r>
          </a:p>
          <a:p>
            <a:r>
              <a:rPr lang="en-US" dirty="0" err="1" smtClean="0">
                <a:solidFill>
                  <a:schemeClr val="accent6"/>
                </a:solidFill>
              </a:rPr>
              <a:t>इन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विषयों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के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साधकों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को</a:t>
            </a:r>
            <a:r>
              <a:rPr lang="en-US" dirty="0" smtClean="0">
                <a:solidFill>
                  <a:schemeClr val="accent6"/>
                </a:solidFill>
              </a:rPr>
              <a:t> ----- </a:t>
            </a:r>
            <a:r>
              <a:rPr lang="en-US" dirty="0" err="1" smtClean="0">
                <a:solidFill>
                  <a:schemeClr val="accent6"/>
                </a:solidFill>
              </a:rPr>
              <a:t>पिजिक्स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केमेस्ट्री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लिटरेचर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पीस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सैकोलोजी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मेडिसिन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इकोनोमिक्स</a:t>
            </a:r>
            <a:r>
              <a:rPr lang="en-US" dirty="0" smtClean="0">
                <a:solidFill>
                  <a:schemeClr val="accent6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क्या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देते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हैं</a:t>
            </a:r>
            <a:r>
              <a:rPr lang="en-US" dirty="0" smtClean="0">
                <a:solidFill>
                  <a:srgbClr val="FFFF00"/>
                </a:solidFill>
              </a:rPr>
              <a:t>------८ </a:t>
            </a:r>
            <a:r>
              <a:rPr lang="en-US" dirty="0" err="1" smtClean="0">
                <a:solidFill>
                  <a:srgbClr val="FFFF00"/>
                </a:solidFill>
              </a:rPr>
              <a:t>मिलियन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सेक</a:t>
            </a:r>
            <a:r>
              <a:rPr lang="en-US" dirty="0" smtClean="0">
                <a:solidFill>
                  <a:srgbClr val="FFFF00"/>
                </a:solidFill>
              </a:rPr>
              <a:t> (६०००००० </a:t>
            </a:r>
            <a:r>
              <a:rPr lang="en-US" dirty="0" err="1" smtClean="0">
                <a:solidFill>
                  <a:srgbClr val="FFFF00"/>
                </a:solidFill>
              </a:rPr>
              <a:t>रु</a:t>
            </a:r>
            <a:r>
              <a:rPr lang="en-US" dirty="0" smtClean="0">
                <a:solidFill>
                  <a:srgbClr val="FFFF00"/>
                </a:solidFill>
              </a:rPr>
              <a:t>),         </a:t>
            </a:r>
            <a:r>
              <a:rPr lang="en-US" dirty="0" err="1" smtClean="0">
                <a:solidFill>
                  <a:srgbClr val="FFFF00"/>
                </a:solidFill>
              </a:rPr>
              <a:t>गोल्ड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मेडल</a:t>
            </a:r>
            <a:r>
              <a:rPr lang="en-US" dirty="0" smtClean="0">
                <a:solidFill>
                  <a:srgbClr val="FFFF00"/>
                </a:solidFill>
              </a:rPr>
              <a:t> ,  </a:t>
            </a:r>
            <a:r>
              <a:rPr lang="en-US" dirty="0" err="1" smtClean="0">
                <a:solidFill>
                  <a:srgbClr val="FFFF00"/>
                </a:solidFill>
              </a:rPr>
              <a:t>डिप्लोमा</a:t>
            </a:r>
            <a:r>
              <a:rPr lang="en-US" dirty="0" smtClean="0">
                <a:solidFill>
                  <a:srgbClr val="FFFF00"/>
                </a:solidFill>
              </a:rPr>
              <a:t>।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सही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कारक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से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वाक्य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पूर्ण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करो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१) </a:t>
            </a:r>
            <a:r>
              <a:rPr lang="en-US" sz="3200" dirty="0" err="1" smtClean="0">
                <a:solidFill>
                  <a:schemeClr val="tx1"/>
                </a:solidFill>
              </a:rPr>
              <a:t>रविंद्रजी</a:t>
            </a:r>
            <a:r>
              <a:rPr lang="en-US" sz="3200" dirty="0" smtClean="0">
                <a:solidFill>
                  <a:schemeClr val="tx1"/>
                </a:solidFill>
              </a:rPr>
              <a:t> …….. </a:t>
            </a:r>
            <a:r>
              <a:rPr lang="en-US" sz="3200" dirty="0" err="1" smtClean="0">
                <a:solidFill>
                  <a:schemeClr val="tx1"/>
                </a:solidFill>
              </a:rPr>
              <a:t>पिता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देवेंद्रनाथ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थे</a:t>
            </a:r>
            <a:r>
              <a:rPr lang="en-US" sz="3200" dirty="0" smtClean="0">
                <a:solidFill>
                  <a:schemeClr val="tx1"/>
                </a:solidFill>
              </a:rPr>
              <a:t> ।</a:t>
            </a:r>
          </a:p>
          <a:p>
            <a:r>
              <a:rPr lang="en-US" sz="3200" dirty="0" smtClean="0"/>
              <a:t>२) </a:t>
            </a:r>
            <a:r>
              <a:rPr lang="en-US" sz="3200" dirty="0" err="1" smtClean="0"/>
              <a:t>रविंद्रजी</a:t>
            </a:r>
            <a:r>
              <a:rPr lang="en-US" sz="3200" dirty="0" smtClean="0"/>
              <a:t> ……..</a:t>
            </a:r>
            <a:r>
              <a:rPr lang="en-US" sz="3200" dirty="0" err="1" smtClean="0"/>
              <a:t>कपना</a:t>
            </a:r>
            <a:r>
              <a:rPr lang="en-US" sz="3200" dirty="0" smtClean="0"/>
              <a:t> </a:t>
            </a:r>
            <a:r>
              <a:rPr lang="en-US" sz="3200" dirty="0" err="1" smtClean="0"/>
              <a:t>की</a:t>
            </a:r>
            <a:r>
              <a:rPr lang="en-US" sz="3200" dirty="0" smtClean="0"/>
              <a:t> </a:t>
            </a:r>
            <a:r>
              <a:rPr lang="en-US" sz="3200" dirty="0" err="1" smtClean="0"/>
              <a:t>उडान</a:t>
            </a:r>
            <a:r>
              <a:rPr lang="en-US" sz="3200" dirty="0" smtClean="0"/>
              <a:t> </a:t>
            </a:r>
            <a:r>
              <a:rPr lang="en-US" sz="3200" dirty="0" err="1" smtClean="0"/>
              <a:t>ऊँची</a:t>
            </a:r>
            <a:r>
              <a:rPr lang="en-US" sz="3200" dirty="0" smtClean="0"/>
              <a:t> </a:t>
            </a:r>
            <a:r>
              <a:rPr lang="en-US" sz="3200" dirty="0" err="1" smtClean="0"/>
              <a:t>थी</a:t>
            </a:r>
            <a:r>
              <a:rPr lang="en-US" sz="3200" dirty="0" smtClean="0"/>
              <a:t> ।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३) </a:t>
            </a:r>
            <a:r>
              <a:rPr lang="en-US" sz="3200" dirty="0" err="1" smtClean="0">
                <a:solidFill>
                  <a:srgbClr val="FFFF00"/>
                </a:solidFill>
              </a:rPr>
              <a:t>रविंद्रजी</a:t>
            </a:r>
            <a:r>
              <a:rPr lang="en-US" sz="3200" dirty="0" smtClean="0">
                <a:solidFill>
                  <a:srgbClr val="FFFF00"/>
                </a:solidFill>
              </a:rPr>
              <a:t> …….. </a:t>
            </a:r>
            <a:r>
              <a:rPr lang="en-US" sz="3200" dirty="0" err="1" smtClean="0">
                <a:solidFill>
                  <a:srgbClr val="FFFF00"/>
                </a:solidFill>
              </a:rPr>
              <a:t>विफ़ुल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साहित्य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रचना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की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४) </a:t>
            </a:r>
            <a:r>
              <a:rPr lang="en-US" sz="3200" dirty="0" err="1" smtClean="0"/>
              <a:t>वे</a:t>
            </a:r>
            <a:r>
              <a:rPr lang="en-US" sz="3200" dirty="0" smtClean="0"/>
              <a:t> </a:t>
            </a:r>
            <a:r>
              <a:rPr lang="en-US" sz="3200" dirty="0" err="1" smtClean="0"/>
              <a:t>सत्रह</a:t>
            </a:r>
            <a:r>
              <a:rPr lang="en-US" sz="3200" dirty="0" smtClean="0"/>
              <a:t> </a:t>
            </a:r>
            <a:r>
              <a:rPr lang="en-US" sz="3200" dirty="0" err="1" smtClean="0"/>
              <a:t>वर्ष</a:t>
            </a:r>
            <a:r>
              <a:rPr lang="en-US" sz="3200" dirty="0" smtClean="0"/>
              <a:t> ……</a:t>
            </a:r>
            <a:r>
              <a:rPr lang="en-US" sz="3200" dirty="0" err="1" smtClean="0"/>
              <a:t>आयु</a:t>
            </a:r>
            <a:r>
              <a:rPr lang="en-US" sz="3200" dirty="0" smtClean="0"/>
              <a:t> </a:t>
            </a:r>
            <a:r>
              <a:rPr lang="en-US" sz="3200" dirty="0" err="1" smtClean="0"/>
              <a:t>में</a:t>
            </a:r>
            <a:r>
              <a:rPr lang="en-US" sz="3200" dirty="0" smtClean="0"/>
              <a:t> </a:t>
            </a:r>
            <a:r>
              <a:rPr lang="en-US" sz="3200" dirty="0" err="1" smtClean="0"/>
              <a:t>इंगलैंड</a:t>
            </a:r>
            <a:r>
              <a:rPr lang="en-US" sz="3200" dirty="0" smtClean="0"/>
              <a:t> </a:t>
            </a:r>
            <a:r>
              <a:rPr lang="en-US" sz="3200" dirty="0" err="1" smtClean="0"/>
              <a:t>गये</a:t>
            </a:r>
            <a:r>
              <a:rPr lang="en-US" sz="3200" dirty="0" smtClean="0"/>
              <a:t> ।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५) </a:t>
            </a:r>
            <a:r>
              <a:rPr lang="en-US" sz="3200" dirty="0" err="1" smtClean="0">
                <a:solidFill>
                  <a:srgbClr val="00B0F0"/>
                </a:solidFill>
              </a:rPr>
              <a:t>आदर्श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विध्यालय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खोलने</a:t>
            </a:r>
            <a:r>
              <a:rPr lang="en-US" sz="3200" dirty="0" smtClean="0">
                <a:solidFill>
                  <a:srgbClr val="00B0F0"/>
                </a:solidFill>
              </a:rPr>
              <a:t> …… </a:t>
            </a:r>
            <a:r>
              <a:rPr lang="en-US" sz="3200" dirty="0" err="1" smtClean="0">
                <a:solidFill>
                  <a:srgbClr val="00B0F0"/>
                </a:solidFill>
              </a:rPr>
              <a:t>विचर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किया</a:t>
            </a:r>
            <a:r>
              <a:rPr lang="en-US" sz="3200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sz="3200" dirty="0" smtClean="0"/>
              <a:t>६) </a:t>
            </a:r>
            <a:r>
              <a:rPr lang="en-US" sz="3200" dirty="0" err="1" smtClean="0"/>
              <a:t>रविंद्रजी</a:t>
            </a:r>
            <a:r>
              <a:rPr lang="en-US" sz="3200" dirty="0" smtClean="0"/>
              <a:t> </a:t>
            </a:r>
            <a:r>
              <a:rPr lang="en-US" sz="3200" dirty="0" err="1" smtClean="0"/>
              <a:t>चाहते</a:t>
            </a:r>
            <a:r>
              <a:rPr lang="en-US" sz="3200" dirty="0" smtClean="0"/>
              <a:t> </a:t>
            </a:r>
            <a:r>
              <a:rPr lang="en-US" sz="3200" dirty="0" err="1" smtClean="0"/>
              <a:t>थे</a:t>
            </a:r>
            <a:r>
              <a:rPr lang="en-US" sz="3200" dirty="0" smtClean="0"/>
              <a:t> </a:t>
            </a:r>
            <a:r>
              <a:rPr lang="en-US" sz="3200" dirty="0" err="1" smtClean="0"/>
              <a:t>कि</a:t>
            </a:r>
            <a:r>
              <a:rPr lang="en-US" sz="3200" dirty="0" smtClean="0"/>
              <a:t> </a:t>
            </a:r>
            <a:r>
              <a:rPr lang="en-US" sz="3200" dirty="0" err="1" smtClean="0"/>
              <a:t>प्रतिभा</a:t>
            </a:r>
            <a:r>
              <a:rPr lang="en-US" sz="3200" dirty="0" smtClean="0"/>
              <a:t> </a:t>
            </a:r>
            <a:r>
              <a:rPr lang="en-US" sz="3200" smtClean="0"/>
              <a:t>उनकी </a:t>
            </a:r>
            <a:r>
              <a:rPr lang="en-US" sz="3200" dirty="0" err="1" smtClean="0"/>
              <a:t>जीविका</a:t>
            </a:r>
            <a:r>
              <a:rPr lang="en-US" sz="3200" dirty="0" smtClean="0"/>
              <a:t> ….. </a:t>
            </a:r>
            <a:r>
              <a:rPr lang="en-US" sz="3200" dirty="0" err="1" smtClean="0"/>
              <a:t>साधन</a:t>
            </a:r>
            <a:r>
              <a:rPr lang="en-US" sz="3200" dirty="0" smtClean="0"/>
              <a:t> </a:t>
            </a:r>
            <a:r>
              <a:rPr lang="en-US" sz="3200" dirty="0" err="1" smtClean="0"/>
              <a:t>बने</a:t>
            </a:r>
            <a:r>
              <a:rPr lang="en-US" sz="3200" dirty="0" smtClean="0"/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( </a:t>
            </a:r>
            <a:r>
              <a:rPr lang="en-US" sz="3200" dirty="0" err="1" smtClean="0">
                <a:solidFill>
                  <a:srgbClr val="FF0000"/>
                </a:solidFill>
              </a:rPr>
              <a:t>का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के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की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ने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से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को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पर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में</a:t>
            </a:r>
            <a:r>
              <a:rPr lang="en-US" sz="3200" dirty="0" smtClean="0">
                <a:solidFill>
                  <a:srgbClr val="FF0000"/>
                </a:solidFill>
              </a:rPr>
              <a:t> ) 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dir="in"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/>
                </a:solidFill>
              </a:rPr>
              <a:t>    </a:t>
            </a:r>
            <a:r>
              <a:rPr lang="en-US" sz="6000" dirty="0" err="1" smtClean="0">
                <a:solidFill>
                  <a:schemeClr val="accent5"/>
                </a:solidFill>
              </a:rPr>
              <a:t>पार्यायवाची</a:t>
            </a:r>
            <a:r>
              <a:rPr lang="en-US" sz="6000" dirty="0" smtClean="0">
                <a:solidFill>
                  <a:schemeClr val="accent5"/>
                </a:solidFill>
              </a:rPr>
              <a:t>  </a:t>
            </a:r>
            <a:r>
              <a:rPr lang="en-US" sz="6000" dirty="0" err="1" smtClean="0">
                <a:solidFill>
                  <a:schemeClr val="accent5"/>
                </a:solidFill>
              </a:rPr>
              <a:t>शब्द</a:t>
            </a:r>
            <a:r>
              <a:rPr lang="en-US" sz="6000" dirty="0" smtClean="0">
                <a:solidFill>
                  <a:schemeClr val="accent5"/>
                </a:solidFill>
              </a:rPr>
              <a:t>  </a:t>
            </a:r>
            <a:endParaRPr lang="en-IN" sz="60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4300" dirty="0" err="1" smtClean="0">
                <a:solidFill>
                  <a:srgbClr val="FF0000"/>
                </a:solidFill>
              </a:rPr>
              <a:t>समान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</a:rPr>
              <a:t>अर्थ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</a:rPr>
              <a:t>देनेवाले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</a:rPr>
              <a:t>शब्</a:t>
            </a:r>
            <a:r>
              <a:rPr lang="en-US" sz="4300" dirty="0" err="1" smtClean="0">
                <a:solidFill>
                  <a:schemeClr val="accent4"/>
                </a:solidFill>
              </a:rPr>
              <a:t>दxxÉसम</a:t>
            </a:r>
            <a:r>
              <a:rPr lang="hi-IN" sz="4000" dirty="0" smtClean="0">
                <a:solidFill>
                  <a:schemeClr val="accent4"/>
                </a:solidFill>
              </a:rPr>
              <a:t>अर्थ देनेवाले शब्द</a:t>
            </a:r>
          </a:p>
          <a:p>
            <a:r>
              <a:rPr lang="hi-IN" sz="4000" dirty="0" smtClean="0"/>
              <a:t>आयु = </a:t>
            </a:r>
            <a:r>
              <a:rPr lang="en-US" sz="4000" dirty="0" smtClean="0"/>
              <a:t> </a:t>
            </a:r>
            <a:r>
              <a:rPr lang="hi-IN" sz="4000" dirty="0" smtClean="0"/>
              <a:t>उम्र</a:t>
            </a:r>
          </a:p>
          <a:p>
            <a:r>
              <a:rPr lang="hi-IN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विपुल =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hi-IN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उत्कृष्ठ</a:t>
            </a:r>
          </a:p>
          <a:p>
            <a:r>
              <a:rPr lang="hi-IN" sz="4000" dirty="0" smtClean="0">
                <a:solidFill>
                  <a:srgbClr val="0000CC"/>
                </a:solidFill>
              </a:rPr>
              <a:t>स्पूर्ती = प्रेरणा</a:t>
            </a:r>
          </a:p>
          <a:p>
            <a:r>
              <a:rPr lang="hi-IN" sz="4000" dirty="0" smtClean="0">
                <a:solidFill>
                  <a:srgbClr val="FFFF00"/>
                </a:solidFill>
              </a:rPr>
              <a:t>संपदा = संपत्ती</a:t>
            </a:r>
          </a:p>
          <a:p>
            <a:r>
              <a:rPr lang="hi-IN" sz="4000" dirty="0" smtClean="0">
                <a:solidFill>
                  <a:srgbClr val="FF0000"/>
                </a:solidFill>
              </a:rPr>
              <a:t>गौरव = सम्मान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cover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3">
              <a:buNone/>
            </a:pPr>
            <a:r>
              <a:rPr lang="hi-IN" sz="4000" dirty="0" smtClean="0">
                <a:solidFill>
                  <a:schemeClr val="tx2">
                    <a:lumMod val="50000"/>
                  </a:schemeClr>
                </a:solidFill>
              </a:rPr>
              <a:t>प्रसिद्ध 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hi-IN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hi-IN" sz="4000" dirty="0" smtClean="0">
                <a:solidFill>
                  <a:schemeClr val="tx2">
                    <a:lumMod val="50000"/>
                  </a:schemeClr>
                </a:solidFill>
              </a:rPr>
              <a:t>अप्रसिद्ध</a:t>
            </a:r>
          </a:p>
          <a:p>
            <a:r>
              <a:rPr lang="hi-IN" sz="4000" dirty="0" smtClean="0"/>
              <a:t>  </a:t>
            </a:r>
            <a:r>
              <a:rPr lang="en-US" sz="4000" dirty="0" smtClean="0"/>
              <a:t> </a:t>
            </a:r>
            <a:r>
              <a:rPr lang="hi-IN" sz="3600" dirty="0" smtClean="0">
                <a:solidFill>
                  <a:srgbClr val="FF0000"/>
                </a:solidFill>
              </a:rPr>
              <a:t>औपचारिक 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hi-IN" sz="3600" dirty="0" smtClean="0">
                <a:solidFill>
                  <a:srgbClr val="FF0000"/>
                </a:solidFill>
              </a:rPr>
              <a:t> अनौपचारिक</a:t>
            </a:r>
            <a:endParaRPr lang="hi-IN" dirty="0" smtClean="0">
              <a:solidFill>
                <a:srgbClr val="FF0000"/>
              </a:solidFill>
            </a:endParaRPr>
          </a:p>
          <a:p>
            <a:r>
              <a:rPr lang="hi-IN" dirty="0" smtClean="0"/>
              <a:t>   </a:t>
            </a:r>
            <a:r>
              <a:rPr lang="hi-IN" sz="4000" dirty="0" smtClean="0">
                <a:solidFill>
                  <a:srgbClr val="00B0F0"/>
                </a:solidFill>
              </a:rPr>
              <a:t>आरंभ    </a:t>
            </a:r>
            <a:r>
              <a:rPr lang="en-US" sz="4000" dirty="0" smtClean="0">
                <a:solidFill>
                  <a:srgbClr val="00B0F0"/>
                </a:solidFill>
              </a:rPr>
              <a:t>x</a:t>
            </a:r>
            <a:r>
              <a:rPr lang="hi-IN" sz="4000" dirty="0" smtClean="0">
                <a:solidFill>
                  <a:srgbClr val="00B0F0"/>
                </a:solidFill>
              </a:rPr>
              <a:t>    अंत </a:t>
            </a:r>
            <a:endParaRPr lang="hi-IN" dirty="0" smtClean="0">
              <a:solidFill>
                <a:srgbClr val="00B0F0"/>
              </a:solidFill>
            </a:endParaRPr>
          </a:p>
          <a:p>
            <a:r>
              <a:rPr lang="hi-IN" sz="4000" dirty="0" smtClean="0"/>
              <a:t>  पूर्व</a:t>
            </a:r>
            <a:r>
              <a:rPr lang="hi-IN" sz="40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hi-IN" sz="4000" dirty="0" smtClean="0">
                <a:solidFill>
                  <a:schemeClr val="accent6">
                    <a:lumMod val="50000"/>
                  </a:schemeClr>
                </a:solidFill>
              </a:rPr>
              <a:t>    पश्चिम</a:t>
            </a:r>
          </a:p>
          <a:p>
            <a:r>
              <a:rPr lang="hi-IN" dirty="0" smtClean="0">
                <a:solidFill>
                  <a:srgbClr val="00B050"/>
                </a:solidFill>
              </a:rPr>
              <a:t>   </a:t>
            </a:r>
            <a:r>
              <a:rPr lang="hi-IN" sz="4400" dirty="0" smtClean="0">
                <a:solidFill>
                  <a:srgbClr val="00B050"/>
                </a:solidFill>
              </a:rPr>
              <a:t>बडा   </a:t>
            </a:r>
            <a:r>
              <a:rPr lang="en-US" sz="4400" dirty="0" smtClean="0">
                <a:solidFill>
                  <a:srgbClr val="00B050"/>
                </a:solidFill>
              </a:rPr>
              <a:t>x</a:t>
            </a:r>
            <a:r>
              <a:rPr lang="hi-IN" sz="4400" dirty="0" smtClean="0">
                <a:solidFill>
                  <a:srgbClr val="00B050"/>
                </a:solidFill>
              </a:rPr>
              <a:t>   छोटा </a:t>
            </a:r>
            <a:endParaRPr lang="hi-IN" sz="3600" dirty="0" smtClean="0">
              <a:solidFill>
                <a:srgbClr val="00B050"/>
              </a:solidFill>
            </a:endParaRP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       </a:t>
            </a:r>
            <a:r>
              <a:rPr lang="hi-IN" dirty="0" smtClean="0"/>
              <a:t> </a:t>
            </a:r>
            <a:r>
              <a:rPr lang="hi-IN" sz="6600" dirty="0" smtClean="0">
                <a:solidFill>
                  <a:srgbClr val="C00000"/>
                </a:solidFill>
              </a:rPr>
              <a:t>विलोम शब्द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      </a:t>
            </a:r>
            <a:r>
              <a:rPr lang="hi-IN" sz="4800" dirty="0" smtClean="0">
                <a:solidFill>
                  <a:srgbClr val="FF0000"/>
                </a:solidFill>
              </a:rPr>
              <a:t>कवि ----  कवयित्री </a:t>
            </a:r>
            <a:endParaRPr lang="hi-IN" sz="4000" dirty="0" smtClean="0">
              <a:solidFill>
                <a:srgbClr val="FF0000"/>
              </a:solidFill>
            </a:endParaRPr>
          </a:p>
          <a:p>
            <a:r>
              <a:rPr lang="hi-IN" sz="4000" dirty="0" smtClean="0"/>
              <a:t>      </a:t>
            </a:r>
            <a:r>
              <a:rPr lang="hi-IN" sz="4800" dirty="0" smtClean="0">
                <a:solidFill>
                  <a:srgbClr val="00B0F0"/>
                </a:solidFill>
              </a:rPr>
              <a:t>लेखक -----लेखिका</a:t>
            </a:r>
            <a:endParaRPr lang="hi-IN" sz="4000" dirty="0" smtClean="0">
              <a:solidFill>
                <a:srgbClr val="00B0F0"/>
              </a:solidFill>
            </a:endParaRPr>
          </a:p>
          <a:p>
            <a:r>
              <a:rPr lang="hi-IN" sz="4000" dirty="0" smtClean="0"/>
              <a:t>      </a:t>
            </a:r>
            <a:r>
              <a:rPr lang="hi-IN" sz="4400" dirty="0" smtClean="0">
                <a:solidFill>
                  <a:schemeClr val="accent6">
                    <a:lumMod val="75000"/>
                  </a:schemeClr>
                </a:solidFill>
              </a:rPr>
              <a:t>युवक ----- युवती </a:t>
            </a:r>
            <a:endParaRPr lang="hi-IN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hi-IN" sz="4000" dirty="0" smtClean="0"/>
              <a:t>      </a:t>
            </a:r>
            <a:r>
              <a:rPr lang="hi-IN" sz="4400" dirty="0" smtClean="0">
                <a:solidFill>
                  <a:srgbClr val="FFFF00"/>
                </a:solidFill>
              </a:rPr>
              <a:t>बालक ----- बालिका</a:t>
            </a:r>
            <a:endParaRPr lang="hi-IN" sz="4000" dirty="0" smtClean="0">
              <a:solidFill>
                <a:srgbClr val="FFFF00"/>
              </a:solidFill>
            </a:endParaRPr>
          </a:p>
          <a:p>
            <a:r>
              <a:rPr lang="hi-IN" sz="4000" dirty="0" smtClean="0"/>
              <a:t>      </a:t>
            </a:r>
            <a:r>
              <a:rPr lang="hi-IN" sz="4400" dirty="0" smtClean="0">
                <a:solidFill>
                  <a:srgbClr val="92D050"/>
                </a:solidFill>
              </a:rPr>
              <a:t>मोर -----   मोरनी</a:t>
            </a:r>
            <a:endParaRPr lang="hi-IN" sz="4000" dirty="0" smtClean="0">
              <a:solidFill>
                <a:srgbClr val="92D050"/>
              </a:solidFill>
            </a:endParaRP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39903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i-IN" sz="6600" dirty="0" smtClean="0">
                <a:solidFill>
                  <a:srgbClr val="7030A0"/>
                </a:solidFill>
              </a:rPr>
              <a:t>अन्य लिंग रुप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  </a:t>
            </a:r>
            <a:r>
              <a:rPr lang="hi-IN" sz="3200" dirty="0" smtClean="0">
                <a:solidFill>
                  <a:srgbClr val="FF0000"/>
                </a:solidFill>
              </a:rPr>
              <a:t>परिवार ------ परिवार</a:t>
            </a:r>
          </a:p>
          <a:p>
            <a:r>
              <a:rPr lang="en-US" sz="3200" dirty="0" smtClean="0">
                <a:solidFill>
                  <a:srgbClr val="73FC60"/>
                </a:solidFill>
              </a:rPr>
              <a:t>       </a:t>
            </a:r>
            <a:r>
              <a:rPr lang="hi-IN" sz="3200" dirty="0" smtClean="0">
                <a:solidFill>
                  <a:srgbClr val="73FC60"/>
                </a:solidFill>
              </a:rPr>
              <a:t>घर   ------  घर</a:t>
            </a:r>
          </a:p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hi-IN" sz="3200" dirty="0" smtClean="0">
                <a:solidFill>
                  <a:schemeClr val="accent6">
                    <a:lumMod val="50000"/>
                  </a:schemeClr>
                </a:solidFill>
              </a:rPr>
              <a:t>योजना ------ योजनाएँ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hi-IN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कला ------- कलाएँ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        </a:t>
            </a:r>
            <a:r>
              <a:rPr lang="hi-IN" sz="3200" dirty="0" smtClean="0">
                <a:solidFill>
                  <a:srgbClr val="FFC000"/>
                </a:solidFill>
              </a:rPr>
              <a:t>उपाधि  -----  उपाधियाँ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        </a:t>
            </a:r>
            <a:r>
              <a:rPr lang="hi-IN" sz="3200" dirty="0" smtClean="0">
                <a:solidFill>
                  <a:schemeClr val="accent2"/>
                </a:solidFill>
              </a:rPr>
              <a:t>कहानी ------ कहानियाँ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    </a:t>
            </a:r>
            <a:r>
              <a:rPr lang="hi-IN" sz="3200" dirty="0" smtClean="0">
                <a:solidFill>
                  <a:srgbClr val="FF0000"/>
                </a:solidFill>
              </a:rPr>
              <a:t>उडान ------  उडानें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     </a:t>
            </a:r>
            <a:r>
              <a:rPr lang="hi-IN" sz="5400" dirty="0" smtClean="0">
                <a:solidFill>
                  <a:schemeClr val="tx1"/>
                </a:solidFill>
              </a:rPr>
              <a:t>अन्य वचन रुप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hi-IN" sz="4000" dirty="0" smtClean="0">
                <a:solidFill>
                  <a:srgbClr val="ADBE0C"/>
                </a:solidFill>
              </a:rPr>
              <a:t>मूल क्रिया को “</a:t>
            </a:r>
            <a:r>
              <a:rPr lang="hi-IN" sz="4000" dirty="0" smtClean="0">
                <a:solidFill>
                  <a:srgbClr val="FF0000"/>
                </a:solidFill>
              </a:rPr>
              <a:t>आना” </a:t>
            </a:r>
            <a:r>
              <a:rPr lang="hi-IN" sz="4000" dirty="0" smtClean="0">
                <a:solidFill>
                  <a:srgbClr val="ADBE0C"/>
                </a:solidFill>
              </a:rPr>
              <a:t>प्रत्यय लागाने से वह प्रथम प्रेरणार्थक रुप बनता है ।</a:t>
            </a:r>
          </a:p>
          <a:p>
            <a:r>
              <a:rPr lang="hi-IN" sz="4000" dirty="0" smtClean="0">
                <a:solidFill>
                  <a:srgbClr val="009900"/>
                </a:solidFill>
              </a:rPr>
              <a:t>जैसे --- कर + आना =  कराना</a:t>
            </a:r>
          </a:p>
          <a:p>
            <a:r>
              <a:rPr lang="hi-IN" sz="4000" dirty="0" smtClean="0">
                <a:solidFill>
                  <a:schemeClr val="bg1"/>
                </a:solidFill>
              </a:rPr>
              <a:t>मूल क्रिया को  </a:t>
            </a:r>
            <a:r>
              <a:rPr lang="hi-IN" sz="4000" dirty="0" smtClean="0">
                <a:solidFill>
                  <a:srgbClr val="FF0000"/>
                </a:solidFill>
              </a:rPr>
              <a:t>“वाना”  </a:t>
            </a:r>
            <a:r>
              <a:rPr lang="hi-IN" sz="4000" dirty="0" smtClean="0">
                <a:solidFill>
                  <a:schemeClr val="bg1"/>
                </a:solidFill>
              </a:rPr>
              <a:t>प्रत्यय लगाने से वह द्वितीय प्रेरणार्थक रुप बनता है </a:t>
            </a:r>
          </a:p>
          <a:p>
            <a:r>
              <a:rPr lang="hi-IN" sz="4000" dirty="0" smtClean="0">
                <a:solidFill>
                  <a:srgbClr val="0000CC"/>
                </a:solidFill>
              </a:rPr>
              <a:t>जैसे --  कर + वाना =  करवाना ।</a:t>
            </a:r>
            <a:endParaRPr lang="hi-IN" sz="36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00CC"/>
                </a:solidFill>
              </a:rPr>
              <a:t>    </a:t>
            </a:r>
            <a:r>
              <a:rPr lang="hi-IN" sz="6600" dirty="0" smtClean="0">
                <a:solidFill>
                  <a:srgbClr val="0000CC"/>
                </a:solidFill>
              </a:rPr>
              <a:t>प्रेरणार्थक रुप</a:t>
            </a:r>
            <a:endParaRPr lang="en-US" sz="6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66FF33"/>
                </a:solidFill>
              </a:rPr>
              <a:t>       </a:t>
            </a:r>
            <a:r>
              <a:rPr lang="hi-IN" sz="6600" dirty="0" smtClean="0">
                <a:solidFill>
                  <a:srgbClr val="66FF33"/>
                </a:solidFill>
              </a:rPr>
              <a:t>उदाहरण</a:t>
            </a:r>
            <a:endParaRPr lang="en-IN" sz="6000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i-IN" sz="4000" dirty="0" smtClean="0">
                <a:solidFill>
                  <a:srgbClr val="FF0000"/>
                </a:solidFill>
              </a:rPr>
              <a:t>क्रिया    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hi-IN" sz="4000" dirty="0" smtClean="0">
                <a:solidFill>
                  <a:srgbClr val="FF0000"/>
                </a:solidFill>
              </a:rPr>
              <a:t>प्र. प्रे .  </a:t>
            </a:r>
            <a:r>
              <a:rPr lang="en-US" sz="4000" dirty="0" smtClean="0">
                <a:solidFill>
                  <a:srgbClr val="FF0000"/>
                </a:solidFill>
              </a:rPr>
              <a:t>   </a:t>
            </a:r>
            <a:r>
              <a:rPr lang="hi-IN" sz="4000" dirty="0" smtClean="0">
                <a:solidFill>
                  <a:srgbClr val="FF0000"/>
                </a:solidFill>
              </a:rPr>
              <a:t> द्वि. प्रे.</a:t>
            </a:r>
          </a:p>
          <a:p>
            <a:r>
              <a:rPr lang="hi-IN" sz="3600" dirty="0" smtClean="0">
                <a:solidFill>
                  <a:schemeClr val="bg1"/>
                </a:solidFill>
              </a:rPr>
              <a:t>चलना      चलाना      चलवाना</a:t>
            </a:r>
          </a:p>
          <a:p>
            <a:r>
              <a:rPr lang="hi-IN" sz="3600" dirty="0" smtClean="0">
                <a:solidFill>
                  <a:srgbClr val="FFFF00"/>
                </a:solidFill>
              </a:rPr>
              <a:t>पीना       पिलाना      पिलवाना</a:t>
            </a:r>
          </a:p>
          <a:p>
            <a:r>
              <a:rPr lang="hi-IN" sz="3600" dirty="0" smtClean="0">
                <a:solidFill>
                  <a:srgbClr val="00B0F0"/>
                </a:solidFill>
              </a:rPr>
              <a:t>लिखना     लिखाना      लिखवाना</a:t>
            </a:r>
          </a:p>
          <a:p>
            <a:r>
              <a:rPr lang="hi-IN" sz="3600" dirty="0" smtClean="0">
                <a:solidFill>
                  <a:schemeClr val="tx1"/>
                </a:solidFill>
              </a:rPr>
              <a:t>पढना       पढाना       पढवाना</a:t>
            </a:r>
          </a:p>
          <a:p>
            <a:r>
              <a:rPr lang="hi-IN" sz="3600" dirty="0" smtClean="0">
                <a:solidFill>
                  <a:srgbClr val="73FC60"/>
                </a:solidFill>
              </a:rPr>
              <a:t>मरना       मराना       मरवाना</a:t>
            </a:r>
            <a:endParaRPr lang="en-US" sz="3600" dirty="0" smtClean="0">
              <a:solidFill>
                <a:srgbClr val="73FC6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FF"/>
                </a:solidFill>
              </a:rPr>
              <a:t>   </a:t>
            </a:r>
            <a:r>
              <a:rPr lang="hi-IN" sz="6000" dirty="0" smtClean="0">
                <a:solidFill>
                  <a:srgbClr val="FF00FF"/>
                </a:solidFill>
              </a:rPr>
              <a:t>परिवर्तन के साथ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i-IN" sz="4000" dirty="0" smtClean="0">
                <a:solidFill>
                  <a:srgbClr val="247C35"/>
                </a:solidFill>
              </a:rPr>
              <a:t>क्रिया        प्र. प्रे.     द्वि.प्रे</a:t>
            </a:r>
            <a:r>
              <a:rPr lang="hi-IN" sz="3200" dirty="0" smtClean="0">
                <a:solidFill>
                  <a:srgbClr val="247C35"/>
                </a:solidFill>
              </a:rPr>
              <a:t>.</a:t>
            </a:r>
          </a:p>
          <a:p>
            <a:r>
              <a:rPr lang="hi-IN" sz="3900" dirty="0" smtClean="0">
                <a:solidFill>
                  <a:srgbClr val="FF0066"/>
                </a:solidFill>
              </a:rPr>
              <a:t>देखना       दिखाना      दिखवाना</a:t>
            </a:r>
          </a:p>
          <a:p>
            <a:r>
              <a:rPr lang="hi-IN" sz="3900" dirty="0" smtClean="0">
                <a:solidFill>
                  <a:schemeClr val="accent6">
                    <a:lumMod val="50000"/>
                  </a:schemeClr>
                </a:solidFill>
              </a:rPr>
              <a:t>भेजना       भिजाना      भिजवाना</a:t>
            </a:r>
          </a:p>
          <a:p>
            <a:r>
              <a:rPr lang="hi-IN" sz="3900" dirty="0" smtClean="0">
                <a:solidFill>
                  <a:srgbClr val="0000CC"/>
                </a:solidFill>
              </a:rPr>
              <a:t>बैठना        बिठाना      बिठवाना                                             </a:t>
            </a:r>
          </a:p>
          <a:p>
            <a:pPr>
              <a:buFont typeface="Wingdings" pitchFamily="2" charset="2"/>
              <a:buChar char="§"/>
            </a:pPr>
            <a:r>
              <a:rPr lang="hi-IN" sz="3900" dirty="0" smtClean="0">
                <a:solidFill>
                  <a:srgbClr val="7030A0"/>
                </a:solidFill>
              </a:rPr>
              <a:t>देना         दिलाना      दिलवाना</a:t>
            </a:r>
          </a:p>
          <a:p>
            <a:r>
              <a:rPr lang="hi-IN" sz="3900" dirty="0" smtClean="0">
                <a:solidFill>
                  <a:srgbClr val="FFC000"/>
                </a:solidFill>
              </a:rPr>
              <a:t>खाना        खिलाना      खिलवाना   </a:t>
            </a:r>
            <a:endParaRPr lang="en-US" sz="3900" dirty="0" smtClean="0">
              <a:solidFill>
                <a:srgbClr val="FFC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wipe dir="u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9900"/>
                </a:solidFill>
              </a:rPr>
              <a:t>      </a:t>
            </a:r>
            <a:r>
              <a:rPr lang="hi-IN" sz="6000" dirty="0" smtClean="0">
                <a:solidFill>
                  <a:srgbClr val="009900"/>
                </a:solidFill>
              </a:rPr>
              <a:t>एक शब्द दो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hi-IN" dirty="0" smtClean="0"/>
              <a:t> </a:t>
            </a:r>
            <a:r>
              <a:rPr lang="hi-IN" sz="3600" dirty="0" smtClean="0">
                <a:solidFill>
                  <a:srgbClr val="FF00FF"/>
                </a:solidFill>
              </a:rPr>
              <a:t>कविता लिखनेवाला    --    कवि</a:t>
            </a:r>
          </a:p>
          <a:p>
            <a:r>
              <a:rPr lang="hi-IN" sz="3600" dirty="0" smtClean="0">
                <a:solidFill>
                  <a:srgbClr val="FF0000"/>
                </a:solidFill>
              </a:rPr>
              <a:t>  लेख लिखनेवाला      --    लेखक</a:t>
            </a:r>
          </a:p>
          <a:p>
            <a:r>
              <a:rPr lang="hi-IN" sz="3600" dirty="0" smtClean="0"/>
              <a:t>  </a:t>
            </a:r>
            <a:r>
              <a:rPr lang="hi-IN" sz="3600" dirty="0" smtClean="0">
                <a:solidFill>
                  <a:schemeClr val="accent2">
                    <a:lumMod val="75000"/>
                  </a:schemeClr>
                </a:solidFill>
              </a:rPr>
              <a:t>कहानी लिखनेवाला    --    कहनिकार</a:t>
            </a:r>
          </a:p>
          <a:p>
            <a:r>
              <a:rPr lang="hi-IN" sz="3600" dirty="0" smtClean="0">
                <a:solidFill>
                  <a:srgbClr val="FF00FF"/>
                </a:solidFill>
              </a:rPr>
              <a:t>  शिकार खेलनेवाला     --    शिकारी</a:t>
            </a:r>
          </a:p>
          <a:p>
            <a:r>
              <a:rPr lang="hi-IN" sz="3600" dirty="0" smtClean="0"/>
              <a:t>  </a:t>
            </a:r>
            <a:r>
              <a:rPr lang="hi-IN" sz="3600" dirty="0" smtClean="0">
                <a:solidFill>
                  <a:srgbClr val="0000CC"/>
                </a:solidFill>
              </a:rPr>
              <a:t>कपडे धोनेवाला       --     धोभी</a:t>
            </a:r>
          </a:p>
          <a:p>
            <a:r>
              <a:rPr lang="hi-IN" sz="3600" dirty="0" smtClean="0"/>
              <a:t>  कपडे बुननेवाला      --     जुलाहा</a:t>
            </a:r>
          </a:p>
          <a:p>
            <a:r>
              <a:rPr lang="hi-IN" sz="3600" dirty="0" smtClean="0">
                <a:solidFill>
                  <a:srgbClr val="C00000"/>
                </a:solidFill>
              </a:rPr>
              <a:t>  बहुत बोलनेवाला      --     बातुनी</a:t>
            </a:r>
            <a:endParaRPr lang="en-IN" sz="3600" dirty="0"/>
          </a:p>
        </p:txBody>
      </p:sp>
    </p:spTree>
  </p:cSld>
  <p:clrMapOvr>
    <a:masterClrMapping/>
  </p:clrMapOvr>
  <p:transition spd="slow">
    <p:wheel spokes="3"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कन्नड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में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अनुवाद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करो</a:t>
            </a:r>
            <a:endParaRPr lang="en-IN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C00000"/>
                </a:solidFill>
              </a:rPr>
              <a:t>महर्षि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देवेंद्रनाथ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ब्रह्म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समाज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के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नेता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थे</a:t>
            </a:r>
            <a:r>
              <a:rPr lang="en-US" sz="3200" dirty="0" smtClean="0">
                <a:solidFill>
                  <a:srgbClr val="C00000"/>
                </a:solidFill>
              </a:rPr>
              <a:t> ।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रविंद्रजी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जन्मजात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साहित्यकार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थे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</a:p>
          <a:p>
            <a:r>
              <a:rPr lang="en-US" sz="3200" dirty="0" err="1" smtClean="0"/>
              <a:t>रविंद्रजी</a:t>
            </a:r>
            <a:r>
              <a:rPr lang="en-US" sz="3200" dirty="0" smtClean="0"/>
              <a:t> </a:t>
            </a:r>
            <a:r>
              <a:rPr lang="en-US" sz="3200" dirty="0" err="1" smtClean="0"/>
              <a:t>श्रेष्ठ</a:t>
            </a:r>
            <a:r>
              <a:rPr lang="en-US" sz="3200" dirty="0" smtClean="0"/>
              <a:t>  </a:t>
            </a:r>
            <a:r>
              <a:rPr lang="en-US" sz="3200" dirty="0" err="1" smtClean="0"/>
              <a:t>चित्रकार</a:t>
            </a:r>
            <a:r>
              <a:rPr lang="en-US" sz="3200" dirty="0" smtClean="0"/>
              <a:t> </a:t>
            </a:r>
            <a:r>
              <a:rPr lang="en-US" sz="3200" dirty="0" err="1" smtClean="0"/>
              <a:t>थे</a:t>
            </a:r>
            <a:r>
              <a:rPr lang="en-US" sz="3200" dirty="0" smtClean="0"/>
              <a:t> ।</a:t>
            </a:r>
          </a:p>
          <a:p>
            <a:r>
              <a:rPr lang="en-US" sz="3200" dirty="0" smtClean="0">
                <a:solidFill>
                  <a:srgbClr val="0000CC"/>
                </a:solidFill>
              </a:rPr>
              <a:t>१९१३ </a:t>
            </a:r>
            <a:r>
              <a:rPr lang="en-US" sz="3200" dirty="0" err="1" smtClean="0">
                <a:solidFill>
                  <a:srgbClr val="0000CC"/>
                </a:solidFill>
              </a:rPr>
              <a:t>में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गीतांजली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काव्य</a:t>
            </a:r>
            <a:r>
              <a:rPr lang="en-US" sz="3200" dirty="0" smtClean="0">
                <a:solidFill>
                  <a:srgbClr val="0000CC"/>
                </a:solidFill>
              </a:rPr>
              <a:t>- </a:t>
            </a:r>
            <a:r>
              <a:rPr lang="en-US" sz="3200" dirty="0" err="1" smtClean="0">
                <a:solidFill>
                  <a:srgbClr val="0000CC"/>
                </a:solidFill>
              </a:rPr>
              <a:t>कृति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को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नोबल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पुरस्कार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मिला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smtClean="0"/>
              <a:t>।</a:t>
            </a:r>
          </a:p>
          <a:p>
            <a:r>
              <a:rPr lang="en-US" sz="3200" dirty="0" err="1" smtClean="0">
                <a:solidFill>
                  <a:srgbClr val="7030A0"/>
                </a:solidFill>
              </a:rPr>
              <a:t>उनकी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कविताओं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का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अनुवाद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दुनिया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की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कई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भाषाओं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में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हो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चुका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है</a:t>
            </a:r>
            <a:r>
              <a:rPr lang="en-US" sz="3200" dirty="0" smtClean="0">
                <a:solidFill>
                  <a:srgbClr val="7030A0"/>
                </a:solidFill>
              </a:rPr>
              <a:t> ।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10th hindi ppt's\New Folder\nob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85926"/>
            <a:ext cx="5286412" cy="4462474"/>
          </a:xfrm>
          <a:prstGeom prst="ellipse">
            <a:avLst/>
          </a:prstGeom>
          <a:ln w="63500" cap="rnd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3" name="Rectangle 2"/>
          <p:cNvSpPr/>
          <p:nvPr/>
        </p:nvSpPr>
        <p:spPr>
          <a:xfrm>
            <a:off x="1785918" y="214290"/>
            <a:ext cx="5429288" cy="110799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अल्फ़्रेड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नोबल</a:t>
            </a:r>
            <a:endParaRPr 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-1500000" flipH="1">
            <a:off x="342799" y="1739098"/>
            <a:ext cx="8398328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सीखो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US" sz="9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सिखाओ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US" sz="9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ज्ञान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बढालो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।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FF3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6314" y="5143512"/>
            <a:ext cx="392909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एम</a:t>
            </a:r>
            <a:r>
              <a:rPr lang="en-US" sz="4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en-US" sz="4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बि</a:t>
            </a:r>
            <a:r>
              <a:rPr lang="en-US" sz="4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en-US" sz="4000" b="1" spc="5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पाटील </a:t>
            </a:r>
            <a:r>
              <a:rPr lang="en-US" sz="32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जि.एच.एस</a:t>
            </a:r>
            <a:r>
              <a:rPr lang="en-US" sz="3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en-US" sz="32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गुडगेरी</a:t>
            </a:r>
            <a:endParaRPr lang="en-US" sz="32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2" descr="E:\10th hindi ppt's\New Folder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4422"/>
            <a:ext cx="7162824" cy="5000660"/>
          </a:xfrm>
          <a:prstGeom prst="ellipse">
            <a:avLst/>
          </a:prstGeom>
          <a:ln w="63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Rectangle 2"/>
          <p:cNvSpPr/>
          <p:nvPr/>
        </p:nvSpPr>
        <p:spPr>
          <a:xfrm>
            <a:off x="2075162" y="285728"/>
            <a:ext cx="5140044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डिप्लोमेट</a:t>
            </a:r>
            <a:endParaRPr lang="en-US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10th hindi ppt's\New Folder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71612"/>
            <a:ext cx="7743852" cy="49292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75162" y="214290"/>
            <a:ext cx="4997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प्रशस्ति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पत्र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5162" y="642918"/>
            <a:ext cx="5068606" cy="54014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1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नोबल</a:t>
            </a:r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1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पुरस्कृत</a:t>
            </a:r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1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भारतीय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/>
              <a:t>१) </a:t>
            </a:r>
            <a:r>
              <a:rPr lang="en-US" sz="7200" dirty="0" err="1" smtClean="0"/>
              <a:t>रविंद्रनाथ</a:t>
            </a:r>
            <a:r>
              <a:rPr lang="en-US" sz="7200" dirty="0" smtClean="0"/>
              <a:t> </a:t>
            </a:r>
            <a:r>
              <a:rPr lang="en-US" sz="7200" dirty="0" err="1" smtClean="0"/>
              <a:t>ठाकूर</a:t>
            </a:r>
            <a:r>
              <a:rPr lang="en-US" sz="7200" dirty="0" smtClean="0"/>
              <a:t> </a:t>
            </a:r>
            <a:endParaRPr lang="en-IN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543428" cy="457203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000" dirty="0" err="1" smtClean="0">
                <a:solidFill>
                  <a:srgbClr val="FFFF00"/>
                </a:solidFill>
              </a:rPr>
              <a:t>गीतांजली</a:t>
            </a:r>
            <a:r>
              <a:rPr lang="en-US" sz="6000" dirty="0" smtClean="0"/>
              <a:t>  </a:t>
            </a:r>
            <a:r>
              <a:rPr lang="en-US" sz="3600" dirty="0" smtClean="0"/>
              <a:t>         </a:t>
            </a:r>
            <a:r>
              <a:rPr lang="en-US" sz="3600" dirty="0" err="1" smtClean="0">
                <a:solidFill>
                  <a:srgbClr val="7030A0"/>
                </a:solidFill>
              </a:rPr>
              <a:t>काव्य</a:t>
            </a:r>
            <a:r>
              <a:rPr lang="en-US" sz="3600" dirty="0" smtClean="0">
                <a:solidFill>
                  <a:srgbClr val="7030A0"/>
                </a:solidFill>
              </a:rPr>
              <a:t>- </a:t>
            </a:r>
            <a:r>
              <a:rPr lang="en-US" sz="3600" dirty="0" err="1" smtClean="0">
                <a:solidFill>
                  <a:srgbClr val="7030A0"/>
                </a:solidFill>
              </a:rPr>
              <a:t>कृति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के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लिए</a:t>
            </a:r>
            <a:r>
              <a:rPr lang="en-US" sz="3600" dirty="0" smtClean="0">
                <a:solidFill>
                  <a:srgbClr val="7030A0"/>
                </a:solidFill>
              </a:rPr>
              <a:t>। 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>
                <a:solidFill>
                  <a:srgbClr val="FF0000"/>
                </a:solidFill>
              </a:rPr>
              <a:t>१९१३ </a:t>
            </a:r>
            <a:r>
              <a:rPr lang="en-US" sz="4400" dirty="0" err="1" smtClean="0">
                <a:solidFill>
                  <a:srgbClr val="FF0000"/>
                </a:solidFill>
              </a:rPr>
              <a:t>में</a:t>
            </a:r>
            <a:endParaRPr lang="en-IN" sz="4400" dirty="0">
              <a:solidFill>
                <a:srgbClr val="FF0000"/>
              </a:solidFill>
            </a:endParaRPr>
          </a:p>
        </p:txBody>
      </p:sp>
      <p:pic>
        <p:nvPicPr>
          <p:cNvPr id="5" name="Picture 2" descr="E:\10th hindi ppt's\New Folder\rabind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928802"/>
            <a:ext cx="3286148" cy="450059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cover dir="u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619</TotalTime>
  <Words>1293</Words>
  <Application>Microsoft Office PowerPoint</Application>
  <PresentationFormat>On-screen Show (4:3)</PresentationFormat>
  <Paragraphs>205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Verve</vt:lpstr>
      <vt:lpstr>Slide 1</vt:lpstr>
      <vt:lpstr>Slide 2</vt:lpstr>
      <vt:lpstr>Slide 3</vt:lpstr>
      <vt:lpstr>  अल्फ़्रेड नोबेल</vt:lpstr>
      <vt:lpstr>Slide 5</vt:lpstr>
      <vt:lpstr>Slide 6</vt:lpstr>
      <vt:lpstr>Slide 7</vt:lpstr>
      <vt:lpstr>Slide 8</vt:lpstr>
      <vt:lpstr>१) रविंद्रनाथ ठाकूर </vt:lpstr>
      <vt:lpstr>२) सर. सि.वि. रामन ।</vt:lpstr>
      <vt:lpstr>३) हरगोविंद खुरान</vt:lpstr>
      <vt:lpstr>      ४) मदर तेरेसा</vt:lpstr>
      <vt:lpstr>५) डा. सुब्रमन्य चंद्रशेखर </vt:lpstr>
      <vt:lpstr>६) डा. अमर्थ्य सेन</vt:lpstr>
      <vt:lpstr>७)  विद्याधर सुरजप्रसाद  नैपाल</vt:lpstr>
      <vt:lpstr>    ८) कैलाश सत्यार्थ</vt:lpstr>
      <vt:lpstr>रविंद्रनाथ ठाकूर – जन्म </vt:lpstr>
      <vt:lpstr>Slide 18</vt:lpstr>
      <vt:lpstr>Slide 19</vt:lpstr>
      <vt:lpstr> रविंद्रजी का परिवार</vt:lpstr>
      <vt:lpstr>      रविंद्रजी का परिवार</vt:lpstr>
      <vt:lpstr>        शिक्षा</vt:lpstr>
      <vt:lpstr>Slide 23</vt:lpstr>
      <vt:lpstr>  ग्रामिण जावन</vt:lpstr>
      <vt:lpstr>Slide 25</vt:lpstr>
      <vt:lpstr>जन्मजात साहित्यकार</vt:lpstr>
      <vt:lpstr>  सम्मान और पुरस्कार </vt:lpstr>
      <vt:lpstr>Slide 28</vt:lpstr>
      <vt:lpstr>जालियाँवाला हत्याकांड</vt:lpstr>
      <vt:lpstr>Slide 30</vt:lpstr>
      <vt:lpstr>    बोलपूर के स्कूल </vt:lpstr>
      <vt:lpstr>Slide 32</vt:lpstr>
      <vt:lpstr>रविंद्र्जी की रचनाएँ</vt:lpstr>
      <vt:lpstr>      श्रेष्ठ साहिती </vt:lpstr>
      <vt:lpstr>    शांतिनिकेतन</vt:lpstr>
      <vt:lpstr>रविंद्रजी चाहते थे…</vt:lpstr>
      <vt:lpstr>Slide 37</vt:lpstr>
      <vt:lpstr>Slide 38</vt:lpstr>
      <vt:lpstr>  जोडकर लिखो</vt:lpstr>
      <vt:lpstr>सही कारक से वाक्य पूर्ण करो</vt:lpstr>
      <vt:lpstr>    पार्यायवाची  शब्द  </vt:lpstr>
      <vt:lpstr>        विलोम शब्द</vt:lpstr>
      <vt:lpstr>अन्य लिंग रुप</vt:lpstr>
      <vt:lpstr>     अन्य वचन रुप</vt:lpstr>
      <vt:lpstr>    प्रेरणार्थक रुप</vt:lpstr>
      <vt:lpstr>       उदाहरण</vt:lpstr>
      <vt:lpstr>   परिवर्तन के साथ</vt:lpstr>
      <vt:lpstr>      एक शब्द दो</vt:lpstr>
      <vt:lpstr>कन्नड में अनुवाद करो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111</cp:revision>
  <dcterms:created xsi:type="dcterms:W3CDTF">2016-07-02T11:11:53Z</dcterms:created>
  <dcterms:modified xsi:type="dcterms:W3CDTF">2016-07-07T02:23:55Z</dcterms:modified>
</cp:coreProperties>
</file>