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343" r:id="rId3"/>
    <p:sldId id="326" r:id="rId4"/>
    <p:sldId id="269" r:id="rId5"/>
    <p:sldId id="334" r:id="rId6"/>
    <p:sldId id="340" r:id="rId7"/>
    <p:sldId id="292" r:id="rId8"/>
    <p:sldId id="312" r:id="rId9"/>
    <p:sldId id="313" r:id="rId10"/>
    <p:sldId id="333" r:id="rId11"/>
    <p:sldId id="321" r:id="rId12"/>
    <p:sldId id="289" r:id="rId13"/>
    <p:sldId id="336" r:id="rId14"/>
    <p:sldId id="338" r:id="rId15"/>
    <p:sldId id="317" r:id="rId16"/>
    <p:sldId id="342" r:id="rId17"/>
    <p:sldId id="325" r:id="rId18"/>
    <p:sldId id="309" r:id="rId19"/>
    <p:sldId id="335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87277" autoAdjust="0"/>
  </p:normalViewPr>
  <p:slideViewPr>
    <p:cSldViewPr>
      <p:cViewPr varScale="1">
        <p:scale>
          <a:sx n="65" d="100"/>
          <a:sy n="65" d="100"/>
        </p:scale>
        <p:origin x="17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BA%20-%202018%20DATABASE%20PLACE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MBA%20-%202018%20DATABASE%20PLACEMENT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BA%20-%202018%20DATABASE%20PLACEME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[MBA - 2018 DATABASE PLACEMENT.xlsx]Sheet7!PivotTable2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6.3269093111612731E-2"/>
              <c:y val="-5.40412656751239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Banking &amp; Marketing 
</a:t>
                </a:r>
                <a:fld id="{FA475D63-FF5F-4A08-87EB-7A707BF51D8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4.514628416203223E-2"/>
              <c:y val="8.7948381452318453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HR 
</a:t>
                </a:r>
                <a:fld id="{221D02EF-D9A1-4361-8589-12A976F7F909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6.4756162472697901E-2"/>
              <c:y val="-5.563939924176149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HR
</a:t>
                </a:r>
                <a:fld id="{C0B51EDD-C012-4286-9CE1-38877D5935E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gradFill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5.0146100618541641E-2"/>
              <c:y val="-2.185294546515021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Operations
</a:t>
                </a:r>
                <a:fld id="{B589A237-1D46-41C4-B1A1-ADEECEDC1081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gradFill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Marketing 
</a:t>
                </a:r>
                <a:fld id="{6AD40998-6670-4D50-8CA5-07EA756A23CB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gradFill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4.514628416203223E-2"/>
              <c:y val="8.7948381452318453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HR 
</a:t>
                </a:r>
                <a:fld id="{221D02EF-D9A1-4361-8589-12A976F7F909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6.3269093111612731E-2"/>
              <c:y val="-5.40412656751239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Banking &amp; Marketing 
</a:t>
                </a:r>
                <a:fld id="{FA475D63-FF5F-4A08-87EB-7A707BF51D8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Marketing 
</a:t>
                </a:r>
                <a:fld id="{6AD40998-6670-4D50-8CA5-07EA756A23CB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6.4756162472697901E-2"/>
              <c:y val="-5.563939924176149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HR
</a:t>
                </a:r>
                <a:fld id="{C0B51EDD-C012-4286-9CE1-38877D5935E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5.0146100618541641E-2"/>
              <c:y val="-2.185294546515021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Operations
</a:t>
                </a:r>
                <a:fld id="{B589A237-1D46-41C4-B1A1-ADEECEDC1081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7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18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4.514628416203223E-2"/>
              <c:y val="8.7948381452318453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HR 
</a:t>
                </a:r>
                <a:fld id="{221D02EF-D9A1-4361-8589-12A976F7F909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6.3269093111612731E-2"/>
              <c:y val="-5.4041265675123941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Banking &amp; Marketing 
</a:t>
                </a:r>
                <a:fld id="{FA475D63-FF5F-4A08-87EB-7A707BF51D8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Finance &amp; Marketing 
</a:t>
                </a:r>
                <a:fld id="{6AD40998-6670-4D50-8CA5-07EA756A23CB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6.4756162472697901E-2"/>
              <c:y val="-5.5639399241761492E-3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HR
</a:t>
                </a:r>
                <a:fld id="{C0B51EDD-C012-4286-9CE1-38877D5935E6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3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dLbl>
          <c:idx val="0"/>
          <c:layout>
            <c:manualLayout>
              <c:x val="-5.0146100618541641E-2"/>
              <c:y val="-2.1852945465150219E-2"/>
            </c:manualLayout>
          </c:layout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Marketing &amp; Operations
</a:t>
                </a:r>
                <a:fld id="{B589A237-1D46-41C4-B1A1-ADEECEDC1081}" type="PERCENTAGE">
                  <a:rPr lang="en-US"/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</c:pivotFmts>
    <c:plotArea>
      <c:layout>
        <c:manualLayout>
          <c:layoutTarget val="inner"/>
          <c:xMode val="edge"/>
          <c:yMode val="edge"/>
          <c:x val="0.1159027650613441"/>
          <c:y val="3.7779315942729506E-2"/>
          <c:w val="0.51447735457486421"/>
          <c:h val="0.88563442956043681"/>
        </c:manualLayout>
      </c:layout>
      <c:pieChart>
        <c:varyColors val="1"/>
        <c:ser>
          <c:idx val="0"/>
          <c:order val="0"/>
          <c:tx>
            <c:strRef>
              <c:f>Sheet7!$B$1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3565891472868226E-2"/>
                  <c:y val="-8.00663016224722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Finance &amp; HR 
</a:t>
                    </a:r>
                    <a:fld id="{221D02EF-D9A1-4361-8589-12A976F7F909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8449612403100792E-2"/>
                  <c:y val="-3.3360959009363401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Banking &amp; Marketing 
</a:t>
                    </a:r>
                    <a:fld id="{FA475D63-FF5F-4A08-87EB-7A707BF51D86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550387596899226E-2"/>
                  <c:y val="0.1000828770280901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Finance &amp; Marketing 
</a:t>
                    </a:r>
                    <a:fld id="{6AD40998-6670-4D50-8CA5-07EA756A23CB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3565891472868226E-2"/>
                  <c:y val="-1.334464628846197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Marketing &amp; HR
</a:t>
                    </a:r>
                    <a:fld id="{C0B51EDD-C012-4286-9CE1-38877D5935E6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441860465116293E-2"/>
                  <c:y val="-0.11009116473089926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Marketing &amp; Operations
</a:t>
                    </a:r>
                    <a:fld id="{B589A237-1D46-41C4-B1A1-ADEECEDC1081}" type="PERCENTAGE">
                      <a:rPr lang="en-US" sz="100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Sheet7!$A$2:$A$11</c:f>
              <c:multiLvlStrCache>
                <c:ptCount val="6"/>
                <c:lvl>
                  <c:pt idx="0">
                    <c:v>HR</c:v>
                  </c:pt>
                  <c:pt idx="1">
                    <c:v>Banking</c:v>
                  </c:pt>
                  <c:pt idx="2">
                    <c:v>Finance</c:v>
                  </c:pt>
                  <c:pt idx="3">
                    <c:v>HR</c:v>
                  </c:pt>
                  <c:pt idx="4">
                    <c:v>Operations</c:v>
                  </c:pt>
                  <c:pt idx="5">
                    <c:v>(blank)</c:v>
                  </c:pt>
                </c:lvl>
                <c:lvl>
                  <c:pt idx="0">
                    <c:v>Finance</c:v>
                  </c:pt>
                  <c:pt idx="1">
                    <c:v>Marketing</c:v>
                  </c:pt>
                  <c:pt idx="5">
                    <c:v>(blank)</c:v>
                  </c:pt>
                </c:lvl>
              </c:multiLvlStrCache>
            </c:multiLvlStrRef>
          </c:cat>
          <c:val>
            <c:numRef>
              <c:f>Sheet7!$B$2:$B$11</c:f>
              <c:numCache>
                <c:formatCode>General</c:formatCode>
                <c:ptCount val="6"/>
                <c:pt idx="0">
                  <c:v>28</c:v>
                </c:pt>
                <c:pt idx="1">
                  <c:v>18</c:v>
                </c:pt>
                <c:pt idx="2">
                  <c:v>19</c:v>
                </c:pt>
                <c:pt idx="3">
                  <c:v>40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Students’   UG Profile</a:t>
            </a:r>
            <a:endParaRPr lang="en-US" sz="1800" dirty="0"/>
          </a:p>
        </c:rich>
      </c:tx>
      <c:layout>
        <c:manualLayout>
          <c:xMode val="edge"/>
          <c:yMode val="edge"/>
          <c:x val="0.27941089021731186"/>
          <c:y val="1.9238474525305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Arts &amp; Science</c:v>
              </c:pt>
              <c:pt idx="1">
                <c:v>Engineering</c:v>
              </c:pt>
            </c:strLit>
          </c:cat>
          <c:val>
            <c:numLit>
              <c:formatCode>General</c:formatCode>
              <c:ptCount val="2"/>
              <c:pt idx="0">
                <c:v>55</c:v>
              </c:pt>
              <c:pt idx="1">
                <c:v>64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2893376"/>
        <c:axId val="142116224"/>
      </c:barChart>
      <c:catAx>
        <c:axId val="16289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Speicalisation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16224"/>
        <c:crosses val="autoZero"/>
        <c:auto val="1"/>
        <c:lblAlgn val="ctr"/>
        <c:lblOffset val="100"/>
        <c:noMultiLvlLbl val="0"/>
      </c:catAx>
      <c:valAx>
        <c:axId val="14211622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93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Breakup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321741032370954"/>
          <c:y val="5.6603773584905662E-2"/>
        </c:manualLayout>
      </c:layout>
      <c:overlay val="0"/>
      <c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</c:pivotFmt>
    </c:pivotFmts>
    <c:plotArea>
      <c:layout>
        <c:manualLayout>
          <c:layoutTarget val="inner"/>
          <c:xMode val="edge"/>
          <c:yMode val="edge"/>
          <c:x val="5.5469816272965877E-2"/>
          <c:y val="0.26328484981044054"/>
          <c:w val="0.78645603674540687"/>
          <c:h val="0.53774387576552962"/>
        </c:manualLayout>
      </c:layout>
      <c:pieChart>
        <c:varyColors val="1"/>
        <c:ser>
          <c:idx val="0"/>
          <c:order val="0"/>
          <c:tx>
            <c:v>Total</c:v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F</c:v>
              </c:pt>
              <c:pt idx="1">
                <c:v>M</c:v>
              </c:pt>
            </c:strLit>
          </c:cat>
          <c:val>
            <c:numLit>
              <c:formatCode>General</c:formatCode>
              <c:ptCount val="2"/>
              <c:pt idx="0">
                <c:v>73</c:v>
              </c:pt>
              <c:pt idx="1">
                <c:v>46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gradFill>
          <a:gsLst>
            <a:gs pos="0">
              <a:prstClr val="black">
                <a:lumMod val="65000"/>
                <a:lumOff val="35000"/>
              </a:prstClr>
            </a:gs>
            <a:gs pos="100000">
              <a:prstClr val="black">
                <a:lumMod val="85000"/>
                <a:lumOff val="15000"/>
              </a:prstClr>
            </a:gs>
          </a:gsLst>
          <a:path path="circle">
            <a:fillToRect l="50000" t="50000" r="50000" b="50000"/>
          </a:path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B58D76-5063-4CBA-84E5-4CD7F27DC8F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5F5E98-03B8-45D1-8842-7FCEF235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2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F5E98-03B8-45D1-8842-7FCEF2358A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C231-43A4-4974-87AE-62E6D8E55A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CE1B-F9F3-4DCC-933E-A469912965B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B288-7076-4B70-92F2-C3FC053C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82B6-2BB2-4886-B221-BE99374E6A8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6CF0-B6B3-4D1F-824E-A516BCC3B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F842-985A-4919-A790-1AD899F3CBE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95D0-BAD8-4980-B443-DCB7A3ED8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DB64-CA80-402C-B664-7BE9639CC38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E466-DF63-492C-9ED1-B382D1F9D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F696-10A1-492D-B4BC-7B360CE49E2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1D0A-EAEE-4095-BE1E-8D57E18E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B7FD-A6ED-446F-A317-ED09D9553F5E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4E14-FBA8-40BA-829C-26973412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16DA-3B55-4A39-9221-B2962307FF6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C01E-E7F8-41DB-8ECB-33D020022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E0AB-F063-41EE-8739-961E06588CA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2A05-BE9B-4B72-8D8F-87BEC1AD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AC6D-CC30-4DDF-94C0-66AA7B03BA56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075-B9F7-4F93-B4A6-19893F183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F5C-6A10-4257-9FE1-62CCC94CC84C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F5B5-BB30-4EE4-9DCC-012D434C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6871-E969-4EE9-A870-0C9E02D9EFD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533A-BB54-4160-8B90-03EE54146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345D9-CD5A-4351-8625-1F068009764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CDC9A-FFC8-41CA-9B97-BFD03525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eanbadri@sastra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mailto:placement@sastr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" y="0"/>
            <a:ext cx="9134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692" y="0"/>
            <a:ext cx="36523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1205444">
            <a:off x="4420151" y="2306135"/>
            <a:ext cx="4722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School of 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Course Structure</a:t>
            </a:r>
          </a:p>
        </p:txBody>
      </p:sp>
      <p:pic>
        <p:nvPicPr>
          <p:cNvPr id="13" name="Picture 3" descr="C:\Users\Sri Vishnu\Desktop\FULL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11775"/>
              </p:ext>
            </p:extLst>
          </p:nvPr>
        </p:nvGraphicFramePr>
        <p:xfrm>
          <a:off x="0" y="0"/>
          <a:ext cx="9144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6" imgW="7362647" imgH="7410599" progId="Excel.Sheet.8">
                  <p:embed/>
                </p:oleObj>
              </mc:Choice>
              <mc:Fallback>
                <p:oleObj name="Worksheet" r:id="rId6" imgW="7362647" imgH="7410599" progId="Excel.Shee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>Specialization Breakup - 2018</a:t>
            </a:r>
            <a:endParaRPr lang="en-US" b="1" dirty="0"/>
          </a:p>
        </p:txBody>
      </p:sp>
      <p:pic>
        <p:nvPicPr>
          <p:cNvPr id="15363" name="Picture 3" descr="C:\Users\Sri Vishnu\Desktop\FULL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57400" y="2738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Finance &amp; HRM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957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Marketing &amp; Finance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0640" y="272349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Marketing &amp; HRM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429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Male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47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3429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Female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</a:t>
            </a:r>
            <a:endParaRPr lang="en-IN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" y="338328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Marketing &amp; Production</a:t>
            </a:r>
            <a:endParaRPr lang="en-IN" sz="1200" dirty="0">
              <a:solidFill>
                <a:schemeClr val="bg1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678545"/>
              </p:ext>
            </p:extLst>
          </p:nvPr>
        </p:nvGraphicFramePr>
        <p:xfrm>
          <a:off x="-533400" y="1676400"/>
          <a:ext cx="6553200" cy="380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202205"/>
              </p:ext>
            </p:extLst>
          </p:nvPr>
        </p:nvGraphicFramePr>
        <p:xfrm>
          <a:off x="4419600" y="1676401"/>
          <a:ext cx="4114800" cy="41894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057400"/>
              </a:tblGrid>
              <a:tr h="38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Specialization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9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Finance &amp; HR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55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Banking &amp; 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55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Finance &amp; Marketing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55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HR &amp; 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55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Operations &amp; Marketing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82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MBA - UG Profile- 2018</a:t>
            </a:r>
          </a:p>
        </p:txBody>
      </p:sp>
      <p:pic>
        <p:nvPicPr>
          <p:cNvPr id="16387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0" y="3733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Arts &amp; Science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" y="3200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Engineering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1524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Total Student Strength </a:t>
            </a:r>
            <a:r>
              <a:rPr lang="en-US" sz="2400" b="1" dirty="0" smtClean="0">
                <a:latin typeface="+mn-lt"/>
                <a:sym typeface="Wingdings" pitchFamily="2" charset="2"/>
              </a:rPr>
              <a:t> 119</a:t>
            </a:r>
            <a:endParaRPr lang="en-IN" sz="2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65313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Engineering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25655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Arts &amp; Science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056818"/>
              </p:ext>
            </p:extLst>
          </p:nvPr>
        </p:nvGraphicFramePr>
        <p:xfrm>
          <a:off x="1143000" y="2057400"/>
          <a:ext cx="6978869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MBA - UG Profile- 2018</a:t>
            </a:r>
            <a:endParaRPr lang="en-US" sz="2400" b="1" dirty="0" smtClean="0"/>
          </a:p>
        </p:txBody>
      </p:sp>
      <p:pic>
        <p:nvPicPr>
          <p:cNvPr id="16387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014491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0" y="3733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Arts &amp; Science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" y="3200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Engineering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65313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Engineering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25655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Arts &amp; Science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98288"/>
              </p:ext>
            </p:extLst>
          </p:nvPr>
        </p:nvGraphicFramePr>
        <p:xfrm>
          <a:off x="5334000" y="1524000"/>
          <a:ext cx="3505199" cy="441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166"/>
                <a:gridCol w="2154033"/>
              </a:tblGrid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Arts</a:t>
                      </a:r>
                      <a:r>
                        <a:rPr lang="en-US" sz="1800" b="1" u="none" strike="noStrike" baseline="0" dirty="0" smtClean="0">
                          <a:effectLst/>
                          <a:latin typeface="+mn-lt"/>
                        </a:rPr>
                        <a:t> &amp; Science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B.A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B.B.A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B.Com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B.Sc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BCA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1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35559"/>
              </p:ext>
            </p:extLst>
          </p:nvPr>
        </p:nvGraphicFramePr>
        <p:xfrm>
          <a:off x="228600" y="1524000"/>
          <a:ext cx="4876800" cy="4419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9967"/>
                <a:gridCol w="2046833"/>
              </a:tblGrid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Engineering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Count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Bio-Engineering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Civil Engineering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ECE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EEE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ECE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ECE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EIE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Mechanical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913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MBA - Split Up - 2018</a:t>
            </a:r>
          </a:p>
        </p:txBody>
      </p:sp>
      <p:pic>
        <p:nvPicPr>
          <p:cNvPr id="16387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86000" y="3733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Arts &amp; Science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" y="3200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Engineering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65313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Engineering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25655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Arts &amp; Science</a:t>
            </a:r>
            <a:endParaRPr lang="en-IN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623048"/>
              </p:ext>
            </p:extLst>
          </p:nvPr>
        </p:nvGraphicFramePr>
        <p:xfrm>
          <a:off x="304800" y="1524000"/>
          <a:ext cx="449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55807"/>
              </p:ext>
            </p:extLst>
          </p:nvPr>
        </p:nvGraphicFramePr>
        <p:xfrm>
          <a:off x="5257800" y="2133600"/>
          <a:ext cx="3352800" cy="3732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1676400"/>
              </a:tblGrid>
              <a:tr h="933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Gender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933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933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933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7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List of Fulltime Faculty</a:t>
            </a:r>
          </a:p>
        </p:txBody>
      </p:sp>
      <p:pic>
        <p:nvPicPr>
          <p:cNvPr id="20483" name="Picture 3" descr="C:\Users\Sri Vishnu\Desktop\FULL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7883" y="989012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57374"/>
              </p:ext>
            </p:extLst>
          </p:nvPr>
        </p:nvGraphicFramePr>
        <p:xfrm>
          <a:off x="228600" y="1447800"/>
          <a:ext cx="8610600" cy="4419601"/>
        </p:xfrm>
        <a:graphic>
          <a:graphicData uri="http://schemas.openxmlformats.org/drawingml/2006/table">
            <a:tbl>
              <a:tblPr/>
              <a:tblGrid>
                <a:gridCol w="2031660"/>
                <a:gridCol w="2587492"/>
                <a:gridCol w="2395827"/>
                <a:gridCol w="1595621"/>
              </a:tblGrid>
              <a:tr h="245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4646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4646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Qualification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4646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Designation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46464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Specialization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V. Badrinath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M.Com.,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M.Phil,M.B.A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,P.G.D.P.M, DIL , Ph. D.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Dean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15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Renganathan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M.Sc, MBA ,MMM,M.Phil, PGBMM,DCPIC,FDD(IIM-A)Ph.D.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55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Ca. S. Balachandran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M.L., F.C.A.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and Law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Dr.J.Sethuraman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MBA,CAIIB,PGDHRM,DBMIIB, 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Banking &amp; Finance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Dr.P.Kanagasabathy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&amp; Economics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55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P.Vaijayahthi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MBA,D.LL,DPR,Ph.D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 &amp; OB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C. Vijaya Banu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M.Com,M BA, DIM PGDMM,Ph. D.,Am –NIPM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 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 &amp; Marketing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 V. Srinivasa Kumar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M.Com, M.Phil, 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 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&amp; Finance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55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 S. Selvabaskar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B.Tech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MBA 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Ph.D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Associate Professor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&amp; HRM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 S. T.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Surulivel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MBA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M.Phil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M.S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MISTE Ph. D.(FIN)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Senior Assistant Professor 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&amp; System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51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R.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Amudha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M.Phil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FICWA PGDFM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Ph. D.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Senior Assistant Professor 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&amp; Marketing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List of Fulltime Faculty</a:t>
            </a:r>
          </a:p>
        </p:txBody>
      </p:sp>
      <p:pic>
        <p:nvPicPr>
          <p:cNvPr id="20483" name="Picture 3" descr="C:\Users\Sri Vishnu\Desktop\FULL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7883" y="989012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52400" y="1447792"/>
          <a:ext cx="8686800" cy="4495808"/>
        </p:xfrm>
        <a:graphic>
          <a:graphicData uri="http://schemas.openxmlformats.org/drawingml/2006/table">
            <a:tbl>
              <a:tblPr/>
              <a:tblGrid>
                <a:gridCol w="2049639"/>
                <a:gridCol w="2610390"/>
                <a:gridCol w="2417029"/>
                <a:gridCol w="1609742"/>
              </a:tblGrid>
              <a:tr h="3538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R.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Alamelu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M.Com, M.Phil, MBA,Ph.D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 &amp; Systems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R.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Srinivasan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M.A M.Phil M.B.A Ph. D.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Gandhian Thoughts &amp; HRM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8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K. A.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Shreenivasan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MBA.,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.,(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Ph.D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8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V. Vijay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Anand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M.Com.,M.Phil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M.B.A., M. Phil., MA.,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MS.,Ph.D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(HR)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HRM, Marketing &amp; ED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N 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R.Vembu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M.Phil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MBA,Ph.D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Finance &amp; Accounting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8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Thiyagarajan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 Tech. M C.A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Systems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8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 P. Vijayshankar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M.C.A., M.B.A., M. Phil.,(Ph. D.)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Computer Architecture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C. Gangatharan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B.E , M.BA. Ph.D.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&amp; Analytics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K .Arun Kumar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B.Tech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MBA 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Ph.d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 &amp; Analytics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Dr. V. Rengarajan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M.Phil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MBA,Ph.D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&amp; Finance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K.Nigama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MBA,Ph.D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&amp; Finance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M.Velavan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M.com,,M.phil,MBA,Ph.D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&amp; Finance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9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R.Nalini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M.Com, M.Phil, MBA,Ph.D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&amp; Finance 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8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  R .Gayathri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M.A ,M.B.A Ph. D. </a:t>
                      </a:r>
                    </a:p>
                  </a:txBody>
                  <a:tcPr marL="5940" marR="5940" marT="59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Assitant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Professor</a:t>
                      </a:r>
                    </a:p>
                  </a:txBody>
                  <a:tcPr marL="5940" marR="5940" marT="5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Economics</a:t>
                      </a:r>
                    </a:p>
                  </a:txBody>
                  <a:tcPr marL="5940" marR="5940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9048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4900" b="1" dirty="0" smtClean="0"/>
              <a:t>Adjunct Faculty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pic>
        <p:nvPicPr>
          <p:cNvPr id="22531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23648" y="2013771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304800" y="1764448"/>
            <a:ext cx="85344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371600" y="2838768"/>
            <a:ext cx="54307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269875" algn="l"/>
              </a:tabLst>
            </a:pPr>
            <a:r>
              <a:rPr lang="en-GB" sz="2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Dr. N. </a:t>
            </a:r>
            <a:r>
              <a:rPr lang="en-GB" b="1" dirty="0" err="1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Kamakodi</a:t>
            </a: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tabLst>
                <a:tab pos="269875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Managing Director &amp; CEO</a:t>
            </a:r>
            <a:endParaRPr lang="en-US" dirty="0">
              <a:latin typeface="+mn-lt"/>
            </a:endParaRPr>
          </a:p>
          <a:p>
            <a:pPr algn="just" eaLnBrk="0" hangingPunct="0">
              <a:tabLst>
                <a:tab pos="269875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City Union Bank Ltd. </a:t>
            </a:r>
            <a:r>
              <a:rPr lang="en-GB" dirty="0" err="1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Kumbakonam</a:t>
            </a:r>
            <a:endParaRPr lang="en-GB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tabLst>
                <a:tab pos="269875" algn="l"/>
              </a:tabLst>
            </a:pPr>
            <a:endParaRPr lang="en-GB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charset="0"/>
              <a:buChar char="•"/>
              <a:tabLst>
                <a:tab pos="269875" algn="l"/>
              </a:tabLst>
            </a:pP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Dr.S.Vaidhyasubramaniam</a:t>
            </a:r>
            <a:r>
              <a:rPr lang="en-US" b="1" dirty="0">
                <a:latin typeface="+mn-lt"/>
              </a:rPr>
              <a:t> Ph.D., GMP (Harvard)</a:t>
            </a:r>
          </a:p>
          <a:p>
            <a:pPr algn="just">
              <a:tabLst>
                <a:tab pos="269875" algn="l"/>
              </a:tabLst>
            </a:pPr>
            <a:r>
              <a:rPr lang="en-US" dirty="0">
                <a:latin typeface="+mn-lt"/>
              </a:rPr>
              <a:t>Indian Overseas Bank Chair Professor of Management &amp;</a:t>
            </a:r>
          </a:p>
          <a:p>
            <a:pPr algn="just">
              <a:tabLst>
                <a:tab pos="269875" algn="l"/>
              </a:tabLst>
            </a:pPr>
            <a:r>
              <a:rPr lang="en-US" dirty="0">
                <a:latin typeface="+mn-lt"/>
              </a:rPr>
              <a:t>Dean - Planning &amp; Development</a:t>
            </a:r>
          </a:p>
          <a:p>
            <a:pPr algn="just">
              <a:tabLst>
                <a:tab pos="269875" algn="l"/>
              </a:tabLst>
            </a:pPr>
            <a:r>
              <a:rPr lang="en-US" dirty="0">
                <a:latin typeface="+mn-lt"/>
              </a:rPr>
              <a:t>SASTRA University</a:t>
            </a:r>
          </a:p>
          <a:p>
            <a:pPr algn="just" eaLnBrk="0" hangingPunct="0">
              <a:tabLst>
                <a:tab pos="269875" algn="l"/>
              </a:tabLst>
            </a:pPr>
            <a:r>
              <a:rPr lang="en-GB" sz="2400" dirty="0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Library and E - Journals</a:t>
            </a:r>
          </a:p>
        </p:txBody>
      </p:sp>
      <p:pic>
        <p:nvPicPr>
          <p:cNvPr id="24579" name="Picture 3" descr="C:\Users\Sri Vishnu\Desktop\FULL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066800" y="1905000"/>
            <a:ext cx="7239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dirty="0">
                <a:latin typeface="+mn-lt"/>
              </a:rPr>
              <a:t>Number of books in the central library -</a:t>
            </a:r>
            <a:r>
              <a:rPr lang="en-US" sz="2200" dirty="0">
                <a:latin typeface="+mn-lt"/>
              </a:rPr>
              <a:t> </a:t>
            </a:r>
            <a:r>
              <a:rPr lang="en-GB" sz="2200" dirty="0">
                <a:latin typeface="+mn-lt"/>
              </a:rPr>
              <a:t>7,968</a:t>
            </a:r>
          </a:p>
          <a:p>
            <a:endParaRPr lang="en-US" sz="22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>
                <a:latin typeface="+mn-lt"/>
              </a:rPr>
              <a:t>Number of books in the School Of management  library -1,677</a:t>
            </a:r>
          </a:p>
          <a:p>
            <a:endParaRPr lang="en-US" sz="22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>
                <a:latin typeface="+mn-lt"/>
              </a:rPr>
              <a:t>Number of e - journals - </a:t>
            </a:r>
            <a:r>
              <a:rPr lang="en-US" sz="2200" dirty="0">
                <a:latin typeface="+mn-lt"/>
              </a:rPr>
              <a:t> </a:t>
            </a:r>
            <a:r>
              <a:rPr lang="en-GB" sz="2200" dirty="0">
                <a:latin typeface="+mn-lt"/>
              </a:rPr>
              <a:t>38 journals + 10,850 online journals in all subjects</a:t>
            </a: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GB" sz="2200" dirty="0">
                <a:latin typeface="+mn-lt"/>
              </a:rPr>
              <a:t>Dissertations</a:t>
            </a:r>
            <a:r>
              <a:rPr lang="en-US" sz="2200" dirty="0">
                <a:latin typeface="+mn-lt"/>
              </a:rPr>
              <a:t>  - </a:t>
            </a:r>
            <a:r>
              <a:rPr lang="en-GB" sz="2200" dirty="0">
                <a:latin typeface="+mn-lt"/>
              </a:rPr>
              <a:t>17,00,000 </a:t>
            </a:r>
            <a:endParaRPr lang="en-US" sz="2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2400" b="1" dirty="0" smtClean="0"/>
              <a:t>A Partial List of our Proud Recruiters  -</a:t>
            </a:r>
            <a:br>
              <a:rPr lang="en-US" sz="2400" b="1" dirty="0" smtClean="0"/>
            </a:br>
            <a:r>
              <a:rPr lang="en-US" sz="2400" b="1" dirty="0" smtClean="0"/>
              <a:t>MBA Programme</a:t>
            </a:r>
          </a:p>
        </p:txBody>
      </p:sp>
      <p:pic>
        <p:nvPicPr>
          <p:cNvPr id="11268" name="Picture 4" descr="http://upload.wikimedia.org/wikipedia/commons/thumb/9/97/Godrej_Logo.svg/1280px-Godrej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83025"/>
            <a:ext cx="1905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timesofmoney.com/remittance/images/kvb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0"/>
            <a:ext cx="1828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kbengg.in/images/l&amp;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1371600"/>
            <a:ext cx="1176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http://upload.wikimedia.org/wikipedia/en/thumb/2/21/City_Union_Bank.svg/1073px-City_Union_Ban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85800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http://www.southindianbank.com/images_new/south_indian_bank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257800"/>
            <a:ext cx="1524000" cy="6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8" descr="http://upload.wikimedia.org/wikipedia/en/b/b8/Rane_Gro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1" y="5334001"/>
            <a:ext cx="10077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0" descr="http://teekhapan.files.wordpress.com/2013/05/amway-logo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143000"/>
            <a:ext cx="1295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6858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8" name="Picture 22" descr="http://www.gandhinagarportal.com/wp-content/uploads/2011/08/birla-1024x6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819400"/>
            <a:ext cx="1219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4" descr="http://www.gurgaonsite.com/wp-content/uploads/2008/10/axisban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62000"/>
            <a:ext cx="1562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6" descr="http://www.ceasefire.com/app/media/images/logo-top-w23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4419600"/>
            <a:ext cx="2190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30" descr="http://kikkidu.com/wp-content/uploads/2011/08/federalBank_2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2895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2" descr="http://www.skillingindia.com/wp-content/uploads/2012/11/titan-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3962400"/>
            <a:ext cx="2667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4" descr="http://1.bp.blogspot.com/-1Oiatbu9aVk/UKHHuYHvRFI/AAAAAAAABZY/JaliKJcmop4/s1600/sharek_logo30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4550" y="1066800"/>
            <a:ext cx="194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36" descr="http://www.railnews.co.in/wp-content/uploads/2013/06/TCS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54338" y="914400"/>
            <a:ext cx="1312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8" descr="http://upload.wikimedia.org/wikipedia/en/thumb/f/f4/Thomas_cook_globe_logo.svg/1024px-Thomas_cook_globe_logo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1828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40" descr="http://www.spbltd.com/images/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057400"/>
            <a:ext cx="2838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4" descr="http://www.simpleandsmart.in/img/photos/TVS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5800" y="1066800"/>
            <a:ext cx="938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46" descr="http://upload.wikimedia.org/wikipedia/en/thumb/4/44/Murugappa_Group_Logo.svg/1280px-Murugappa_Group_Logo.sv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4724400"/>
            <a:ext cx="1354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48" descr="http://www.indianinternship.com/wp-content/uploads/2010/09/iifl-logo1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51750" y="4800600"/>
            <a:ext cx="1492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0" descr="http://www.karvydistribution.com/v2/aboutus/images/karvy_consultants_logo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0" y="3200400"/>
            <a:ext cx="1219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52" descr="http://www.dejavucapital.com/wp-content/uploads/2014/04/hdfc_bank_logo_regular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86400" y="1905000"/>
            <a:ext cx="1808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54" descr="http://charlottechamber.com/clientuploads/Economic_pdfs/Announcements/Zenta_logo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72400" y="5429251"/>
            <a:ext cx="862908" cy="51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56" descr="http://www.logoeps.net/wp-content/uploads/2013/06/ICICI-Prudential-Life-Insurance-Logo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4724400"/>
            <a:ext cx="2286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58" descr="http://kikkidu.com/wp-content/uploads/2010/06/hul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53000" y="22098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6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43075" y="1600200"/>
            <a:ext cx="24479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6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34000" y="3200400"/>
            <a:ext cx="12096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64" descr="http://www.shriram.com/images/log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53000" y="3848100"/>
            <a:ext cx="1876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66" descr="http://upload.wikimedia.org/wikipedia/en/thumb/e/ef/Tamilnad_Mercantile_Bank_Limited_old_Logo.svg/626px-Tamilnad_Mercantile_Bank_Limited_old_Logo.svg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48663" y="2590800"/>
            <a:ext cx="79533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6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858000" y="2514600"/>
            <a:ext cx="1409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Average placement record  is at </a:t>
            </a:r>
            <a:r>
              <a:rPr lang="en-US" sz="2000" b="1" dirty="0" smtClean="0"/>
              <a:t>85 </a:t>
            </a:r>
            <a:r>
              <a:rPr lang="en-US" sz="2000" b="1" dirty="0"/>
              <a:t>to 90% over last five </a:t>
            </a:r>
            <a:r>
              <a:rPr lang="en-US" sz="2000" b="1" dirty="0" smtClean="0"/>
              <a:t>years</a:t>
            </a:r>
          </a:p>
          <a:p>
            <a:pPr algn="ctr">
              <a:defRPr/>
            </a:pPr>
            <a:r>
              <a:rPr lang="en-US" sz="2000" b="1" dirty="0" smtClean="0"/>
              <a:t>Salary Range: 3 – 8 </a:t>
            </a:r>
            <a:r>
              <a:rPr lang="en-US" sz="2000" b="1" dirty="0" err="1" smtClean="0"/>
              <a:t>Lakhs</a:t>
            </a:r>
            <a:r>
              <a:rPr lang="en-US" sz="2000" b="1" dirty="0" smtClean="0"/>
              <a:t> per Annum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22338"/>
            <a:ext cx="1624012" cy="740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78" y="4550892"/>
            <a:ext cx="1797516" cy="73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86" y="2941612"/>
            <a:ext cx="2166937" cy="72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4" y="3897408"/>
            <a:ext cx="1159266" cy="78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0"/>
            <a:ext cx="1193541" cy="6952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55781"/>
          </a:xfrm>
        </p:spPr>
        <p:txBody>
          <a:bodyPr/>
          <a:lstStyle/>
          <a:p>
            <a:pPr eaLnBrk="1" hangingPunct="1"/>
            <a:r>
              <a:rPr lang="en-US" b="1" dirty="0" smtClean="0"/>
              <a:t>About SASTRA - SOM- NIRF RANKING 2017</a:t>
            </a:r>
          </a:p>
        </p:txBody>
      </p:sp>
      <p:pic>
        <p:nvPicPr>
          <p:cNvPr id="3075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0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0" y="1143000"/>
            <a:ext cx="9144000" cy="513810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11430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endParaRPr lang="en-US" sz="1600" b="1" dirty="0">
              <a:latin typeface="Calibri" pitchFamily="34" charset="0"/>
            </a:endParaRPr>
          </a:p>
          <a:p>
            <a:pPr marL="466725" indent="-466725">
              <a:defRPr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2" y="1752600"/>
            <a:ext cx="4609568" cy="305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457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School  of Management-  SASTRA  has secured  6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TH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rank in the State. Level , 18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rank  among the private B-schools  and  44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Rank in the National  Level  Management Institutes.</a:t>
            </a:r>
            <a:endParaRPr lang="en-US" baseline="300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619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Contact us</a:t>
            </a:r>
          </a:p>
        </p:txBody>
      </p:sp>
      <p:pic>
        <p:nvPicPr>
          <p:cNvPr id="27651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2590800" y="56388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3200" b="1" i="1" dirty="0">
                <a:latin typeface="Calibri" pitchFamily="34" charset="0"/>
              </a:rPr>
              <a:t>Thank you!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5334000"/>
            <a:ext cx="7239000" cy="228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		If we both can decide, we can do it</a:t>
            </a:r>
          </a:p>
        </p:txBody>
      </p:sp>
      <p:sp>
        <p:nvSpPr>
          <p:cNvPr id="27655" name="Rectangle 16"/>
          <p:cNvSpPr>
            <a:spLocks noChangeArrowheads="1"/>
          </p:cNvSpPr>
          <p:nvPr/>
        </p:nvSpPr>
        <p:spPr bwMode="auto">
          <a:xfrm>
            <a:off x="3657600" y="19812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More &amp; detailed info available on request to</a:t>
            </a:r>
          </a:p>
          <a:p>
            <a:pPr algn="ctr"/>
            <a:endParaRPr lang="en-US" b="1" dirty="0">
              <a:latin typeface="Calibri" pitchFamily="34" charset="0"/>
            </a:endParaRPr>
          </a:p>
          <a:p>
            <a:pPr algn="ctr"/>
            <a:r>
              <a:rPr lang="en-US" b="1" dirty="0">
                <a:latin typeface="Calibri" pitchFamily="34" charset="0"/>
              </a:rPr>
              <a:t>Dr. </a:t>
            </a:r>
            <a:r>
              <a:rPr lang="en-US" b="1" dirty="0" err="1">
                <a:latin typeface="Calibri" pitchFamily="34" charset="0"/>
              </a:rPr>
              <a:t>Badrinath</a:t>
            </a:r>
            <a:r>
              <a:rPr lang="en-US" b="1" dirty="0">
                <a:latin typeface="Calibri" pitchFamily="34" charset="0"/>
              </a:rPr>
              <a:t>, </a:t>
            </a:r>
          </a:p>
          <a:p>
            <a:pPr algn="ctr"/>
            <a:r>
              <a:rPr lang="en-US" b="1" dirty="0">
                <a:latin typeface="Calibri" pitchFamily="34" charset="0"/>
              </a:rPr>
              <a:t>Dean, School of Management</a:t>
            </a:r>
          </a:p>
          <a:p>
            <a:pPr algn="ctr"/>
            <a:r>
              <a:rPr lang="en-US" b="1" dirty="0">
                <a:latin typeface="Calibri" pitchFamily="34" charset="0"/>
              </a:rPr>
              <a:t>Director , Training &amp; Placement</a:t>
            </a:r>
          </a:p>
          <a:p>
            <a:pPr algn="ctr"/>
            <a:endParaRPr lang="en-US" b="1" dirty="0">
              <a:latin typeface="Calibri" pitchFamily="34" charset="0"/>
            </a:endParaRPr>
          </a:p>
          <a:p>
            <a:pPr algn="ctr"/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hlinkClick r:id="rId3"/>
              </a:rPr>
              <a:t>deanbadri@sastra.edu</a:t>
            </a:r>
            <a:endParaRPr lang="en-US" b="1" dirty="0">
              <a:latin typeface="Calibri" pitchFamily="34" charset="0"/>
            </a:endParaRPr>
          </a:p>
          <a:p>
            <a:pPr algn="ctr"/>
            <a:r>
              <a:rPr lang="en-US" b="1" dirty="0">
                <a:latin typeface="Calibri" pitchFamily="34" charset="0"/>
                <a:hlinkClick r:id="rId4"/>
              </a:rPr>
              <a:t>placement@sastra.edu</a:t>
            </a:r>
            <a:endParaRPr lang="en-US" b="1" dirty="0">
              <a:latin typeface="Calibri" pitchFamily="34" charset="0"/>
            </a:endParaRPr>
          </a:p>
          <a:p>
            <a:pPr algn="ctr"/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Mobile: +91 94431 48947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Direct no: +91 4362 304223</a:t>
            </a:r>
            <a:br>
              <a:rPr lang="en-US" b="1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2771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About SASTRA</a:t>
            </a:r>
          </a:p>
        </p:txBody>
      </p:sp>
      <p:pic>
        <p:nvPicPr>
          <p:cNvPr id="3075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76200" y="838200"/>
            <a:ext cx="9144000" cy="7635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9906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Merit based &amp; transparent admission  process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Selection through SASTRA Aptitude Test (SAT), Group Discussion, Personal Interview.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Weightage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CAT, MAT, TANCET scores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Affordable fee structure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Donation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Capitation fee for any programme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Around 13,000 students from all over India are studying in various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engineering, management &amp; law programmes 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Staff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strength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- 1200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including 700 teaching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faculty</a:t>
            </a:r>
          </a:p>
          <a:p>
            <a:pPr marL="466725" indent="-466725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campus is spread over 120 acres with the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state-of-the-art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infrastructure 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Enjoys outstanding placement record with the support of 100+ regular recruiters visiting every year , both from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IT, Manufacturing  &amp; Service sector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Mission Statement</a:t>
            </a:r>
          </a:p>
        </p:txBody>
      </p:sp>
      <p:pic>
        <p:nvPicPr>
          <p:cNvPr id="5124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2514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endParaRPr lang="en-US" sz="2400" i="1">
              <a:latin typeface="Calibri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endParaRPr lang="en-US" sz="2400" i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09800"/>
            <a:ext cx="8001000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IN" sz="2400" b="1" dirty="0" smtClean="0"/>
          </a:p>
          <a:p>
            <a:pPr algn="just">
              <a:defRPr/>
            </a:pPr>
            <a:r>
              <a:rPr lang="en-IN" sz="2400" b="1" dirty="0" smtClean="0"/>
              <a:t>“To work towards creating self- directed, ethical and confident generation of professional managers committed towards the corporate and social endeavours of tomorrow through a sustainable and collaborative environment teaching, learning and research.”</a:t>
            </a:r>
            <a:endParaRPr lang="en-US" sz="2400" b="1" dirty="0" smtClean="0"/>
          </a:p>
          <a:p>
            <a:pPr algn="just">
              <a:buFontTx/>
              <a:buBlip>
                <a:blip r:embed="rId3"/>
              </a:buBlip>
              <a:defRPr/>
            </a:pPr>
            <a:endParaRPr lang="en-US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School of Management – Special Features</a:t>
            </a:r>
          </a:p>
        </p:txBody>
      </p:sp>
      <p:pic>
        <p:nvPicPr>
          <p:cNvPr id="6147" name="Picture 3" descr="C:\Users\Sri Vishnu\Desktop\FULL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0" y="12192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8600" y="1219200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SASTRA re-accredited by NAAC, UGC, Govt. of India with the highest grade “A”</a:t>
            </a:r>
          </a:p>
          <a:p>
            <a:pPr marL="466725" indent="-466725"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Management of SASTRA has been awarded 18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rank among private B-Schools and 44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rank among the overall category(including top 15 IIMs) in the National Institutional Ranking Framework(NIRF) – 2016 – 2017 by MHRD, Govt. of India.</a:t>
            </a:r>
          </a:p>
          <a:p>
            <a:pPr marL="466725" indent="-466725"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MBA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accredited by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Tata Consultancy Services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from   2013 </a:t>
            </a:r>
          </a:p>
          <a:p>
            <a:pPr marL="466725" indent="-466725"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Management stands 4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rank in faculty research publications in Tamil Nadu in Scopus indexed reputed international journals (2013 – 14)</a:t>
            </a:r>
          </a:p>
          <a:p>
            <a:pPr marL="466725" indent="-466725"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Management won DEWANG MEHTA’s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B-School Leadership Award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2015 supported  by Hindustan Unilever, Deloitte and World Education Congress</a:t>
            </a:r>
          </a:p>
          <a:p>
            <a:pPr marL="466725" indent="-466725">
              <a:buFontTx/>
              <a:buBlip>
                <a:blip r:embed="rId4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4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School of Management won DNA newspaper and Stars Of The Industry Group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Best B-School with Innovative Marketing to the Target Segment Award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2016 hosted by Asian Confederation Of Business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1436906"/>
            <a:ext cx="9144000" cy="4278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6725" indent="-466725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Class of 2018 is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our proud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batch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20  out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24 faculty in the school are Ph.D holders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Average Experience of Teaching faculty is at  24.5 years</a:t>
            </a:r>
          </a:p>
          <a:p>
            <a:pPr marL="466725" indent="-466725">
              <a:buBlip>
                <a:blip r:embed="rId3"/>
              </a:buBlip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Vibrant Industry – Academia interaction through regular Guest Lectures, Project works, Internships, Conferences , etc.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Dual specialization empowers students in placement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Banking ,insurance  and capital market courses makes students ready to deploy in BSFI sector</a:t>
            </a:r>
          </a:p>
          <a:p>
            <a:pPr marL="466725" indent="-466725">
              <a:buFontTx/>
              <a:buBlip>
                <a:blip r:embed="rId3"/>
              </a:buBlip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6725" indent="-466725">
              <a:buFontTx/>
              <a:buBlip>
                <a:blip r:embed="rId3"/>
              </a:buBlip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Facility for students to gain additional Diploma in Banking &amp; Finance  from IIBF ( Indian Institute of Banking &amp; Finance 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School of Management – Special Features</a:t>
            </a:r>
          </a:p>
        </p:txBody>
      </p:sp>
      <p:pic>
        <p:nvPicPr>
          <p:cNvPr id="6147" name="Picture 3" descr="C:\Users\Sri Vishnu\Desktop\FULL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0" y="1217612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C:\Users\Sri Vishnu\Desktop\FULL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-381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Excellence in Teaching Methodology</a:t>
            </a:r>
          </a:p>
        </p:txBody>
      </p:sp>
      <p:pic>
        <p:nvPicPr>
          <p:cNvPr id="7171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9906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Excellence in Teaching Methodology</a:t>
            </a:r>
          </a:p>
        </p:txBody>
      </p:sp>
      <p:pic>
        <p:nvPicPr>
          <p:cNvPr id="9219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57200" y="2464475"/>
            <a:ext cx="8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7850" marR="0" lvl="0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Special emphasis on building softskills</a:t>
            </a:r>
            <a:r>
              <a:rPr lang="en-US" dirty="0" smtClean="0">
                <a:latin typeface="+mn-lt"/>
                <a:ea typeface="Calibri" pitchFamily="34" charset="0"/>
                <a:cs typeface="Arial" pitchFamily="34" charset="0"/>
              </a:rPr>
              <a:t> including communication, managerial and leadership skills</a:t>
            </a:r>
          </a:p>
          <a:p>
            <a:pPr marL="577850" marR="0" lvl="0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577850" marR="0" lvl="0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Innovative teaching - learning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&amp;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evaluation methods</a:t>
            </a:r>
          </a:p>
          <a:p>
            <a:pPr marL="577850" marR="0" lvl="0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7850" marR="0" lvl="0" indent="-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Exposure to real time business scenario by way of case analysis and simulation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games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Excellence in Teaching Methodology</a:t>
            </a:r>
          </a:p>
        </p:txBody>
      </p:sp>
      <p:pic>
        <p:nvPicPr>
          <p:cNvPr id="8195" name="Picture 3" descr="C:\Users\Sri Vishnu\Desktop\FULL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8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0" y="1143000"/>
            <a:ext cx="9144000" cy="306388"/>
            <a:chOff x="0" y="1143000"/>
            <a:chExt cx="9144000" cy="306388"/>
          </a:xfrm>
          <a:effectLst>
            <a:outerShdw blurRad="50800" dist="50800" dir="5400000" algn="ctr" rotWithShape="0">
              <a:srgbClr val="002060"/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11430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67400" y="1447800"/>
              <a:ext cx="3276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562600" y="1143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838200" y="1295400"/>
            <a:ext cx="3733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Market </a:t>
            </a:r>
            <a:r>
              <a:rPr lang="en-GB" dirty="0" smtClean="0">
                <a:latin typeface="+mn-lt"/>
              </a:rPr>
              <a:t>Survey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Stock market analysis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Student Seminar Presentations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Preparation of business </a:t>
            </a:r>
            <a:r>
              <a:rPr lang="en-GB" dirty="0" smtClean="0">
                <a:latin typeface="+mn-lt"/>
              </a:rPr>
              <a:t>plan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Industry </a:t>
            </a:r>
            <a:r>
              <a:rPr lang="en-GB" dirty="0" smtClean="0">
                <a:latin typeface="+mn-lt"/>
              </a:rPr>
              <a:t>Watch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NPTEL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Corporate Internship 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GB" dirty="0" smtClean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Case writing </a:t>
            </a:r>
            <a:br>
              <a:rPr lang="en-GB" dirty="0" smtClean="0">
                <a:latin typeface="+mn-lt"/>
              </a:rPr>
            </a:br>
            <a:endParaRPr lang="en-GB" dirty="0" smtClean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Business Quizzes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endParaRPr lang="en-US" sz="1400" dirty="0" smtClean="0">
              <a:latin typeface="Calibri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GB" sz="1400" dirty="0" smtClean="0">
                <a:latin typeface="Calibri" pitchFamily="34" charset="0"/>
              </a:rPr>
              <a:t/>
            </a:r>
            <a:br>
              <a:rPr lang="en-GB" sz="1400" dirty="0" smtClean="0">
                <a:latin typeface="Calibri" pitchFamily="34" charset="0"/>
              </a:rPr>
            </a:b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29200" y="1493838"/>
            <a:ext cx="3886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Simulation games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endParaRPr lang="en-GB" dirty="0" smtClean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Project work 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Role </a:t>
            </a:r>
            <a:r>
              <a:rPr lang="en-GB" dirty="0" smtClean="0">
                <a:latin typeface="+mn-lt"/>
              </a:rPr>
              <a:t>Play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Mini </a:t>
            </a:r>
            <a:r>
              <a:rPr lang="en-GB" dirty="0" smtClean="0">
                <a:latin typeface="+mn-lt"/>
              </a:rPr>
              <a:t>projects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Debate &amp; Paper </a:t>
            </a:r>
            <a:r>
              <a:rPr lang="en-GB" dirty="0" smtClean="0">
                <a:latin typeface="+mn-lt"/>
              </a:rPr>
              <a:t>presentations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Product Launching, Ad. </a:t>
            </a:r>
            <a:r>
              <a:rPr lang="en-GB" dirty="0" smtClean="0">
                <a:latin typeface="+mn-lt"/>
              </a:rPr>
              <a:t>Zap</a:t>
            </a:r>
            <a:br>
              <a:rPr lang="en-GB" dirty="0" smtClean="0">
                <a:latin typeface="+mn-lt"/>
              </a:rPr>
            </a:br>
            <a:endParaRPr lang="en-US" dirty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Case study analysis in classroom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endParaRPr lang="en-GB" dirty="0" smtClean="0">
              <a:latin typeface="+mn-lt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dirty="0" smtClean="0">
                <a:latin typeface="+mn-lt"/>
              </a:rPr>
              <a:t>Summer and winter internships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61999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Management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6324600"/>
            <a:ext cx="5105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SASTRA University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8862</TotalTime>
  <Words>1220</Words>
  <Application>Microsoft Office PowerPoint</Application>
  <PresentationFormat>On-screen Show (4:3)</PresentationFormat>
  <Paragraphs>362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Worksheet</vt:lpstr>
      <vt:lpstr>PowerPoint Presentation</vt:lpstr>
      <vt:lpstr>About SASTRA - SOM- NIRF RANKING 2017</vt:lpstr>
      <vt:lpstr>About SASTRA</vt:lpstr>
      <vt:lpstr>Mission Statement</vt:lpstr>
      <vt:lpstr>School of Management – Special Features</vt:lpstr>
      <vt:lpstr>School of Management – Special Features</vt:lpstr>
      <vt:lpstr>Excellence in Teaching Methodology</vt:lpstr>
      <vt:lpstr>Excellence in Teaching Methodology</vt:lpstr>
      <vt:lpstr>Excellence in Teaching Methodology</vt:lpstr>
      <vt:lpstr>Course Structure</vt:lpstr>
      <vt:lpstr> Specialization Breakup - 2018</vt:lpstr>
      <vt:lpstr>MBA - UG Profile- 2018</vt:lpstr>
      <vt:lpstr>MBA - UG Profile- 2018</vt:lpstr>
      <vt:lpstr>MBA - Split Up - 2018</vt:lpstr>
      <vt:lpstr>List of Fulltime Faculty</vt:lpstr>
      <vt:lpstr>List of Fulltime Faculty</vt:lpstr>
      <vt:lpstr>  Adjunct Faculty </vt:lpstr>
      <vt:lpstr>Library and E - Journals</vt:lpstr>
      <vt:lpstr>A Partial List of our Proud Recruiters  - MBA Programme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Vishnu</dc:creator>
  <cp:lastModifiedBy>V S KUMAR</cp:lastModifiedBy>
  <cp:revision>410</cp:revision>
  <dcterms:created xsi:type="dcterms:W3CDTF">2013-06-11T21:30:52Z</dcterms:created>
  <dcterms:modified xsi:type="dcterms:W3CDTF">2017-10-04T05:39:31Z</dcterms:modified>
</cp:coreProperties>
</file>