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Вода 20-32%</c:v>
                </c:pt>
                <c:pt idx="1">
                  <c:v>Нефтепродукты 68-80%</c:v>
                </c:pt>
                <c:pt idx="2">
                  <c:v>Осадок 1%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73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82-4BB7-8CDF-E794C0D0C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618941532594432"/>
          <c:y val="0.35888929327995389"/>
          <c:w val="0.26007482012374372"/>
          <c:h val="0.2411038242951930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677-1E3B-4D41-AD0E-4CA76CC1EC5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1BF5-8A3F-470C-A80C-751891CFE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677-1E3B-4D41-AD0E-4CA76CC1EC5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1BF5-8A3F-470C-A80C-751891CFE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677-1E3B-4D41-AD0E-4CA76CC1EC5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1BF5-8A3F-470C-A80C-751891CFE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677-1E3B-4D41-AD0E-4CA76CC1EC5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1BF5-8A3F-470C-A80C-751891CFE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677-1E3B-4D41-AD0E-4CA76CC1EC5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1BF5-8A3F-470C-A80C-751891CFE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677-1E3B-4D41-AD0E-4CA76CC1EC5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1BF5-8A3F-470C-A80C-751891CFE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677-1E3B-4D41-AD0E-4CA76CC1EC5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1BF5-8A3F-470C-A80C-751891CFE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677-1E3B-4D41-AD0E-4CA76CC1EC5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1BF5-8A3F-470C-A80C-751891CFE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677-1E3B-4D41-AD0E-4CA76CC1EC5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1BF5-8A3F-470C-A80C-751891CFE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677-1E3B-4D41-AD0E-4CA76CC1EC5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1BF5-8A3F-470C-A80C-751891CFE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677-1E3B-4D41-AD0E-4CA76CC1EC5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1BF5-8A3F-470C-A80C-751891CFE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D677-1E3B-4D41-AD0E-4CA76CC1EC5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1BF5-8A3F-470C-A80C-751891CFE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8"/>
            <a:ext cx="9144000" cy="29260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14362"/>
            <a:ext cx="914400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85800"/>
            <a:ext cx="4572032" cy="560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929072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214560"/>
            <a:ext cx="564360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kern="700" dirty="0" smtClean="0"/>
              <a:t>Переработка отходов нефтяной отрасли</a:t>
            </a:r>
            <a:br>
              <a:rPr lang="ru-RU" kern="700" dirty="0" smtClean="0"/>
            </a:br>
            <a:r>
              <a:rPr lang="ru-RU" kern="700" dirty="0" smtClean="0"/>
              <a:t>дистилляцией в инертном газе.</a:t>
            </a:r>
            <a:endParaRPr lang="ru-RU" kern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1142990"/>
            <a:ext cx="800102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642924"/>
            <a:ext cx="628654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000" dirty="0" smtClean="0"/>
              <a:t>Основные преимущества предлагаемой технологии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6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LogoMin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7"/>
            <a:ext cx="282712" cy="285752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1403648" y="1113904"/>
            <a:ext cx="6286544" cy="36009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Регенерация отходов на исходные компоненты. Отсутствие вторичных отходов.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Высокая эффективность </a:t>
            </a:r>
            <a:r>
              <a:rPr lang="ru-RU" sz="1000" dirty="0" err="1" smtClean="0">
                <a:solidFill>
                  <a:schemeClr val="tx1"/>
                </a:solidFill>
              </a:rPr>
              <a:t>тепломассообмена</a:t>
            </a:r>
            <a:r>
              <a:rPr lang="ru-RU" sz="1000" dirty="0" smtClean="0">
                <a:solidFill>
                  <a:schemeClr val="tx1"/>
                </a:solidFill>
              </a:rPr>
              <a:t>. Возможность работы с вязкими продуктами.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Отсутствие локальных зон перегрева.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Технологическая безопасность за счет использования инертной среды и отсутствия вакуума.  Процесс идет при атмосферном давлении.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000" dirty="0"/>
              <a:t>Существенное снижение температуры процесса разделения.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Сокращение затрат как на производство оборудования, саму технологию и на транспортировку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за счет уменьшение объемов из-за отделения углеводородов.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000" dirty="0" err="1" smtClean="0">
                <a:solidFill>
                  <a:schemeClr val="tx1"/>
                </a:solidFill>
              </a:rPr>
              <a:t>Масштабируемость</a:t>
            </a:r>
            <a:r>
              <a:rPr lang="ru-RU" sz="1000" dirty="0" smtClean="0">
                <a:solidFill>
                  <a:schemeClr val="tx1"/>
                </a:solidFill>
              </a:rPr>
              <a:t> производительности.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Полная мобильность и беспрепятственное встраивание в существующие системы подготовки нефти.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1000" dirty="0" smtClean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        </a:t>
            </a:r>
            <a:r>
              <a:rPr lang="ru-RU" sz="1000" dirty="0" smtClean="0"/>
              <a:t>Понижение опасности отходов.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1142990"/>
            <a:ext cx="800102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642924"/>
            <a:ext cx="7101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Сравнение методов утилизации на примере обезвоживания 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6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LogoMin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7"/>
            <a:ext cx="282712" cy="285752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1571604" y="3857634"/>
            <a:ext cx="7215238" cy="7705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услуги на переработку </a:t>
            </a:r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1100-3500 </a:t>
            </a:r>
            <a:r>
              <a:rPr lang="ru-RU" sz="1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тонну  отхода</a:t>
            </a: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регенерированных нефтепродуктов (</a:t>
            </a:r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 10-40%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lvl="8">
              <a:lnSpc>
                <a:spcPts val="7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виде печного топлива (</a:t>
            </a:r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6,5 тыс. </a:t>
            </a:r>
            <a:r>
              <a:rPr lang="ru-RU" sz="1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8">
              <a:lnSpc>
                <a:spcPts val="7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мазута (</a:t>
            </a:r>
            <a:r>
              <a:rPr lang="ru-RU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10,5 тыс. </a:t>
            </a:r>
            <a:r>
              <a:rPr lang="ru-RU" sz="1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))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81600"/>
              </p:ext>
            </p:extLst>
          </p:nvPr>
        </p:nvGraphicFramePr>
        <p:xfrm>
          <a:off x="1142977" y="1142990"/>
          <a:ext cx="7500990" cy="252412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657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10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49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92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6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Методы обезвоживания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Достоинства</a:t>
                      </a:r>
                      <a:endParaRPr lang="ru-RU" sz="9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Недостатки</a:t>
                      </a:r>
                      <a:endParaRPr lang="ru-RU" sz="9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Стоимость метода</a:t>
                      </a:r>
                      <a:r>
                        <a:rPr lang="ru-RU" sz="900" baseline="30000" dirty="0">
                          <a:effectLst/>
                        </a:rPr>
                        <a:t>*</a:t>
                      </a:r>
                      <a:r>
                        <a:rPr lang="ru-RU" sz="900" dirty="0">
                          <a:effectLst/>
                        </a:rPr>
                        <a:t>, руб.</a:t>
                      </a:r>
                      <a:endParaRPr lang="ru-RU" sz="9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Реагентное</a:t>
                      </a: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9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обезвоживание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Работает при большом количестве влаги </a:t>
                      </a:r>
                      <a:endParaRPr lang="ru-RU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Затраты на расходные материалы, Остаточное содержание влаги до 3%</a:t>
                      </a:r>
                      <a:endParaRPr lang="ru-RU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750</a:t>
                      </a:r>
                      <a:endParaRPr lang="ru-RU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Разделение </a:t>
                      </a:r>
                      <a:endParaRPr lang="ru-RU" sz="9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 </a:t>
                      </a:r>
                      <a:r>
                        <a:rPr lang="ru-RU" sz="9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декантерах</a:t>
                      </a: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Компактность оборудование</a:t>
                      </a:r>
                      <a:endParaRPr lang="ru-RU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Большие капитальные затраты</a:t>
                      </a:r>
                      <a:endParaRPr lang="ru-RU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5100</a:t>
                      </a:r>
                      <a:endParaRPr lang="ru-RU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9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Вакуумное </a:t>
                      </a:r>
                      <a:endParaRPr lang="ru-RU" sz="9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выпаривание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Простое оборудование</a:t>
                      </a:r>
                      <a:endParaRPr lang="ru-RU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Большие </a:t>
                      </a:r>
                      <a:r>
                        <a:rPr lang="ru-RU" sz="900" dirty="0" err="1">
                          <a:effectLst/>
                        </a:rPr>
                        <a:t>энергозатраты</a:t>
                      </a:r>
                      <a:r>
                        <a:rPr lang="ru-RU" sz="900" dirty="0">
                          <a:effectLst/>
                        </a:rPr>
                        <a:t> на создание вакуума. Развитая производственная инфраструктура.</a:t>
                      </a:r>
                      <a:endParaRPr lang="ru-RU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1200</a:t>
                      </a:r>
                      <a:endParaRPr lang="ru-RU" sz="9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Дистилляция в среде </a:t>
                      </a:r>
                      <a:endParaRPr lang="ru-RU" sz="9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инертного </a:t>
                      </a:r>
                      <a:r>
                        <a:rPr lang="ru-RU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газа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Простое оборудование</a:t>
                      </a:r>
                      <a:endParaRPr lang="ru-RU" sz="9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Расходы на транспорт и нагрев инертного газа </a:t>
                      </a:r>
                      <a:endParaRPr lang="ru-RU" sz="9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550</a:t>
                      </a:r>
                      <a:endParaRPr lang="ru-RU" sz="9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775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*Рассчитано на 1 м</a:t>
                      </a:r>
                      <a:r>
                        <a:rPr lang="ru-RU" sz="900" baseline="30000" dirty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 обводненного мазута 35% влажности с учетом амортизации оборудования за 10 лет</a:t>
                      </a:r>
                      <a:endParaRPr lang="ru-RU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642924"/>
            <a:ext cx="628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Промышленная установка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6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LogoMin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7"/>
            <a:ext cx="282712" cy="2857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2628" y="214296"/>
            <a:ext cx="2883658" cy="480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1142990"/>
            <a:ext cx="800102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714362"/>
            <a:ext cx="7572428" cy="290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r>
              <a:rPr lang="ru-RU" sz="1600" dirty="0" smtClean="0"/>
              <a:t>Результаты регенерации реальных сред и отзывы промышленных предприятий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6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LogoMin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7"/>
            <a:ext cx="282712" cy="285752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42975" y="1142989"/>
          <a:ext cx="7358115" cy="3571902"/>
        </p:xfrm>
        <a:graphic>
          <a:graphicData uri="http://schemas.openxmlformats.org/drawingml/2006/table">
            <a:tbl>
              <a:tblPr/>
              <a:tblGrid>
                <a:gridCol w="3956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2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8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7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45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40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641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№</a:t>
                      </a:r>
                      <a:r>
                        <a:rPr lang="en-US" sz="900" b="1" kern="1200" dirty="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Наименование продукта /Предприятие 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Температура процесса °С</a:t>
                      </a:r>
                      <a:r>
                        <a:rPr lang="en-US" sz="900" b="1" kern="120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641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Продукты разделения, </a:t>
                      </a: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marR="641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Выход продуктов</a:t>
                      </a:r>
                      <a:r>
                        <a:rPr lang="en-US" sz="900" b="1" kern="120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7302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Примечание</a:t>
                      </a:r>
                      <a:r>
                        <a:rPr lang="ru-RU" sz="900" b="1" kern="120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7419">
                <a:tc>
                  <a:txBody>
                    <a:bodyPr/>
                    <a:lstStyle/>
                    <a:p>
                      <a:pPr marR="641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900" b="1" kern="120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Мазут  (3% воды)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Мазут (35% воды)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Набережночелнинская</a:t>
                      </a: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 ТЭЦ</a:t>
                      </a: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105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110</a:t>
                      </a:r>
                      <a:r>
                        <a:rPr lang="ru-RU" sz="900" kern="1200" dirty="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Легкие УВ 1%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Вода 3%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Мазут (вода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отс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.) 96%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Легкие УВ 1%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Вода 35%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Мазут (вода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отс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.) 64%</a:t>
                      </a:r>
                      <a:r>
                        <a:rPr lang="ru-RU" sz="900" kern="1200" dirty="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3384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Официально подтвердили свою заинтересованность</a:t>
                      </a:r>
                      <a:r>
                        <a:rPr lang="ru-RU" sz="900" b="1" kern="120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6728">
                <a:tc>
                  <a:txBody>
                    <a:bodyPr/>
                    <a:lstStyle/>
                    <a:p>
                      <a:pPr marR="641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900" b="1" kern="120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Нефтешлам</a:t>
                      </a: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, Марийский НПЗ 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110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ru-RU" sz="900" kern="1200" dirty="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Легкие УВ 7%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Вода 42%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Песок 5%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Тяжелые УВ (вода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отс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.) 46%</a:t>
                      </a:r>
                      <a:r>
                        <a:rPr lang="ru-RU" sz="900" kern="1200" dirty="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8745" marR="36576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Результаты исследований  на стадии рассмотрения</a:t>
                      </a:r>
                      <a:r>
                        <a:rPr lang="ru-RU" sz="900" b="1" kern="120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829">
                <a:tc>
                  <a:txBody>
                    <a:bodyPr/>
                    <a:lstStyle/>
                    <a:p>
                      <a:pPr marR="641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r>
                        <a:rPr lang="en-US" sz="900" b="1" kern="120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Сточные воды (98 % воды) при пропарке ж/</a:t>
                      </a:r>
                      <a:r>
                        <a:rPr lang="ru-RU" sz="9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д</a:t>
                      </a: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 цистерн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ПАО «</a:t>
                      </a:r>
                      <a:r>
                        <a:rPr lang="ru-RU" sz="9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Нижнекамск-нефтехим</a:t>
                      </a: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»</a:t>
                      </a: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</a:t>
                      </a:r>
                      <a:r>
                        <a:rPr lang="ru-RU" sz="900" kern="120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Легкие УВ 0,2%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Вода 98%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Тяжелые УВ (вода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отс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.) 1,8%</a:t>
                      </a:r>
                      <a:r>
                        <a:rPr lang="ru-RU" sz="900" kern="1200" dirty="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36576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Результаты исследований  на стадии рассмотрения</a:t>
                      </a:r>
                      <a:r>
                        <a:rPr lang="ru-RU" sz="900" b="1" kern="1200" dirty="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6829">
                <a:tc>
                  <a:txBody>
                    <a:bodyPr/>
                    <a:lstStyle/>
                    <a:p>
                      <a:pPr marR="641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r>
                        <a:rPr lang="ru-RU" sz="900" b="1" kern="120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Тяжелая </a:t>
                      </a:r>
                      <a:r>
                        <a:rPr lang="ru-RU" sz="9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пиролизная</a:t>
                      </a: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 смола, ПАО «</a:t>
                      </a:r>
                      <a:r>
                        <a:rPr lang="ru-RU" sz="9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КазаньОргсинтез</a:t>
                      </a: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»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  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110</a:t>
                      </a:r>
                      <a:r>
                        <a:rPr lang="ru-RU" sz="900" b="1" kern="120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Легкие УВ 8%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Вода 24%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874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Тяжелые УВ (вода </a:t>
                      </a:r>
                      <a:r>
                        <a:rPr lang="ru-RU" sz="900" b="1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отс</a:t>
                      </a:r>
                      <a:r>
                        <a:rPr lang="ru-RU" sz="9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.) 68%</a:t>
                      </a:r>
                      <a:r>
                        <a:rPr lang="ru-RU" sz="900" b="1" kern="1200" dirty="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3384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Официально подтвердили свою заинтересованность</a:t>
                      </a:r>
                      <a:r>
                        <a:rPr lang="ru-RU" sz="900" b="1" kern="1200" dirty="0">
                          <a:solidFill>
                            <a:srgbClr val="215968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6" marR="669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1142990"/>
            <a:ext cx="800102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619441"/>
            <a:ext cx="7572428" cy="452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None/>
            </a:pPr>
            <a:r>
              <a:rPr lang="ru-RU" sz="1400" dirty="0" smtClean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Основные расчетные технологические параметры </a:t>
            </a:r>
          </a:p>
          <a:p>
            <a:pPr>
              <a:lnSpc>
                <a:spcPts val="1200"/>
              </a:lnSpc>
              <a:buNone/>
            </a:pPr>
            <a:r>
              <a:rPr lang="ru-RU" sz="1400" smtClean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пилотной установки </a:t>
            </a:r>
            <a:r>
              <a:rPr lang="ru-RU" sz="1400" dirty="0" smtClean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для переработки </a:t>
            </a:r>
            <a:r>
              <a:rPr lang="ru-RU" sz="1400" dirty="0" err="1" smtClean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нефтешлама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6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LogoMin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7"/>
            <a:ext cx="282712" cy="28575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7" y="1142991"/>
          <a:ext cx="6572295" cy="357189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93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29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8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76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039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Наименование параметра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Величина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39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Расход исходного продукта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т/сут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06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Содержание воды в исходном продукте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% (масс)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06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Температура процесса обезвоживания, не более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°С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06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Установленная мощность электрооборудования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кВт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11,0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039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Потребляемое тепло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кВт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340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39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Расход греющего пара, Р=0,6 МПа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т/ч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0,44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4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Расход охлаждающей воды </a:t>
                      </a:r>
                      <a:endParaRPr lang="ru-RU" sz="1000" dirty="0">
                        <a:effectLst/>
                      </a:endParaRPr>
                    </a:p>
                    <a:p>
                      <a:pPr marL="18415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(</a:t>
                      </a:r>
                      <a:r>
                        <a:rPr lang="en-US" sz="1000" kern="1200" dirty="0">
                          <a:effectLst/>
                        </a:rPr>
                        <a:t>t</a:t>
                      </a:r>
                      <a:r>
                        <a:rPr lang="ru-RU" sz="1000" kern="1200" dirty="0">
                          <a:effectLst/>
                        </a:rPr>
                        <a:t>н=20 °</a:t>
                      </a:r>
                      <a:r>
                        <a:rPr lang="en-US" sz="1000" kern="1200" dirty="0">
                          <a:effectLst/>
                        </a:rPr>
                        <a:t>C</a:t>
                      </a:r>
                      <a:r>
                        <a:rPr lang="ru-RU" sz="1000" kern="12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м</a:t>
                      </a:r>
                      <a:r>
                        <a:rPr lang="ru-RU" sz="1000" kern="1200" baseline="30000" dirty="0">
                          <a:effectLst/>
                        </a:rPr>
                        <a:t>3</a:t>
                      </a:r>
                      <a:r>
                        <a:rPr lang="ru-RU" sz="1000" kern="1200" dirty="0">
                          <a:effectLst/>
                        </a:rPr>
                        <a:t>/ч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12,3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4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415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Расход циркулируемого инертного газа (Азот)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кг/ч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450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1571618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Спасибо за внимание</a:t>
            </a:r>
            <a:r>
              <a:rPr lang="en-US" altLang="ru-RU" sz="24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!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1000100" y="2428874"/>
            <a:ext cx="6072230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ru-RU" sz="1200" dirty="0" smtClean="0"/>
              <a:t>Докладчик</a:t>
            </a:r>
          </a:p>
          <a:p>
            <a:endParaRPr lang="ru-RU" sz="1200" dirty="0" smtClean="0"/>
          </a:p>
          <a:p>
            <a:r>
              <a:rPr lang="ru-RU" sz="1200" dirty="0" smtClean="0"/>
              <a:t> доцент кафедры «Процессы и аппараты химической технологии» </a:t>
            </a:r>
          </a:p>
          <a:p>
            <a:r>
              <a:rPr lang="ru-RU" sz="1600" dirty="0" smtClean="0"/>
              <a:t>Величко Максим Юрьевич</a:t>
            </a:r>
          </a:p>
          <a:p>
            <a:endParaRPr lang="ru-RU" sz="1600" dirty="0" smtClean="0"/>
          </a:p>
          <a:p>
            <a:r>
              <a:rPr lang="en-US" sz="1600" b="1" dirty="0" smtClean="0"/>
              <a:t>maxwell@mail.ru</a:t>
            </a:r>
            <a:endParaRPr lang="ru-RU" sz="1600" b="1" dirty="0" smtClean="0"/>
          </a:p>
          <a:p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2858"/>
            <a:ext cx="914400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32830"/>
            <a:ext cx="3929090" cy="481532"/>
          </a:xfrm>
          <a:prstGeom prst="rect">
            <a:avLst/>
          </a:prstGeom>
        </p:spPr>
      </p:pic>
      <p:pic>
        <p:nvPicPr>
          <p:cNvPr id="16" name="Рисунок 15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26952"/>
            <a:ext cx="9144000" cy="516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1500180"/>
            <a:ext cx="8643966" cy="321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714494"/>
            <a:ext cx="7786742" cy="273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</a:pPr>
            <a:r>
              <a:rPr lang="ru-RU" altLang="ru-RU" sz="105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Ежегодно п</a:t>
            </a:r>
            <a:r>
              <a:rPr kumimoji="0" lang="ru-RU" altLang="ru-RU" sz="10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о России образуется объем </a:t>
            </a:r>
            <a:r>
              <a:rPr kumimoji="0" lang="ru-RU" altLang="ru-RU" sz="105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нефтешламов</a:t>
            </a:r>
            <a:r>
              <a:rPr kumimoji="0" lang="ru-RU" altLang="ru-RU" sz="10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 порядка </a:t>
            </a:r>
            <a:r>
              <a:rPr kumimoji="0" lang="ru-RU" altLang="ru-RU" sz="105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3 млн.тонн</a:t>
            </a:r>
            <a:r>
              <a:rPr kumimoji="0" lang="ru-RU" altLang="ru-RU" sz="10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, </a:t>
            </a:r>
          </a:p>
          <a:p>
            <a:pPr lvl="0" eaLnBrk="0" fontAlgn="base" hangingPunct="0">
              <a:lnSpc>
                <a:spcPct val="150000"/>
              </a:lnSpc>
            </a:pPr>
            <a:r>
              <a:rPr kumimoji="0" lang="ru-RU" altLang="ru-RU" sz="10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что ориентировочно соответствует </a:t>
            </a:r>
            <a:r>
              <a:rPr kumimoji="0" lang="ru-RU" altLang="ru-RU" sz="105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1 млн.тонн </a:t>
            </a:r>
            <a:r>
              <a:rPr kumimoji="0" lang="ru-RU" altLang="ru-RU" sz="10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углеводородов. </a:t>
            </a:r>
          </a:p>
          <a:p>
            <a:pPr lvl="0" eaLnBrk="0" fontAlgn="base" hangingPunct="0">
              <a:lnSpc>
                <a:spcPct val="150000"/>
              </a:lnSpc>
            </a:pPr>
            <a:r>
              <a:rPr kumimoji="0" lang="ru-RU" altLang="ru-RU" sz="10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Ежегодно приводит в негодность </a:t>
            </a:r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 15 тыс. га </a:t>
            </a:r>
            <a:r>
              <a:rPr lang="ru-RU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земель. </a:t>
            </a:r>
          </a:p>
          <a:p>
            <a:pPr>
              <a:lnSpc>
                <a:spcPct val="150000"/>
              </a:lnSpc>
            </a:pPr>
            <a:endParaRPr lang="ru-RU" sz="105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Ежегодно выброс в атмосферу при сжигании попадает более </a:t>
            </a:r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2,5 млн. т </a:t>
            </a:r>
            <a:r>
              <a:rPr lang="ru-RU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загрязняющих веществ. </a:t>
            </a:r>
          </a:p>
          <a:p>
            <a:pPr>
              <a:lnSpc>
                <a:spcPct val="150000"/>
              </a:lnSpc>
            </a:pPr>
            <a:endParaRPr lang="ru-RU" sz="105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Ежегодно от нефтедобычи и </a:t>
            </a:r>
            <a:r>
              <a:rPr lang="ru-RU" sz="1050" dirty="0" smtClean="0">
                <a:latin typeface="Calibri" pitchFamily="34" charset="0"/>
                <a:cs typeface="Calibri" pitchFamily="34" charset="0"/>
              </a:rPr>
              <a:t>нефтепереработки загрязняются </a:t>
            </a:r>
            <a:r>
              <a:rPr lang="ru-RU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около </a:t>
            </a:r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750 млн. м3 </a:t>
            </a:r>
            <a:r>
              <a:rPr lang="ru-RU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пресной воды.</a:t>
            </a:r>
          </a:p>
          <a:p>
            <a:pPr>
              <a:lnSpc>
                <a:spcPct val="150000"/>
              </a:lnSpc>
            </a:pPr>
            <a:endParaRPr lang="ru-RU" sz="105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месторождениях  остаются </a:t>
            </a:r>
            <a:r>
              <a:rPr lang="ru-RU" sz="105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необезвреженными</a:t>
            </a:r>
            <a:r>
              <a:rPr lang="ru-RU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сотни амбаров с нефтебуровыми шламами  </a:t>
            </a:r>
            <a:br>
              <a:rPr lang="ru-RU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токсичными отработанными буровыми растворами.</a:t>
            </a:r>
            <a:endParaRPr lang="ru-RU" sz="105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6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LogoMin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7"/>
            <a:ext cx="282712" cy="285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785800"/>
            <a:ext cx="796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Данные об отходах 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нефтедобычи и нефтепереработки </a:t>
            </a:r>
            <a:r>
              <a:rPr lang="ru-RU" sz="2000" dirty="0" smtClean="0"/>
              <a:t>на 2014 год.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2976" y="1142990"/>
            <a:ext cx="800102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6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LogoMin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7"/>
            <a:ext cx="282712" cy="285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64292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География </a:t>
            </a:r>
            <a:r>
              <a:rPr lang="ru-RU" dirty="0" err="1" smtClean="0"/>
              <a:t>нефтешламовых</a:t>
            </a:r>
            <a:r>
              <a:rPr lang="ru-RU" dirty="0" smtClean="0"/>
              <a:t> хранилищ на территории России</a:t>
            </a:r>
            <a:endParaRPr lang="ru-RU" dirty="0"/>
          </a:p>
        </p:txBody>
      </p:sp>
      <p:pic>
        <p:nvPicPr>
          <p:cNvPr id="12" name="Рисунок 11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142990"/>
            <a:ext cx="7100416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2976" y="1142990"/>
            <a:ext cx="800102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6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LogoMin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7"/>
            <a:ext cx="282712" cy="285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64292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нефтяных отходов в РФ за 2014 год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(тысяч тонн)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54392"/>
              </p:ext>
            </p:extLst>
          </p:nvPr>
        </p:nvGraphicFramePr>
        <p:xfrm>
          <a:off x="1142976" y="1142990"/>
          <a:ext cx="7358114" cy="357190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52913">
                  <a:extLst>
                    <a:ext uri="{9D8B030D-6E8A-4147-A177-3AD203B41FA5}">
                      <a16:colId xmlns="" xmlns:a16="http://schemas.microsoft.com/office/drawing/2014/main" val="1430137852"/>
                    </a:ext>
                  </a:extLst>
                </a:gridCol>
                <a:gridCol w="749404">
                  <a:extLst>
                    <a:ext uri="{9D8B030D-6E8A-4147-A177-3AD203B41FA5}">
                      <a16:colId xmlns="" xmlns:a16="http://schemas.microsoft.com/office/drawing/2014/main" val="2299273968"/>
                    </a:ext>
                  </a:extLst>
                </a:gridCol>
                <a:gridCol w="1051159">
                  <a:extLst>
                    <a:ext uri="{9D8B030D-6E8A-4147-A177-3AD203B41FA5}">
                      <a16:colId xmlns="" xmlns:a16="http://schemas.microsoft.com/office/drawing/2014/main" val="3565310266"/>
                    </a:ext>
                  </a:extLst>
                </a:gridCol>
                <a:gridCol w="1361916">
                  <a:extLst>
                    <a:ext uri="{9D8B030D-6E8A-4147-A177-3AD203B41FA5}">
                      <a16:colId xmlns="" xmlns:a16="http://schemas.microsoft.com/office/drawing/2014/main" val="698414885"/>
                    </a:ext>
                  </a:extLst>
                </a:gridCol>
                <a:gridCol w="873416">
                  <a:extLst>
                    <a:ext uri="{9D8B030D-6E8A-4147-A177-3AD203B41FA5}">
                      <a16:colId xmlns="" xmlns:a16="http://schemas.microsoft.com/office/drawing/2014/main" val="2917605456"/>
                    </a:ext>
                  </a:extLst>
                </a:gridCol>
                <a:gridCol w="918147">
                  <a:extLst>
                    <a:ext uri="{9D8B030D-6E8A-4147-A177-3AD203B41FA5}">
                      <a16:colId xmlns="" xmlns:a16="http://schemas.microsoft.com/office/drawing/2014/main" val="1825669842"/>
                    </a:ext>
                  </a:extLst>
                </a:gridCol>
                <a:gridCol w="1051159">
                  <a:extLst>
                    <a:ext uri="{9D8B030D-6E8A-4147-A177-3AD203B41FA5}">
                      <a16:colId xmlns="" xmlns:a16="http://schemas.microsoft.com/office/drawing/2014/main" val="2156405235"/>
                    </a:ext>
                  </a:extLst>
                </a:gridCol>
              </a:tblGrid>
              <a:tr h="570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Компания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Добыча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Переработка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Транспортировка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Хранение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Прочее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78613916"/>
                  </a:ext>
                </a:extLst>
              </a:tr>
              <a:tr h="29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Лукойл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58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189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476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82319485"/>
                  </a:ext>
                </a:extLst>
              </a:tr>
              <a:tr h="29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Роснефть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488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73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173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1062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18749470"/>
                  </a:ext>
                </a:extLst>
              </a:tr>
              <a:tr h="319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Газпромнефть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83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175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336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67910412"/>
                  </a:ext>
                </a:extLst>
              </a:tr>
              <a:tr h="306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Сургутнефтегаз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172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84089267"/>
                  </a:ext>
                </a:extLst>
              </a:tr>
              <a:tr h="29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Татнефть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138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6860848"/>
                  </a:ext>
                </a:extLst>
              </a:tr>
              <a:tr h="29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Башнефть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115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56038925"/>
                  </a:ext>
                </a:extLst>
              </a:tr>
              <a:tr h="29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Славнефть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76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88435417"/>
                  </a:ext>
                </a:extLst>
              </a:tr>
              <a:tr h="29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Русснефть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19,5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02438481"/>
                  </a:ext>
                </a:extLst>
              </a:tr>
              <a:tr h="29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Другие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54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148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232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73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553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49065766"/>
                  </a:ext>
                </a:extLst>
              </a:tr>
              <a:tr h="29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Итого 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348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722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981,5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>
                          <a:ln>
                            <a:noFill/>
                          </a:ln>
                          <a:effectLst/>
                        </a:rPr>
                        <a:t>427</a:t>
                      </a:r>
                      <a:endParaRPr lang="ru-RU" sz="105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cap="none" spc="0" dirty="0">
                          <a:ln>
                            <a:noFill/>
                          </a:ln>
                          <a:effectLst/>
                        </a:rPr>
                        <a:t>469</a:t>
                      </a:r>
                      <a:endParaRPr lang="ru-RU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cap="none" spc="0" dirty="0">
                          <a:ln>
                            <a:noFill/>
                          </a:ln>
                          <a:effectLst/>
                        </a:rPr>
                        <a:t>2946,5</a:t>
                      </a:r>
                      <a:endParaRPr lang="ru-RU" sz="105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6677586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2976" y="1142990"/>
            <a:ext cx="800102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6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LogoMini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7"/>
            <a:ext cx="282712" cy="285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642924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Усредненный состав</a:t>
            </a:r>
            <a:r>
              <a:rPr lang="en-US" dirty="0" smtClean="0"/>
              <a:t> </a:t>
            </a:r>
            <a:r>
              <a:rPr lang="ru-RU" dirty="0" err="1" smtClean="0"/>
              <a:t>нефтешламов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6500826" y="1285866"/>
          <a:ext cx="2286016" cy="326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DF" r:id="rId4" imgW="0" imgH="0" progId="">
                  <p:embed/>
                </p:oleObj>
              </mc:Choice>
              <mc:Fallback>
                <p:oleObj name="PDF" r:id="rId4" imgW="0" imgH="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1285866"/>
                        <a:ext cx="2286016" cy="326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928662" y="1500180"/>
          <a:ext cx="571504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2976" y="1142990"/>
            <a:ext cx="800102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6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LogoMin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7"/>
            <a:ext cx="282712" cy="285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100" y="642924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методы обезвреживания нефтяных отходов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42976" y="1142989"/>
          <a:ext cx="7215238" cy="357190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74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8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56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6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Метод</a:t>
                      </a:r>
                      <a:r>
                        <a:rPr lang="ru-RU" sz="105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Тип</a:t>
                      </a:r>
                      <a:r>
                        <a:rPr lang="ru-RU" sz="105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Преимущества</a:t>
                      </a:r>
                      <a:r>
                        <a:rPr lang="ru-RU" sz="105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Недостатки</a:t>
                      </a:r>
                      <a:r>
                        <a:rPr lang="ru-RU" sz="105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160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Термический 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Сжигание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Простота и универсальность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Высокая стоимость, получение вторичных отходов, тепловое загрязнение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Термический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Пиролиз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Получение товарных продуктов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Высокая стоимость, получение вторичных отходов, тепловое загрязнение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68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Химический</a:t>
                      </a:r>
                      <a:r>
                        <a:rPr lang="ru-RU" sz="105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Инкапсулирование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Универсальность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Высокая стоимость, наличие большого количества реагентов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68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Механический</a:t>
                      </a:r>
                      <a:r>
                        <a:rPr lang="ru-RU" sz="105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Сепарация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Высокий выход товарной нефти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Требование к отходам, высокая стоимость оборудования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68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Закачка в пласт</a:t>
                      </a:r>
                      <a:r>
                        <a:rPr lang="ru-RU" sz="105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Безотходность, экологичность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Высокая стоимость, особые геологические условия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856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Применение сорбентов</a:t>
                      </a:r>
                      <a:r>
                        <a:rPr lang="ru-RU" sz="105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Гидрофобные сорбенты и биосорбенты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Получение топливных брикетов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Высокая стоимость переработки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90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Биоразложение</a:t>
                      </a:r>
                      <a:r>
                        <a:rPr lang="ru-RU" sz="105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Восстановление почвенного покрова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Длительность процесса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1142990"/>
            <a:ext cx="800102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28" y="1428742"/>
            <a:ext cx="4929222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1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Обезвреживание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 нефтяных  отходов путем высокотемпературного сжигания для предотвращения образования канцерогенных выбросов. </a:t>
            </a:r>
            <a:endParaRPr lang="ru-RU" altLang="ru-RU" sz="11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1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перспективе ужесточение штрафов за образование отходов низких классов опасности, углекислого газа и тепловых отходов на нефтедобывающие и нефтеперерабатывающие компании согласно ФЗ РФ. 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6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LogoMin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7"/>
            <a:ext cx="282712" cy="285752"/>
          </a:xfrm>
          <a:prstGeom prst="rect">
            <a:avLst/>
          </a:prstGeom>
        </p:spPr>
      </p:pic>
      <p:sp>
        <p:nvSpPr>
          <p:cNvPr id="11" name="Содержимое 3"/>
          <p:cNvSpPr txBox="1">
            <a:spLocks/>
          </p:cNvSpPr>
          <p:nvPr/>
        </p:nvSpPr>
        <p:spPr>
          <a:xfrm>
            <a:off x="1285852" y="571486"/>
            <a:ext cx="703056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Основные тренды в нефтяной отрасли по </a:t>
            </a:r>
            <a:r>
              <a:rPr lang="ru-RU" altLang="ru-RU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нефтешламам</a:t>
            </a:r>
            <a:endParaRPr kumimoji="0" lang="ru-RU" altLang="ru-RU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1142990"/>
            <a:ext cx="800102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00826" y="1857370"/>
            <a:ext cx="23574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000" b="1" dirty="0" smtClean="0"/>
              <a:t>           Дистилляцией в инертном газе (азот) достигается регенерация нефтяных отходов:</a:t>
            </a:r>
          </a:p>
          <a:p>
            <a:endParaRPr lang="ru-RU" sz="1000" dirty="0" smtClean="0"/>
          </a:p>
          <a:p>
            <a:pPr>
              <a:buAutoNum type="arabicPeriod"/>
            </a:pPr>
            <a:r>
              <a:rPr lang="ru-RU" sz="1000" dirty="0" smtClean="0"/>
              <a:t>Извлечение водной фазы </a:t>
            </a:r>
          </a:p>
          <a:p>
            <a:pPr>
              <a:buFontTx/>
              <a:buAutoNum type="arabicPeriod"/>
            </a:pPr>
            <a:r>
              <a:rPr lang="ru-RU" sz="1000" dirty="0" smtClean="0"/>
              <a:t>Извлечение углеводородной части в качестве  сырья для нефтепереработки</a:t>
            </a:r>
          </a:p>
          <a:p>
            <a:pPr>
              <a:buFontTx/>
              <a:buAutoNum type="arabicPeriod"/>
            </a:pPr>
            <a:r>
              <a:rPr lang="ru-RU" sz="1000" dirty="0" smtClean="0"/>
              <a:t>Понижение опасности отходов 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6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LogoMin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7"/>
            <a:ext cx="282712" cy="285752"/>
          </a:xfrm>
          <a:prstGeom prst="rect">
            <a:avLst/>
          </a:prstGeom>
        </p:spPr>
      </p:pic>
      <p:sp>
        <p:nvSpPr>
          <p:cNvPr id="11" name="Содержимое 3"/>
          <p:cNvSpPr txBox="1">
            <a:spLocks/>
          </p:cNvSpPr>
          <p:nvPr/>
        </p:nvSpPr>
        <p:spPr>
          <a:xfrm>
            <a:off x="1285852" y="571486"/>
            <a:ext cx="4929222" cy="4630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Описание предлагаемой технологии</a:t>
            </a:r>
            <a:endParaRPr kumimoji="0" lang="ru-RU" altLang="ru-RU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357304"/>
            <a:ext cx="4978066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3"/>
          <p:cNvSpPr txBox="1">
            <a:spLocks/>
          </p:cNvSpPr>
          <p:nvPr/>
        </p:nvSpPr>
        <p:spPr>
          <a:xfrm>
            <a:off x="1214414" y="4143386"/>
            <a:ext cx="4929222" cy="3747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indent="90488" algn="ctr" fontAlgn="base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Технологическая схема установки для дистилляции </a:t>
            </a:r>
            <a:r>
              <a:rPr kumimoji="0" lang="ru-RU" sz="1050" b="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нефтешламов</a:t>
            </a: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90488" algn="ctr" fontAlgn="base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lvl="0" indent="90488" algn="ctr"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1050" b="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десорбер</a:t>
            </a: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2 </a:t>
            </a:r>
            <a:r>
              <a:rPr kumimoji="0" lang="ru-RU" sz="1050" b="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газодувка</a:t>
            </a: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3 рекуператор, 4 абсорбер.</a:t>
            </a:r>
            <a:endParaRPr kumimoji="0" lang="ru-RU" sz="1050" b="0" i="1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7076" y="1851669"/>
            <a:ext cx="5585084" cy="285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68432" y="2102371"/>
            <a:ext cx="5443728" cy="253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000" b="1" dirty="0" smtClean="0"/>
              <a:t>	</a:t>
            </a:r>
            <a:endParaRPr lang="ru-RU" sz="1000" dirty="0" smtClean="0"/>
          </a:p>
          <a:p>
            <a:pPr>
              <a:buNone/>
            </a:pPr>
            <a:r>
              <a:rPr lang="en-US" sz="1000" b="1" dirty="0" smtClean="0"/>
              <a:t>	</a:t>
            </a:r>
            <a:r>
              <a:rPr lang="ru-RU" sz="1200" dirty="0" smtClean="0"/>
              <a:t>получен патент РФ на изобретение № 2505341 от 27.01.2014,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	поданы заявки США, Европа, Китай, Индия, Евразия на </a:t>
            </a:r>
            <a:r>
              <a:rPr lang="ru-RU" sz="1200" dirty="0" smtClean="0"/>
              <a:t>изобретение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EA201590003A, CN104540574A, EP2870989A2, US20150231554, WO2013187802A2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	подана заявка РФ № 2016116633 от 21.04.2016 г.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	Научно-технологические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решения обеспечивают стабильность работы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оборудования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с многофазными системами (твердое/жидкое/газы).</a:t>
            </a:r>
          </a:p>
          <a:p>
            <a:pPr>
              <a:buNone/>
            </a:pP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6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LogoMin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7"/>
            <a:ext cx="282712" cy="2857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2752" y="636853"/>
            <a:ext cx="364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/>
              <a:t>Интеллектуальная собственность: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658</Words>
  <Application>Microsoft Office PowerPoint</Application>
  <PresentationFormat>Экран (16:9)</PresentationFormat>
  <Paragraphs>295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Igor</cp:lastModifiedBy>
  <cp:revision>38</cp:revision>
  <dcterms:created xsi:type="dcterms:W3CDTF">2016-12-07T13:41:14Z</dcterms:created>
  <dcterms:modified xsi:type="dcterms:W3CDTF">2017-04-28T14:04:41Z</dcterms:modified>
</cp:coreProperties>
</file>