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9" r:id="rId8"/>
    <p:sldId id="281" r:id="rId9"/>
    <p:sldId id="257" r:id="rId10"/>
    <p:sldId id="284" r:id="rId11"/>
    <p:sldId id="285" r:id="rId12"/>
    <p:sldId id="266" r:id="rId13"/>
    <p:sldId id="282" r:id="rId14"/>
    <p:sldId id="283" r:id="rId15"/>
    <p:sldId id="272" r:id="rId16"/>
    <p:sldId id="273" r:id="rId17"/>
    <p:sldId id="287" r:id="rId18"/>
    <p:sldId id="288" r:id="rId19"/>
    <p:sldId id="262" r:id="rId20"/>
    <p:sldId id="289" r:id="rId21"/>
    <p:sldId id="290" r:id="rId22"/>
    <p:sldId id="291" r:id="rId23"/>
    <p:sldId id="267" r:id="rId24"/>
    <p:sldId id="292" r:id="rId25"/>
    <p:sldId id="265" r:id="rId26"/>
    <p:sldId id="270" r:id="rId27"/>
    <p:sldId id="271" r:id="rId28"/>
    <p:sldId id="261" r:id="rId29"/>
    <p:sldId id="268" r:id="rId30"/>
    <p:sldId id="277" r:id="rId31"/>
    <p:sldId id="275" r:id="rId32"/>
    <p:sldId id="279" r:id="rId33"/>
    <p:sldId id="294" r:id="rId34"/>
    <p:sldId id="295" r:id="rId35"/>
    <p:sldId id="278" r:id="rId36"/>
    <p:sldId id="276" r:id="rId37"/>
    <p:sldId id="296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7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8CE0-B0C8-4E61-945B-C1803133DD4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C70D-D6BF-4935-BD1C-85D06857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unkels.com/adam/p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layground.arduino.cc/Code/OsWra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va.com/" TargetMode="External"/><Relationship Id="rId2" Type="http://schemas.openxmlformats.org/officeDocument/2006/relationships/hyperlink" Target="http://www.arndaleboard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jetson-tk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pteva.com/white-papers/104-parallel-computing-projects-for-next-summ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babbag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op500.org/featured/systems/tianhe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s.nasa.gov/quantum/quantumcomp.html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edkin_ga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tw.ca/publications/concurrency-ddj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/>
              <a:t>s</a:t>
            </a:r>
            <a:r>
              <a:rPr lang="en-US" dirty="0" smtClean="0"/>
              <a:t>upercomputing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hobbyists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4218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Prashant Sohani </a:t>
            </a:r>
            <a:r>
              <a:rPr lang="en-US" dirty="0"/>
              <a:t>(08007017</a:t>
            </a:r>
            <a:r>
              <a:rPr lang="en-US" dirty="0" smtClean="0"/>
              <a:t>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&lt;prashant.sohani@iitb.ac.in&gt;</a:t>
            </a:r>
          </a:p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&lt;psohani@nvidia.com&gt;</a:t>
            </a:r>
            <a:r>
              <a:rPr lang="en-US" dirty="0" smtClean="0"/>
              <a:t>                       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vs multi-threaded line-follower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Single-threaded:</a:t>
            </a:r>
          </a:p>
          <a:p>
            <a:pPr lvl="1"/>
            <a:r>
              <a:rPr lang="en-US" dirty="0" smtClean="0"/>
              <a:t>“First read sensors, then do math, then drive motors”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 Multi-threaded:</a:t>
            </a:r>
          </a:p>
          <a:p>
            <a:pPr lvl="1"/>
            <a:r>
              <a:rPr lang="en-US" dirty="0" smtClean="0"/>
              <a:t>“Keep reading sensors”</a:t>
            </a:r>
            <a:endParaRPr lang="en-US" dirty="0"/>
          </a:p>
          <a:p>
            <a:pPr lvl="1"/>
            <a:r>
              <a:rPr lang="en-US" dirty="0" smtClean="0"/>
              <a:t>“And also keep doing math”</a:t>
            </a:r>
            <a:endParaRPr lang="en-US" dirty="0"/>
          </a:p>
          <a:p>
            <a:pPr lvl="1"/>
            <a:r>
              <a:rPr lang="en-US" dirty="0" smtClean="0"/>
              <a:t>“And also keep driving motors”</a:t>
            </a:r>
          </a:p>
          <a:p>
            <a:pPr lvl="1"/>
            <a:r>
              <a:rPr lang="en-US" dirty="0" smtClean="0"/>
              <a:t>“And also keep flashing decorative LEDs”</a:t>
            </a:r>
          </a:p>
          <a:p>
            <a:pPr lvl="1"/>
            <a:r>
              <a:rPr lang="en-US" dirty="0" smtClean="0"/>
              <a:t>“And also keep playing some background music”</a:t>
            </a:r>
          </a:p>
          <a:p>
            <a:pPr marL="457200" lvl="1" indent="0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“And also control the universe, while you’re at it!”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4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Why multi-threading?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May seem more complex to manage:</a:t>
            </a:r>
          </a:p>
          <a:p>
            <a:pPr lvl="1"/>
            <a:r>
              <a:rPr lang="en-US" dirty="0" smtClean="0"/>
              <a:t>Need to synchronize; load-balance the threads,</a:t>
            </a:r>
          </a:p>
          <a:p>
            <a:pPr lvl="1"/>
            <a:r>
              <a:rPr lang="en-US" dirty="0" smtClean="0"/>
              <a:t>Need to move data without ‘race conditions’,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But has benefits too:</a:t>
            </a:r>
          </a:p>
          <a:p>
            <a:pPr lvl="1"/>
            <a:r>
              <a:rPr lang="en-US" dirty="0" smtClean="0"/>
              <a:t>Flexible</a:t>
            </a:r>
          </a:p>
          <a:p>
            <a:pPr lvl="2"/>
            <a:r>
              <a:rPr lang="en-US" dirty="0" smtClean="0"/>
              <a:t>Scalable to multi-core processors</a:t>
            </a:r>
          </a:p>
          <a:p>
            <a:pPr lvl="1"/>
            <a:r>
              <a:rPr lang="en-US" dirty="0"/>
              <a:t>Performant</a:t>
            </a:r>
          </a:p>
          <a:p>
            <a:pPr lvl="2"/>
            <a:r>
              <a:rPr lang="en-US" dirty="0"/>
              <a:t>Related operations grouped together =&gt; better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Modular</a:t>
            </a:r>
          </a:p>
          <a:p>
            <a:pPr lvl="2"/>
            <a:r>
              <a:rPr lang="en-US" dirty="0" smtClean="0"/>
              <a:t>A single slow/faulty thread need not halt the system:</a:t>
            </a:r>
          </a:p>
          <a:p>
            <a:pPr lvl="3"/>
            <a:r>
              <a:rPr lang="en-US" dirty="0" smtClean="0"/>
              <a:t>“If the music stops, the line-follower doesn’t have to!”</a:t>
            </a:r>
          </a:p>
        </p:txBody>
      </p:sp>
    </p:spTree>
    <p:extLst>
      <p:ext uri="{BB962C8B-B14F-4D97-AF65-F5344CB8AC3E}">
        <p14:creationId xmlns:p14="http://schemas.microsoft.com/office/powerpoint/2010/main" val="121818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Single-core single-threading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Single-threaded application:</a:t>
            </a:r>
          </a:p>
          <a:p>
            <a:pPr lvl="1"/>
            <a:r>
              <a:rPr lang="en-US" dirty="0" smtClean="0"/>
              <a:t>Execute only one task at a time</a:t>
            </a:r>
          </a:p>
          <a:p>
            <a:pPr lvl="1"/>
            <a:r>
              <a:rPr lang="en-US" dirty="0" smtClean="0"/>
              <a:t>Can use HW interrupts to ‘simulate’ more tasks: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360027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0600" y="4050544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70018" y="4050544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6400" y="3981271"/>
            <a:ext cx="0" cy="6858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4545844"/>
            <a:ext cx="0" cy="273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36764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executing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Incoming interrupt!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 interrupt routine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Resume code execution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448791" y="4545844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48791" y="4050544"/>
            <a:ext cx="228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Single-core ‘simulated’ multi-threading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17573"/>
          </a:xfrm>
        </p:spPr>
        <p:txBody>
          <a:bodyPr>
            <a:normAutofit/>
          </a:bodyPr>
          <a:lstStyle/>
          <a:p>
            <a:r>
              <a:rPr lang="en-US" dirty="0" smtClean="0"/>
              <a:t>Essentially a single-threaded application,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with </a:t>
            </a:r>
            <a:r>
              <a:rPr lang="en-US" dirty="0"/>
              <a:t>timer-based context-switching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 small platforms, you may use your own context-switcher, like above</a:t>
            </a:r>
          </a:p>
          <a:p>
            <a:pPr lvl="1"/>
            <a:r>
              <a:rPr lang="en-US" dirty="0"/>
              <a:t>‘Context’: Register values, program counter etc.</a:t>
            </a:r>
          </a:p>
          <a:p>
            <a:pPr lvl="1"/>
            <a:r>
              <a:rPr lang="en-US" dirty="0" err="1" smtClean="0"/>
              <a:t>Protothreads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http://dunkels.com/adam/pt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" y="2660073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182091" y="2660073"/>
            <a:ext cx="6927" cy="748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2590800"/>
            <a:ext cx="0" cy="8382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400" y="3429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2286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1 executing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Incoming timer interrupt!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Save thread 1 context; load thread 2 context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Schedule next timer interrupt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thread 2 execution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67791" y="340821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67791" y="2660073"/>
            <a:ext cx="228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Hardware-based multi-threading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Implementation: beyond the scope of this session</a:t>
            </a:r>
          </a:p>
          <a:p>
            <a:pPr lvl="1"/>
            <a:r>
              <a:rPr lang="en-US" dirty="0"/>
              <a:t>Best left to </a:t>
            </a:r>
            <a:r>
              <a:rPr lang="en-US" dirty="0" smtClean="0"/>
              <a:t>OS-level </a:t>
            </a:r>
            <a:r>
              <a:rPr lang="en-US" dirty="0"/>
              <a:t>thread scheduler, if </a:t>
            </a:r>
            <a:r>
              <a:rPr lang="en-US" dirty="0" smtClean="0"/>
              <a:t>available</a:t>
            </a:r>
          </a:p>
          <a:p>
            <a:pPr marL="457200" lvl="1" indent="0">
              <a:buNone/>
            </a:pPr>
            <a:r>
              <a:rPr lang="en-US" sz="1600" dirty="0"/>
              <a:t>[ </a:t>
            </a:r>
            <a:r>
              <a:rPr lang="en-US" sz="1600" dirty="0">
                <a:hlinkClick r:id="rId2"/>
              </a:rPr>
              <a:t>http://playground.arduino.cc/Code/OsWrap</a:t>
            </a:r>
            <a:r>
              <a:rPr lang="en-US" sz="1600" dirty="0"/>
              <a:t> </a:t>
            </a:r>
            <a:r>
              <a:rPr lang="en-US" sz="1600" dirty="0" smtClean="0"/>
              <a:t>]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Other things not covered here:</a:t>
            </a:r>
          </a:p>
          <a:p>
            <a:pPr lvl="1"/>
            <a:r>
              <a:rPr lang="en-US" dirty="0" smtClean="0"/>
              <a:t>Thread </a:t>
            </a:r>
            <a:r>
              <a:rPr lang="en-US" dirty="0"/>
              <a:t>synchronization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. AV playback</a:t>
            </a:r>
          </a:p>
          <a:p>
            <a:pPr lvl="2"/>
            <a:r>
              <a:rPr lang="en-US" dirty="0"/>
              <a:t>Wait for events/messages as a sync point </a:t>
            </a:r>
          </a:p>
          <a:p>
            <a:pPr marL="457200" lvl="1" indent="0">
              <a:buNone/>
            </a:pPr>
            <a:r>
              <a:rPr lang="en-US" sz="1600" dirty="0" smtClean="0"/>
              <a:t>	[ </a:t>
            </a:r>
            <a:r>
              <a:rPr lang="en-US" sz="1600" dirty="0">
                <a:hlinkClick r:id="rId2"/>
              </a:rPr>
              <a:t>http://playground.arduino.cc/Code/OsWrap#MessageQ</a:t>
            </a:r>
            <a:r>
              <a:rPr lang="en-US" sz="1600" dirty="0"/>
              <a:t> ]</a:t>
            </a:r>
          </a:p>
          <a:p>
            <a:pPr lvl="1"/>
            <a:r>
              <a:rPr lang="en-US" dirty="0"/>
              <a:t>Prevent race conditions on same data access</a:t>
            </a:r>
          </a:p>
          <a:p>
            <a:pPr lvl="2"/>
            <a:r>
              <a:rPr lang="en-US" dirty="0"/>
              <a:t>Obtain ‘locks’ before read/write to shared data </a:t>
            </a:r>
            <a:r>
              <a:rPr lang="en-US" sz="1200" dirty="0"/>
              <a:t>[</a:t>
            </a:r>
            <a:r>
              <a:rPr lang="en-US" sz="1200" dirty="0">
                <a:hlinkClick r:id="rId2"/>
              </a:rPr>
              <a:t>http://playground.arduino.cc/Code/OsWrap#Semaphores</a:t>
            </a:r>
            <a:r>
              <a:rPr lang="en-US" sz="1200" dirty="0"/>
              <a:t> ] 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97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“Hello world!”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text[4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]={“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zero",“one",“two",“three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=0;i&lt;4;i++){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=fork();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&gt;0){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"Thread " &lt;&lt; text[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&lt;&lt; " says Hello World!"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exit(0);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“Hello world!”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7150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text[4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]={“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zero",“one",“two",“three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=0;i&lt;4;i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&gt;0){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"Thread " &lt;&lt; text[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&lt;&lt; " says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Hello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World!"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exit(0);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6250" y="2895600"/>
            <a:ext cx="1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7591" y="4038600"/>
            <a:ext cx="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5018" y="4038600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4038600"/>
            <a:ext cx="3886200" cy="1039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" y="5115791"/>
            <a:ext cx="4191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" y="510540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00" y="2895600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" y="2895600"/>
            <a:ext cx="32004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391" y="3550227"/>
            <a:ext cx="357100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791200"/>
            <a:ext cx="36576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0327" y="4038600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418" y="4461164"/>
            <a:ext cx="3906982" cy="1039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737" y="5334000"/>
            <a:ext cx="3889663" cy="1385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5409" y="4461164"/>
            <a:ext cx="0" cy="87629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5018" y="5337463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5400000" flipH="1" flipV="1">
            <a:off x="-300470" y="4526109"/>
            <a:ext cx="2261761" cy="309998"/>
          </a:xfrm>
          <a:prstGeom prst="curvedConnector3">
            <a:avLst>
              <a:gd name="adj1" fmla="val -4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42999" y="3550227"/>
            <a:ext cx="1" cy="529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rot="16200000" flipH="1">
            <a:off x="972418" y="3518191"/>
            <a:ext cx="183572" cy="157590"/>
          </a:xfrm>
          <a:prstGeom prst="curvedConnector3">
            <a:avLst>
              <a:gd name="adj1" fmla="val -575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143000" y="4048991"/>
            <a:ext cx="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340427" y="4048991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18309" y="5115791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215736" y="4048991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350818" y="4471555"/>
            <a:ext cx="0" cy="87629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340427" y="5347854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5400000" flipH="1" flipV="1">
            <a:off x="374940" y="4536500"/>
            <a:ext cx="2261761" cy="309998"/>
          </a:xfrm>
          <a:prstGeom prst="curvedConnector3">
            <a:avLst>
              <a:gd name="adj1" fmla="val -4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16200000" flipH="1">
            <a:off x="1647828" y="3528582"/>
            <a:ext cx="183572" cy="157590"/>
          </a:xfrm>
          <a:prstGeom prst="curvedConnector3">
            <a:avLst>
              <a:gd name="adj1" fmla="val -575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Callout 111"/>
          <p:cNvSpPr/>
          <p:nvPr/>
        </p:nvSpPr>
        <p:spPr>
          <a:xfrm>
            <a:off x="342900" y="4670717"/>
            <a:ext cx="228600" cy="185301"/>
          </a:xfrm>
          <a:prstGeom prst="wedgeEllipseCallout">
            <a:avLst>
              <a:gd name="adj1" fmla="val 45401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Callout 112"/>
          <p:cNvSpPr/>
          <p:nvPr/>
        </p:nvSpPr>
        <p:spPr>
          <a:xfrm>
            <a:off x="1025236" y="4681108"/>
            <a:ext cx="228600" cy="185301"/>
          </a:xfrm>
          <a:prstGeom prst="wedgeEllipseCallout">
            <a:avLst>
              <a:gd name="adj1" fmla="val 45401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828799" y="3550227"/>
            <a:ext cx="1" cy="529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828800" y="4048991"/>
            <a:ext cx="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026227" y="4048991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04109" y="5115791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901536" y="4048991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036618" y="4471555"/>
            <a:ext cx="0" cy="87629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026227" y="5347854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/>
          <p:nvPr/>
        </p:nvCxnSpPr>
        <p:spPr>
          <a:xfrm rot="5400000" flipH="1" flipV="1">
            <a:off x="1060740" y="4536500"/>
            <a:ext cx="2261761" cy="309998"/>
          </a:xfrm>
          <a:prstGeom prst="curvedConnector3">
            <a:avLst>
              <a:gd name="adj1" fmla="val -4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/>
          <p:nvPr/>
        </p:nvCxnSpPr>
        <p:spPr>
          <a:xfrm rot="16200000" flipH="1">
            <a:off x="2333628" y="3528582"/>
            <a:ext cx="183572" cy="157590"/>
          </a:xfrm>
          <a:prstGeom prst="curvedConnector3">
            <a:avLst>
              <a:gd name="adj1" fmla="val -575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Callout 122"/>
          <p:cNvSpPr/>
          <p:nvPr/>
        </p:nvSpPr>
        <p:spPr>
          <a:xfrm>
            <a:off x="1711036" y="4681108"/>
            <a:ext cx="228600" cy="185301"/>
          </a:xfrm>
          <a:prstGeom prst="wedgeEllipseCallout">
            <a:avLst>
              <a:gd name="adj1" fmla="val 45401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2514599" y="3550227"/>
            <a:ext cx="1" cy="529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514600" y="4048991"/>
            <a:ext cx="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712027" y="4048991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389909" y="5115791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587336" y="4048991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722418" y="4471555"/>
            <a:ext cx="0" cy="87629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712027" y="5347854"/>
            <a:ext cx="0" cy="42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 rot="5400000" flipH="1" flipV="1">
            <a:off x="1746540" y="4536500"/>
            <a:ext cx="2261761" cy="309998"/>
          </a:xfrm>
          <a:prstGeom prst="curvedConnector3">
            <a:avLst>
              <a:gd name="adj1" fmla="val -4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rot="16200000" flipH="1">
            <a:off x="3019428" y="3528582"/>
            <a:ext cx="183572" cy="157590"/>
          </a:xfrm>
          <a:prstGeom prst="curvedConnector3">
            <a:avLst>
              <a:gd name="adj1" fmla="val -575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Callout 132"/>
          <p:cNvSpPr/>
          <p:nvPr/>
        </p:nvSpPr>
        <p:spPr>
          <a:xfrm>
            <a:off x="2396836" y="4681108"/>
            <a:ext cx="228600" cy="185301"/>
          </a:xfrm>
          <a:prstGeom prst="wedgeEllipseCallout">
            <a:avLst>
              <a:gd name="adj1" fmla="val 45401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3190009" y="3581400"/>
            <a:ext cx="10391" cy="22098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3190009" y="5801598"/>
            <a:ext cx="0" cy="4468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065318" y="6238009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5418" y="6224329"/>
            <a:ext cx="3550227" cy="1368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76200" y="4779818"/>
            <a:ext cx="4191000" cy="1039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0391" y="3505200"/>
            <a:ext cx="349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    1    2    3    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CPU cores: Ideal for a few, individual tasks</a:t>
            </a:r>
          </a:p>
          <a:p>
            <a:pPr lvl="1"/>
            <a:r>
              <a:rPr lang="en-US" dirty="0" smtClean="0"/>
              <a:t>Heavy-duty, ultra-low latency processing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if.. we need to perform the same task many times, on different data sets?</a:t>
            </a:r>
          </a:p>
          <a:p>
            <a:pPr lvl="1"/>
            <a:r>
              <a:rPr lang="en-US" dirty="0" smtClean="0"/>
              <a:t>Theoretically, a CPU can operate on each data set, one at a time (or #cores at a time)</a:t>
            </a:r>
          </a:p>
          <a:p>
            <a:pPr lvl="1"/>
            <a:r>
              <a:rPr lang="en-US" dirty="0" smtClean="0"/>
              <a:t>Each CPU core is heavy-duty, so #cores is limited</a:t>
            </a:r>
            <a:endParaRPr lang="en-US" dirty="0"/>
          </a:p>
          <a:p>
            <a:pPr lvl="1"/>
            <a:r>
              <a:rPr lang="en-US" dirty="0" smtClean="0"/>
              <a:t>Time-to-finish: may be too much!</a:t>
            </a:r>
          </a:p>
        </p:txBody>
      </p:sp>
    </p:spTree>
    <p:extLst>
      <p:ext uri="{BB962C8B-B14F-4D97-AF65-F5344CB8AC3E}">
        <p14:creationId xmlns:p14="http://schemas.microsoft.com/office/powerpoint/2010/main" val="289287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for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graphics rendering: </a:t>
            </a:r>
          </a:p>
          <a:p>
            <a:pPr lvl="1"/>
            <a:r>
              <a:rPr lang="en-US" dirty="0" smtClean="0"/>
              <a:t>Needs the same calculations for each vertex/pixel</a:t>
            </a:r>
          </a:p>
          <a:p>
            <a:pPr lvl="1"/>
            <a:r>
              <a:rPr lang="en-US" dirty="0" smtClean="0"/>
              <a:t>Has to be done fast (More frames-per-second!)</a:t>
            </a:r>
          </a:p>
          <a:p>
            <a:pPr lvl="2"/>
            <a:r>
              <a:rPr lang="en-US" dirty="0" smtClean="0"/>
              <a:t>More latency than CPUs, but more throughput also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GPUs initially had only 3D rendering functions; but now can do any parallel computing task:</a:t>
            </a:r>
          </a:p>
          <a:p>
            <a:pPr lvl="1"/>
            <a:r>
              <a:rPr lang="en-US" dirty="0" smtClean="0"/>
              <a:t>“GPGPU”: General-Purpose computing on GPUs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8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CPU vs GPU comparison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Different specializations, for different tasks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CPUs for Serial processing:</a:t>
            </a:r>
          </a:p>
          <a:p>
            <a:r>
              <a:rPr lang="en-US" dirty="0" smtClean="0"/>
              <a:t>A few high-power cores, that can perform various tasks</a:t>
            </a:r>
          </a:p>
          <a:p>
            <a:endParaRPr lang="en-US" dirty="0" smtClean="0"/>
          </a:p>
          <a:p>
            <a:r>
              <a:rPr lang="en-US" dirty="0" smtClean="0"/>
              <a:t>Low-latency low-throughput</a:t>
            </a:r>
          </a:p>
          <a:p>
            <a:endParaRPr lang="en-US" dirty="0" smtClean="0"/>
          </a:p>
          <a:p>
            <a:r>
              <a:rPr lang="en-US" dirty="0" smtClean="0"/>
              <a:t>Typical:  4 / 16 / </a:t>
            </a:r>
            <a:r>
              <a:rPr lang="en-US" b="1" dirty="0" smtClean="0"/>
              <a:t>32,000 cores!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828800"/>
            <a:ext cx="4099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GPUs for Parallel processing:</a:t>
            </a:r>
          </a:p>
          <a:p>
            <a:r>
              <a:rPr lang="en-US" dirty="0" smtClean="0"/>
              <a:t>Many low-power cores, that can </a:t>
            </a:r>
          </a:p>
          <a:p>
            <a:r>
              <a:rPr lang="en-US" dirty="0" smtClean="0"/>
              <a:t>all simultaneously perform the same task</a:t>
            </a:r>
          </a:p>
          <a:p>
            <a:endParaRPr lang="en-US" dirty="0" smtClean="0"/>
          </a:p>
          <a:p>
            <a:r>
              <a:rPr lang="en-US" dirty="0" smtClean="0"/>
              <a:t>High-latency high-throughput </a:t>
            </a:r>
          </a:p>
          <a:p>
            <a:endParaRPr lang="en-US" dirty="0" smtClean="0"/>
          </a:p>
          <a:p>
            <a:r>
              <a:rPr lang="en-US" dirty="0" smtClean="0"/>
              <a:t>Typical: 192 / 2048 / </a:t>
            </a:r>
            <a:r>
              <a:rPr lang="en-US" b="1" dirty="0" smtClean="0"/>
              <a:t>46 million cores!</a:t>
            </a:r>
            <a:endParaRPr lang="en-US" b="1" dirty="0"/>
          </a:p>
        </p:txBody>
      </p:sp>
      <p:sp>
        <p:nvSpPr>
          <p:cNvPr id="8" name="AutoShape 4" descr="http://www.newswise.com/images/uploads/2012/11/12/T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1083945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http://www.top500.org/static/media/uploads/blog/tianhe-2-jack-dongarra-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62399"/>
            <a:ext cx="4098204" cy="26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blogcdn.com/www.engadget.com/media/2012/10/titan-supercomputer-tesla-g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23" y="3962399"/>
            <a:ext cx="4415824" cy="26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computation?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very broad description:</a:t>
            </a:r>
          </a:p>
          <a:p>
            <a:pPr lvl="1"/>
            <a:r>
              <a:rPr lang="en-US" dirty="0" smtClean="0"/>
              <a:t>A mapping of abstract ideas into physical objects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Electrons/fields can represent numbers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system of physical objects whose natural </a:t>
            </a:r>
            <a:r>
              <a:rPr lang="en-US" dirty="0" err="1" smtClean="0"/>
              <a:t>behaviour</a:t>
            </a:r>
            <a:r>
              <a:rPr lang="en-US" dirty="0" smtClean="0"/>
              <a:t> resembles abstract operations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A binary adder is purely driven by the laws of electrodynamics, and yet the result is similar to what we call ‘addition’</a:t>
            </a:r>
          </a:p>
          <a:p>
            <a:pPr lvl="1"/>
            <a:endParaRPr lang="en-US" dirty="0"/>
          </a:p>
          <a:p>
            <a:r>
              <a:rPr lang="en-US" dirty="0" smtClean="0"/>
              <a:t>Why such a broad description?</a:t>
            </a:r>
          </a:p>
          <a:p>
            <a:pPr lvl="1"/>
            <a:r>
              <a:rPr lang="en-US" dirty="0" smtClean="0"/>
              <a:t>Babbage’s Analytical Engine is also a computer!</a:t>
            </a:r>
          </a:p>
          <a:p>
            <a:pPr lvl="1"/>
            <a:r>
              <a:rPr lang="en-US" dirty="0" smtClean="0"/>
              <a:t>And yet, plenty of assumptions: </a:t>
            </a:r>
          </a:p>
          <a:p>
            <a:pPr lvl="2"/>
            <a:r>
              <a:rPr lang="en-US" dirty="0" smtClean="0"/>
              <a:t>linearity/causality of time,</a:t>
            </a:r>
          </a:p>
          <a:p>
            <a:pPr lvl="2"/>
            <a:r>
              <a:rPr lang="en-US" dirty="0" smtClean="0"/>
              <a:t>invariance of physical laws (spatially, temporally local)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GPUs: Why should hobbyists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mobile devices have GPUs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Mobile GPUs: highest FLOPS/W on the planet. </a:t>
            </a:r>
          </a:p>
          <a:p>
            <a:pPr marL="0" indent="0" algn="ctr">
              <a:buNone/>
            </a:pPr>
            <a:r>
              <a:rPr lang="en-US" i="1" dirty="0" smtClean="0"/>
              <a:t>[ Even more than supercomputers! ]</a:t>
            </a:r>
          </a:p>
          <a:p>
            <a:pPr lvl="1"/>
            <a:r>
              <a:rPr lang="en-US" dirty="0" smtClean="0"/>
              <a:t>Due to focused </a:t>
            </a:r>
            <a:r>
              <a:rPr lang="en-US" dirty="0"/>
              <a:t>design </a:t>
            </a:r>
            <a:r>
              <a:rPr lang="en-US" dirty="0" smtClean="0"/>
              <a:t>on power-efficiency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Same GPUs available on embedded platforms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Easy to program C/C++ with CUDA, </a:t>
            </a:r>
            <a:r>
              <a:rPr lang="en-US" dirty="0" err="1" smtClean="0"/>
              <a:t>OpenCL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4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CUDA “Hello World!”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__global__ void add(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*a,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*c){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c[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a={1,2,3,4};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b={5,6,7,8};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c[4];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((void**)&amp;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4*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add&lt;&lt;&lt;1,1&gt;&gt;&gt;(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a,b,dev_c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(&amp;c,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4*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cudaMemcpyDeviceToHost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=0;i&lt;4;i++){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("%d + %d is %d;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World!\n", a[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], b[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], c[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cudaFree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CUDA “Hello World!”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143000"/>
            <a:ext cx="58674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lnSpc>
                <a:spcPct val="80000"/>
              </a:lnSpc>
              <a:buNone/>
            </a:pP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__global__ void add(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*a,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*b,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*c){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c[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b[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a={1,2,3,4};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b={5,6,7,8};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c[4];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((void**)&amp;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4*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add&lt;&lt;&lt;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1,4&gt;&gt;&gt;(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a,b,dev_c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(&amp;c,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4*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cudaMemcpyDeviceToHost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=0;i&lt;4;i++){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("%d + %d is %d;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			World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!\n", a[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], b[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], c[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cudaFree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3852" y="2819400"/>
            <a:ext cx="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" y="2819400"/>
            <a:ext cx="266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76200" y="2819400"/>
            <a:ext cx="295621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-76200" y="4419600"/>
            <a:ext cx="38862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0" y="1752600"/>
            <a:ext cx="31242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-152400" y="2362200"/>
            <a:ext cx="31242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rot="5400000" flipH="1" flipV="1">
            <a:off x="-832138" y="2931104"/>
            <a:ext cx="2667008" cy="310000"/>
          </a:xfrm>
          <a:prstGeom prst="curvedConnector3">
            <a:avLst>
              <a:gd name="adj1" fmla="val -493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990600" y="1797627"/>
            <a:ext cx="0" cy="56457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219200" y="1797627"/>
            <a:ext cx="0" cy="56457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447800" y="1797627"/>
            <a:ext cx="0" cy="56457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676400" y="1797627"/>
            <a:ext cx="0" cy="56457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00546" y="1752600"/>
            <a:ext cx="1489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146464" y="1752600"/>
            <a:ext cx="1489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375064" y="1752600"/>
            <a:ext cx="1489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603664" y="1752600"/>
            <a:ext cx="1489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600200" y="2362200"/>
            <a:ext cx="148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1600" y="2362200"/>
            <a:ext cx="148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143000" y="2362200"/>
            <a:ext cx="148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914400" y="2362200"/>
            <a:ext cx="148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eft Brace 146"/>
          <p:cNvSpPr/>
          <p:nvPr/>
        </p:nvSpPr>
        <p:spPr>
          <a:xfrm rot="5400000">
            <a:off x="1174174" y="1143000"/>
            <a:ext cx="273626" cy="883227"/>
          </a:xfrm>
          <a:prstGeom prst="leftBrace">
            <a:avLst>
              <a:gd name="adj1" fmla="val 8333"/>
              <a:gd name="adj2" fmla="val 817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eft Brace 147"/>
          <p:cNvSpPr/>
          <p:nvPr/>
        </p:nvSpPr>
        <p:spPr>
          <a:xfrm rot="16200000">
            <a:off x="1174174" y="2012373"/>
            <a:ext cx="273626" cy="883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urved Connector 148"/>
          <p:cNvCxnSpPr>
            <a:endCxn id="147" idx="1"/>
          </p:cNvCxnSpPr>
          <p:nvPr/>
        </p:nvCxnSpPr>
        <p:spPr>
          <a:xfrm flipV="1">
            <a:off x="656366" y="1447801"/>
            <a:ext cx="374064" cy="349826"/>
          </a:xfrm>
          <a:prstGeom prst="curvedConnector4">
            <a:avLst>
              <a:gd name="adj1" fmla="val 41435"/>
              <a:gd name="adj2" fmla="val 1514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-76200" y="4821382"/>
            <a:ext cx="38862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325581" y="4821382"/>
            <a:ext cx="3464" cy="15032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48" idx="1"/>
          </p:cNvCxnSpPr>
          <p:nvPr/>
        </p:nvCxnSpPr>
        <p:spPr>
          <a:xfrm flipH="1">
            <a:off x="1295400" y="2590800"/>
            <a:ext cx="15588" cy="1863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7036" y="6324600"/>
            <a:ext cx="301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-76200" y="6324600"/>
            <a:ext cx="38862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Callout 188"/>
          <p:cNvSpPr/>
          <p:nvPr/>
        </p:nvSpPr>
        <p:spPr>
          <a:xfrm>
            <a:off x="221672" y="5474281"/>
            <a:ext cx="228600" cy="185301"/>
          </a:xfrm>
          <a:prstGeom prst="wedgeEllipseCallout">
            <a:avLst>
              <a:gd name="adj1" fmla="val 45401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-76200" y="5562600"/>
            <a:ext cx="4724400" cy="1039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urved Connector 192"/>
          <p:cNvCxnSpPr/>
          <p:nvPr/>
        </p:nvCxnSpPr>
        <p:spPr>
          <a:xfrm rot="10800000" flipV="1">
            <a:off x="346367" y="4454236"/>
            <a:ext cx="964621" cy="367146"/>
          </a:xfrm>
          <a:prstGeom prst="curvedConnector3">
            <a:avLst>
              <a:gd name="adj1" fmla="val 51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rot="5400000" flipH="1" flipV="1">
            <a:off x="272768" y="5459556"/>
            <a:ext cx="457205" cy="310004"/>
          </a:xfrm>
          <a:prstGeom prst="curvedConnector3">
            <a:avLst>
              <a:gd name="adj1" fmla="val -2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rot="10800000">
            <a:off x="335973" y="5406737"/>
            <a:ext cx="320399" cy="4"/>
          </a:xfrm>
          <a:prstGeom prst="curvedConnector4">
            <a:avLst>
              <a:gd name="adj1" fmla="val 2975"/>
              <a:gd name="adj2" fmla="val 5715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3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Field-Programmable Gate Arrays:</a:t>
            </a:r>
          </a:p>
          <a:p>
            <a:pPr lvl="1"/>
            <a:r>
              <a:rPr lang="en-US" dirty="0" smtClean="0"/>
              <a:t>‘LEGO’ kit to build your own processor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Used to contain only primitive logic blocks  (AND-OR, Flip-flop arrays)..</a:t>
            </a:r>
          </a:p>
          <a:p>
            <a:pPr lvl="1"/>
            <a:r>
              <a:rPr lang="en-US" dirty="0" smtClean="0"/>
              <a:t>Can be used to implement fixed-point arithmetic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..but modern FPGAs have higher-level blocks:</a:t>
            </a:r>
          </a:p>
          <a:p>
            <a:pPr lvl="1"/>
            <a:r>
              <a:rPr lang="en-US" dirty="0" smtClean="0"/>
              <a:t>Floating Point Units (FPUs)</a:t>
            </a:r>
          </a:p>
          <a:p>
            <a:pPr lvl="1"/>
            <a:r>
              <a:rPr lang="en-US" dirty="0" smtClean="0"/>
              <a:t>Signal processing blocks (DSPs)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FPGAs vs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 smtClean="0"/>
              <a:t>Customizable:</a:t>
            </a:r>
          </a:p>
          <a:p>
            <a:pPr lvl="2"/>
            <a:r>
              <a:rPr lang="en-US" dirty="0" smtClean="0"/>
              <a:t>Logic paths, ’macro-blocks’ </a:t>
            </a:r>
            <a:r>
              <a:rPr lang="en-US" dirty="0"/>
              <a:t>can </a:t>
            </a:r>
            <a:r>
              <a:rPr lang="en-US" dirty="0" smtClean="0"/>
              <a:t>be greatly fine-tuned </a:t>
            </a:r>
            <a:r>
              <a:rPr lang="en-US" dirty="0"/>
              <a:t>for </a:t>
            </a:r>
            <a:r>
              <a:rPr lang="en-US" dirty="0" smtClean="0"/>
              <a:t>specific algorithms</a:t>
            </a:r>
            <a:endParaRPr lang="en-US" dirty="0"/>
          </a:p>
          <a:p>
            <a:pPr lvl="1"/>
            <a:r>
              <a:rPr lang="en-US" dirty="0" smtClean="0"/>
              <a:t>Parallel: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logic block can </a:t>
            </a:r>
            <a:r>
              <a:rPr lang="en-US" dirty="0" smtClean="0"/>
              <a:t>do some useful work </a:t>
            </a:r>
            <a:r>
              <a:rPr lang="en-US" dirty="0"/>
              <a:t>in </a:t>
            </a:r>
            <a:r>
              <a:rPr lang="en-US" dirty="0" smtClean="0"/>
              <a:t>every clock </a:t>
            </a:r>
            <a:r>
              <a:rPr lang="en-US" dirty="0"/>
              <a:t>cycle</a:t>
            </a:r>
          </a:p>
          <a:p>
            <a:pPr lvl="1"/>
            <a:r>
              <a:rPr lang="en-US" dirty="0" smtClean="0"/>
              <a:t>Reconfigurable:</a:t>
            </a:r>
          </a:p>
          <a:p>
            <a:pPr lvl="2"/>
            <a:r>
              <a:rPr lang="en-US" dirty="0" smtClean="0"/>
              <a:t>Can ‘reprogram’ </a:t>
            </a:r>
            <a:r>
              <a:rPr lang="en-US" dirty="0"/>
              <a:t>the chip again and again</a:t>
            </a:r>
          </a:p>
          <a:p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Need to use Hardware Description Language (VHDL)</a:t>
            </a:r>
          </a:p>
          <a:p>
            <a:pPr lvl="2"/>
            <a:r>
              <a:rPr lang="en-US" dirty="0"/>
              <a:t>Essentially, you are a microprocessor architect!</a:t>
            </a:r>
          </a:p>
          <a:p>
            <a:pPr lvl="1"/>
            <a:r>
              <a:rPr lang="en-US" dirty="0" smtClean="0"/>
              <a:t>Could be harder to migrate from one architecture to another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Similar, low complexity solution: </a:t>
            </a:r>
            <a:r>
              <a:rPr lang="en-US" dirty="0" smtClean="0"/>
              <a:t>CPLDs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platforms: </a:t>
            </a:r>
            <a:br>
              <a:rPr lang="en-US" dirty="0" smtClean="0"/>
            </a:br>
            <a:r>
              <a:rPr lang="en-US" dirty="0" smtClean="0"/>
              <a:t>Multi-core CPU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Samsung </a:t>
            </a:r>
            <a:r>
              <a:rPr lang="en-US" sz="2400" dirty="0" err="1" smtClean="0"/>
              <a:t>Arndale</a:t>
            </a:r>
            <a:r>
              <a:rPr lang="en-US" sz="2400" dirty="0" smtClean="0"/>
              <a:t> board [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www.arndaleboard.org</a:t>
            </a:r>
            <a:r>
              <a:rPr lang="en-US" sz="2400" dirty="0" smtClean="0"/>
              <a:t> ]</a:t>
            </a:r>
          </a:p>
          <a:p>
            <a:pPr lvl="1"/>
            <a:r>
              <a:rPr lang="en-US" sz="2000" dirty="0" err="1" smtClean="0"/>
              <a:t>Arndale</a:t>
            </a:r>
            <a:r>
              <a:rPr lang="en-US" sz="2000" dirty="0" smtClean="0"/>
              <a:t> </a:t>
            </a:r>
            <a:r>
              <a:rPr lang="en-US" sz="2000" dirty="0" err="1" smtClean="0"/>
              <a:t>Octa</a:t>
            </a:r>
            <a:r>
              <a:rPr lang="en-US" sz="2000" dirty="0" smtClean="0"/>
              <a:t> board</a:t>
            </a:r>
          </a:p>
          <a:p>
            <a:pPr lvl="2"/>
            <a:r>
              <a:rPr lang="en-US" sz="1600" dirty="0" smtClean="0"/>
              <a:t>8 cores @ 1.8GHz/1.2GHz;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configuration</a:t>
            </a:r>
          </a:p>
          <a:p>
            <a:pPr lvl="2"/>
            <a:r>
              <a:rPr lang="en-US" sz="1600" dirty="0" smtClean="0"/>
              <a:t>70 FP32 GFLOPS</a:t>
            </a:r>
          </a:p>
          <a:p>
            <a:pPr lvl="2"/>
            <a:r>
              <a:rPr lang="en-US" sz="1600" dirty="0" smtClean="0"/>
              <a:t>$199</a:t>
            </a:r>
          </a:p>
          <a:p>
            <a:pPr lvl="2"/>
            <a:endParaRPr lang="en-US" sz="1600" dirty="0" smtClean="0"/>
          </a:p>
          <a:p>
            <a:r>
              <a:rPr lang="en-US" sz="2400" dirty="0" err="1" smtClean="0"/>
              <a:t>Adapteva</a:t>
            </a:r>
            <a:r>
              <a:rPr lang="en-US" sz="2400" dirty="0" smtClean="0"/>
              <a:t> </a:t>
            </a:r>
            <a:r>
              <a:rPr lang="en-US" sz="2400" dirty="0" err="1" smtClean="0"/>
              <a:t>Parallella</a:t>
            </a:r>
            <a:r>
              <a:rPr lang="en-US" sz="2400" dirty="0" smtClean="0"/>
              <a:t> Boards [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://www.adapteva.com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]</a:t>
            </a:r>
          </a:p>
          <a:p>
            <a:pPr lvl="1"/>
            <a:r>
              <a:rPr lang="en-US" sz="2000" dirty="0" err="1" smtClean="0"/>
              <a:t>Parallella</a:t>
            </a:r>
            <a:r>
              <a:rPr lang="en-US" sz="2000" dirty="0" smtClean="0"/>
              <a:t> 16 Micro-server</a:t>
            </a:r>
          </a:p>
          <a:p>
            <a:pPr lvl="2"/>
            <a:r>
              <a:rPr lang="en-US" sz="1600" dirty="0"/>
              <a:t>ARM </a:t>
            </a:r>
            <a:r>
              <a:rPr lang="en-US" sz="1600" dirty="0" smtClean="0"/>
              <a:t>Dual-core + </a:t>
            </a:r>
            <a:r>
              <a:rPr lang="en-US" sz="1600" dirty="0"/>
              <a:t>Epiphany </a:t>
            </a:r>
            <a:r>
              <a:rPr lang="en-US" sz="1600" dirty="0" smtClean="0"/>
              <a:t> 16-core @ 1GHz</a:t>
            </a:r>
          </a:p>
          <a:p>
            <a:pPr lvl="2"/>
            <a:r>
              <a:rPr lang="en-US" sz="1600" dirty="0" smtClean="0"/>
              <a:t>32 GFLOPS</a:t>
            </a:r>
          </a:p>
          <a:p>
            <a:pPr lvl="2"/>
            <a:r>
              <a:rPr lang="en-US" sz="1600" dirty="0" smtClean="0"/>
              <a:t>$99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96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platforms:</a:t>
            </a:r>
            <a:br>
              <a:rPr lang="en-US" dirty="0" smtClean="0"/>
            </a:br>
            <a:r>
              <a:rPr lang="en-US" dirty="0" smtClean="0"/>
              <a:t>FPGA boards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Xilinx FPGA </a:t>
            </a:r>
            <a:r>
              <a:rPr lang="en-US" sz="2400" dirty="0" smtClean="0"/>
              <a:t>boards</a:t>
            </a:r>
          </a:p>
          <a:p>
            <a:pPr lvl="1"/>
            <a:r>
              <a:rPr lang="en-US" sz="1600" dirty="0" smtClean="0"/>
              <a:t>Elbert V2 Spartan 3A board</a:t>
            </a:r>
          </a:p>
          <a:p>
            <a:pPr lvl="2"/>
            <a:r>
              <a:rPr lang="en-US" sz="1600" dirty="0" smtClean="0"/>
              <a:t>~</a:t>
            </a:r>
            <a:r>
              <a:rPr lang="en-US" sz="1600" dirty="0" smtClean="0"/>
              <a:t>1500 logic cells</a:t>
            </a:r>
          </a:p>
          <a:p>
            <a:pPr lvl="2"/>
            <a:r>
              <a:rPr lang="en-US" sz="1600" dirty="0" smtClean="0"/>
              <a:t>$39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Altera FPGA Boards </a:t>
            </a:r>
          </a:p>
          <a:p>
            <a:pPr lvl="1"/>
            <a:r>
              <a:rPr lang="en-US" sz="1600" dirty="0" smtClean="0"/>
              <a:t>Cyclone Altera EP1C3T144 board</a:t>
            </a:r>
          </a:p>
          <a:p>
            <a:pPr lvl="2"/>
            <a:r>
              <a:rPr lang="en-US" sz="1600" dirty="0" smtClean="0"/>
              <a:t>~3000 logic cells</a:t>
            </a:r>
          </a:p>
          <a:p>
            <a:pPr lvl="2"/>
            <a:r>
              <a:rPr lang="en-US" sz="1600" dirty="0" smtClean="0"/>
              <a:t>$39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78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platforms:</a:t>
            </a:r>
            <a:br>
              <a:rPr lang="en-US" dirty="0" smtClean="0"/>
            </a:br>
            <a:r>
              <a:rPr lang="en-US" dirty="0" smtClean="0"/>
              <a:t>GPU boards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NVIDIA </a:t>
            </a:r>
            <a:r>
              <a:rPr lang="en-US" sz="2400" dirty="0" err="1" smtClean="0"/>
              <a:t>Jetson</a:t>
            </a:r>
            <a:r>
              <a:rPr lang="en-US" sz="2400" dirty="0" smtClean="0"/>
              <a:t> TK1 </a:t>
            </a:r>
            <a:r>
              <a:rPr lang="en-US" sz="2400" dirty="0"/>
              <a:t>[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developer.nvidia.com/jetson-tk1</a:t>
            </a:r>
            <a:r>
              <a:rPr lang="en-US" sz="2400" dirty="0" smtClean="0"/>
              <a:t> ]</a:t>
            </a:r>
          </a:p>
          <a:p>
            <a:pPr lvl="1"/>
            <a:r>
              <a:rPr lang="en-US" sz="2000" dirty="0" smtClean="0"/>
              <a:t>Quad CPU cores (+ 1 power-saver core)</a:t>
            </a:r>
          </a:p>
          <a:p>
            <a:pPr lvl="1"/>
            <a:r>
              <a:rPr lang="en-US" sz="2000" dirty="0" smtClean="0"/>
              <a:t>192 GPU cores!</a:t>
            </a:r>
          </a:p>
          <a:p>
            <a:pPr lvl="2"/>
            <a:r>
              <a:rPr lang="en-US" sz="1600" dirty="0" smtClean="0"/>
              <a:t>300 GFLOPS</a:t>
            </a:r>
          </a:p>
          <a:p>
            <a:pPr lvl="2"/>
            <a:r>
              <a:rPr lang="en-US" sz="1600" dirty="0" smtClean="0"/>
              <a:t>$199</a:t>
            </a:r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49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hierarchical building blocks </a:t>
            </a:r>
            <a:br>
              <a:rPr lang="en-US" sz="3600" dirty="0" smtClean="0"/>
            </a:br>
            <a:r>
              <a:rPr lang="en-US" sz="3600" dirty="0" smtClean="0"/>
              <a:t>of a modern computing device</a:t>
            </a:r>
            <a:endParaRPr lang="en-US" sz="36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483042"/>
              </p:ext>
            </p:extLst>
          </p:nvPr>
        </p:nvGraphicFramePr>
        <p:xfrm>
          <a:off x="457200" y="1219200"/>
          <a:ext cx="8229600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Maxwell’s equations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silicon</a:t>
                      </a:r>
                      <a:r>
                        <a:rPr lang="en-US" b="1" baseline="0" dirty="0" smtClean="0"/>
                        <a:t> atom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P-N</a:t>
                      </a:r>
                      <a:r>
                        <a:rPr lang="en-US" b="1" baseline="0" dirty="0" smtClean="0"/>
                        <a:t> Junction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Digital circuits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Logic gates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Transistors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microprocessor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Software code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User application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514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http://www.homepower.com/sites/default/files/articles/ajax/docs/2_HP121_pg64_Aldou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7500"/>
            <a:ext cx="1939995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lectronics-tutorials.ws/diode/diode4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562100"/>
            <a:ext cx="2209800" cy="1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upload.wikimedia.org/wikipedia/commons/thumb/1/13/NPN_BJT_Basic_Operation_%28Active%29.svg/500px-NPN_BJT_Basic_Operation_%28Active%29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47" y="3378200"/>
            <a:ext cx="2369705" cy="12316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59058" y="2054010"/>
            <a:ext cx="1409700" cy="727288"/>
            <a:chOff x="2324100" y="1787312"/>
            <a:chExt cx="1409700" cy="727288"/>
          </a:xfrm>
        </p:grpSpPr>
        <p:sp>
          <p:nvSpPr>
            <p:cNvPr id="11" name="Oval 10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219700" y="1558712"/>
            <a:ext cx="1409700" cy="727288"/>
            <a:chOff x="2324100" y="1787312"/>
            <a:chExt cx="1409700" cy="727288"/>
          </a:xfrm>
        </p:grpSpPr>
        <p:sp>
          <p:nvSpPr>
            <p:cNvPr id="14" name="Oval 13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 rot="7090640">
            <a:off x="7356505" y="2989011"/>
            <a:ext cx="1409700" cy="727288"/>
            <a:chOff x="2324100" y="1787312"/>
            <a:chExt cx="1409700" cy="727288"/>
          </a:xfrm>
        </p:grpSpPr>
        <p:sp>
          <p:nvSpPr>
            <p:cNvPr id="17" name="Oval 16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73" y="3483825"/>
            <a:ext cx="2688802" cy="10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 rot="553634" flipH="1">
            <a:off x="5130800" y="3565312"/>
            <a:ext cx="1409700" cy="727288"/>
            <a:chOff x="2324100" y="1787312"/>
            <a:chExt cx="1409700" cy="727288"/>
          </a:xfrm>
        </p:grpSpPr>
        <p:sp>
          <p:nvSpPr>
            <p:cNvPr id="21" name="Oval 20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6" descr="http://www.ahmetozkurt.net/comporg/ekonomi/hw2006/cansubora/images/resim/748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5524"/>
            <a:ext cx="2514600" cy="13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209743" flipH="1">
            <a:off x="1981200" y="3632200"/>
            <a:ext cx="1409700" cy="727288"/>
            <a:chOff x="2324100" y="1787312"/>
            <a:chExt cx="1409700" cy="727288"/>
          </a:xfrm>
        </p:grpSpPr>
        <p:sp>
          <p:nvSpPr>
            <p:cNvPr id="25" name="Oval 24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4" descr="http://www.kollewin.com/EX/09-15-16/L_OKI-MSM80C85A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37" y="5479268"/>
            <a:ext cx="1153617" cy="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 rot="17633798" flipH="1">
            <a:off x="-199138" y="4330832"/>
            <a:ext cx="1672453" cy="819319"/>
            <a:chOff x="2324100" y="1787312"/>
            <a:chExt cx="1409700" cy="727288"/>
          </a:xfrm>
        </p:grpSpPr>
        <p:sp>
          <p:nvSpPr>
            <p:cNvPr id="29" name="Oval 28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787312"/>
              <a:ext cx="1377750" cy="72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AutoShape 8" descr="data:image/jpeg;base64,/9j/4AAQSkZJRgABAQAAAQABAAD/2wCEAAkGBxMQDxUQEBAQDw8PEBQQEBAQFBUPEBAQFBEWFhURFRYYHSggGBolHBUVITMiJSkrLi4uFx8zODMsNygtLisBCgoKDg0OGhAQGiwkHCQsLCwtLCwsLCwtLCwsLCwsLC0sLCwsLCwtLCwsLCwsLCwsLCwsLCwsLCwsLCwsLCwsLP/AABEIASsAqAMBEQACEQEDEQH/xAAcAAACAgMBAQAAAAAAAAAAAAAABAMFAQIGBwj/xABIEAACAQIDBAYFCQUGBQUAAAABAgMAEQQSIQUTMUEGFFFSYZIWInGBkQcjMkJTk6HR0mJyscHTFTNDgsLxJHODsvA0NbPh4v/EABsBAAMBAQEBAQAAAAAAAAAAAAABAgMEBQYH/8QAOREAAgEDAQYBCgUEAgMAAAAAAAECAxESBBMhMUFRYQUUIjJScYGRodHwFTNCweFTkrHxIyQGNGL/2gAMAwEAAhEDEQA/APLuu+NIA6740AHXfGgA6740AHXfGgA6740AHXfGgA6740AHXfGgA6740AHXfGgA6740AHXfGgBjZ+KjaVBMzJEWs7JlzActW0UXtdiDYXNjaxAOx2/s/Aw4ZpB6hGUK0cpkcs6ZkBR2Oa9wbMsDZbsAbZaAOe6N7Inx75YVyoCA87g7mMlkWxbm13X1RrY34UATbRwEcWLxMKtJJHhVVl1VZJMyIRc5SAAX1NuAoAYw+zYXwbYgvMkqxyOIsyut0va7ZBppfhXG9W1qFRx99+1+Fv3Mtp5+FhLYOGjxAAdpYy08UCS+rui8ssarGFPrO+VpXNiAoReOauw1JYcJCZYQWmWPERJLlNg8Ku+S8suQqFzX1yfWQWF70AG2tknC4ZJnLZnxMkOUgBVRQcl7E+uQrEi+gIHG9AHG7nxNa4GO17BufE0YBtewbnxNGAbXsG58TRgG17BufE0YBtewbnxNGAbXsG58TRgG17BufE0YBtewbnxNGAbXsG58TRgG17BufE0YBtewbnxNGAbXsG58TRgG17BufE0YBtew7jcfLNFDDJKWiwiMkC5UXdo7ZmFwLtr23owDa9hnC7fxcUaxR4qVI4wAiDLZQHzgcO9rRgG17CbYuUymffPvm0ZwQGIsBbTwAowDa9jd9ozspU4iUqwKsM2hUixB91LANr2Iop5UQxpPMkbG7Rq7KjHTUqDYnQfAU8A2vY3GOnz7zrOI3hObPvXz3Khb5r3vlAHsAFGAbXsLbs2y52y3zZb6ZiLFrdvjRgG17G9WZBQAUAFABQAUAFABQAUAFABQAUAFABQAUAFABQAUAFAGQKBGwFArmlBRc+jGI7q+cUrlYh6MYjup5xRcMQ9GMR3U84ouGIejGI7qecUXDEPRjEd1POKLhiHoxiO6nnFFwxD0YxHdTzii4Yh6MYjup5xRcMQ9GMR3U84ouGIejGI7qecUXDEPRjEd1POKLhiHoxiO6nnFFwxD0YxHdTzii4Yh6MYjup5xRcMQ9GMR3U84ouGIejGI7qecUXDEPRjEd1POKLixNh0XxHdTzii4sTYdF8R3U84p3FiyqC0zNsXNI1PXocON00zXIWRIgoNrs6u1yeQsh9t/CoNSVdnFyuUGFZHESCYn1pSoJAIXhdhqRzHjSCxtHsWVmKDLvUCM8ZJDqr5bMdLH6S3sSfWHjRcLEy7HJgzgq7Fo3DqWyiFopWa4IGt4+yi47FXPHkYrmV7fWQ5lOnI0xEdABQBmgAoAKACgAoAKAMUAFAgoA2AoEdH0K2QmIxFp0LRGOTLqVBkUppcHiA97eyk2VFXe8pp8OUexBAPrLfmh+i3sIqjNnl6pWhytiBqTpPWoMU8YYKRlkADqwDowBuLgjiOR4ioNSY7Tl0GfRMpQZVshQWUrpoR2/lQFzbDY85hvWcoFCkqAJLKPm7sCGYKwQ2zfVGugsguTYnbMhYGM5SQN4ci2ldVZAxU303bZSOB1uNaLDuVjsSb2GvYAo9wGgpiMWoALUAFqAC1ABagAtQAWoALUAFqAC1AjIFAG4WmSyw2XjzDcFFlia5MUiqy58hCuLg2Ivy4jSlYSlYjmkaRy7nMzWubAcBYAAaAAAAAcLUyHK55oqVqcdymqDuJN+/ffzGkO7DrD99/MaAuw6w/ffzGgLsN+/ffzGgLsN+/ffzGgLsN+/ffzGgLsN+/ffzGgLssdhYOTEyiMSMLnvHTxqZOwXZ0+0+h7ohaOV2IGouwPu1pXa4gcXO0iMVLvcftGrQXZHv377+Y0Bdhv377+Y0Bdhv377+Y0Bdhv377+Y0BdgJ377+Y0WFdkqSv338xp2IcmMxu3fbzGqsZObGEZu83mNFjNzZMrN3m+Jp2Ic31NlSmRc52sz0goAKACgAoAKACgAoAs+j+0erzK/YamSuB6vgtpxSoHV14agkAipy6geYdLnQ4ljHYrmPDhThwApKsAoAKACgDZBQSxqJKpGMmNxpTMmxhEpmbZMq0EtkqpTJucrWR6oUAFABQAUAFABQAUAFAE0eKdRYMbUrARMxJudTQBimAUAFABQBNEtNGcmPQpVnPJjca0GTZOq0ENkypQS2SqlBNzippcttL3rFux7UY5EfWvD8aWZey7h1rw/GjMNl3DrXh+NGYbLuHWvD8aMw2XcOs+H40Zhsu4dZ8PxozDZdw614fjRmGy7h1rw/GjMNl3DrPh+NGYbLuHWvD8aMw2XcOteH40Zhsu4dZ8PxozDZdw6z4fjRmGy7h1rw/GjMNl3JY8eB9U/GmqhnKg3zGU2uB/hn4//VPa9jN6RvmTLt0fZnzD8qe17EeRP1iRekI+yPmH5Utr2F5C/W+RuOko+xPmH5UbXsLyB+t8i02NtIYjNZCmTLxN75r/AJVUZ3ObUad0rb73OPxnL3/yrOZ61LmaHDnS2ub+J1t8LfGli9xeS3mkiZTbj49oIuKTVnYad0XXR/ojjMepfCQrKquIzeaGI5yAQAJHBPEcKkY5hfk+2jJHvUwy7stIoLT4eO7RSNHIAGkB0ZGHuoGcvTEdLsjoXPiBF87hsO+K1w0M7ss063IDqiKxVCQbM2UGxN7a0hlPtnZrYXEyYaQqzwSGNihupK8Sp5imIgwmGeVxHGpd3Ngo9lySToAACSToACTQA7tLYrwqHzRyx2jzPE6SCN3TNkbKTbUMAeDZTYmkBWUwOtwHycbRmjWXcLEjrmj6xNFh3dTwIR2DW8SBSAott7FxGCm3GKheCWwYK1iGU8GVhcMuh1BI0NMCvFAE2Jw5jIBIJIvpyqpwceJMZqXAiFQUbxxljYdhOunCqSuS3YxakMnwGCknkWGFGllkNkRdWY2vYDt0oA6Pb3QDGYNXaTcO0ADTxwyrJLAjF8sjoNQhCKcx+0UcbgIZp0JW5l/6f+utKZ5niP6ff+xzuM5e/wDlRM7qXM2hYsra2yJ6uttb/wAbAinFtp9hySTXcXkfMbnn2Vm3feWlZWOy+TPGYXC4lcXiMdHhmjkUGGTCPi95CGVmKMARG3q2B4jjSKOw2f0p2U6RHEzYZ1jbGh4MRgZMU5WbGTyxNFIVtGSJEJ0PZpagDxumI7F9iDHYaHFNtPBJiWRYnw07Jhhh8PADDGb5vWOWJTlVb639qGUXSJ8OZguEF4Yoo4t7YocRIiASYjKdVDNcgHla9jQI36N7SSCRhIq7uZDGzlN4Y+YNuJUmwYDipIoA7n5R+nKYwKd1hhIcJuFSItOu7leKYyOzxpltu1yoASCzE2IsQZ5fTEeofJ98poweEkw+KzuYUL4UqzqZSNBh2ZNeejPmChbW0ApDPPtubXlxk7YidszudAAFVFvoiqAAAPDxPE0CEVaxv2G9MOIzj8RnIGhCi1xzPM+ytKk8mZ04YoWFZmgzg5QpN+YPHgNP41dOVjOpG5C3Hnx58ffUMtHR/J3t+PZ+0osVMrNEmYOF1IDKRcDmfDTW3ZSGd90025gxj8VtKPGxYgYnBHCYfDwFjIzsjRtJKSAEQGI2tc3KHQEEgHEdA11m9kf+utIHleJfp9/7HNYpSbWF+NEz0KbSuQbs9hqLM0yXUN2ew0WYZIN2ew0WYZIN2ew0WYZIN2ew0WYZIN2ew0WYZLqG7PYaLMMkG7PYaLMMkG7PYaLMMl1M7pu6fhRYMl1Mbs9hoswyQbs9hoswyQbs9hoswyQbs9hoswyXUkTDueCMfdTxfQl1ILmSLgZT/hv8KMX0J21P1kbjZs32MnloxYtvT9ZGw2XP9jJ5TRZht6XrIz/ZM/2EvlNKzFt6XrI6joPgpI99vI2TNu7Zha9s97fEVcTzvEKkZY4u/H9jmKs7goAKACgAoAKACgAoAKAMpxF+F6QHoWGwcM0CgKtioFwNQbVKA4THwbuRk45SRVJ7gILUAFqAMqtFxMtsAtaRZyVS9wsVXc4pMsoYahsxbGkiqWTcmEdSK5kpQM8npn0IUAFABQAUgCgAoAKACgDIFFx2G8LjZIxZHZQew2qWkPEiKkm51JouPE2ENFwsSLBSuJokXD0siWi12fh6uMjkrI6PCYbSryPOmyyiw9JsxbGFgqWyTcw1Nxmu5pXKR43Wp9CFABQAUgCmIzQAUAAFK40jcJSuWkSrHUtlqJKsNTkXiMRwVLkPEYTDUshYjEeEqciGhmPBeFLIykWWBwevCmpnLWOiwuF0rVSPLqcR9MPTyOdkggqXIDJhqMhmNxSyLR4TXWfQhQAUgM0xBQAUAbKtS2UkSqlS2aKJMkdQ2axiMRw1LkaqI1HBUORWI3Fh6lyE0OR4apuQ0ORYapyM5DsOFqXIwkP4bD2NGRy1FcucNFW0JHm1I7xtY60uc7ibZKTZNjO7qGxpBu6m4z55tXoH0QUAZoEFAGKBmyrSY0ieNKhs0jEZjjrNyN4xGoofCs3I2URuOGouXYbihqWxWHYYam5LHYoam5kx2KClcykOxQ1NzGSGo46m5jKJY4dK0hI4qkBtUroTOZwMhKGyMN5vu6zbNNmYKVNyXA+dzFXqHvYmpjoFiaFaCbGKQGQKBpE8aVDZpFDUUdZORvCI3HHWTZ0Ridj0S2L1j1UTO/Z2CsnLeacEM9IujT4bVkK1OQuJTQxUyWPQxVLZmx+GKlcyY5HHUtmbGUSpIaGEWkyHEew4pRe855wHFWumMjmlAkjjqpMcKV2SGOs2zV0jUQknQUrmUqZ8+7mvXPZxMGCgMCNsNSJcBeTDkUGTgaIlS2JIbhjrKTOiER2KOsGzpjEajSobNUjregm3epYgMwujDK3sNZu97oGrqx3nTfbuHnwdkdXckFQOIHO/ZSnPNrcZRhiecQx0xNj8MdIzbHI1qTNjKCkInQVLFYnUUhWHMPUmM4jqCtoswcRqNats1hDcblahmuBYbJhBbWlHfJJiVNX3nziI69o7sTbdUDxAw0BiaNhqQsCB8FWUmJ0TaKG1c8mVGFhpErJs2SGY0pFDMaUiWOxLQZtjkK0jNscjFSQxlKRIwlICdKQWJVpBYagNTYiUSyhppmGO8cQVaZuom9qGVYlws2Rr1LCx4EqV7p1pEiQ3NgLmonOMFeTsjWnTlN4xV2TjBP3DWPlVH1kb+R1/UYHBsNSptR5TSbspIfklVK7izAgpTYowMPhK5pMp0TGEwLyPkRbtYm1wNBzuadKlOrLGC3nHqa1PTQzqOyLJOj8/cHmX866vw7UdPmjzX41o/W+T+gwmxJh9QeZfzo/DtR6vzRL8Z0nrfJ/Q13JVipFiDY1xzg4ScZcUdkKsakVOL3MYjFQA1EtyABckgADiSTYClYkb3LqcrRyBjwBVrm3upuLXEOJNJC8ds6Ol+GZWF/wqIWqRyhvXYGrcTdD/ALHQ0NWAmQ1Nh2GIW1osJotsGL2A1J4CpxfIyUSwaFl+kLXq3CUeKLRgU2rcSgIqWOx4Yq17h1I6Hodh2fEMI1zTDDTtDoCRKI/VK3+t2HtrDUpum7ceXtNacoxnFy9G6v7OfuOiwm1pTsydcVJiAEmiWJi7LLJmb52EFvpWUE2NwL+FeTGctjJTb4r290erUoU1q4Oio707rkrcHu4b+gttSXB/2fDYYzKWxQi9aHMH+bvvNPo3y2t401ssYceLtw6riH/Z2tW+N8Vf0uFnw7+05lYq7pswjE33VYM1xLLozhlOKXPmCkFSVF2F7AWHPW1dugbVW642Z4Xj9KD0yyvZyjw4na4/o/LGMy2lQa3UWYDxX8r17NLWQnue5/fM+N1Hhdakso+cu3H4fQsejeyFMe9kUMX+gCLhVv8ASseZ/KufV6iSlhF8OJ3eGaGDp7Wort8Oy6+88/6RwBMbMg4LJYaAchyAArxa0nKbbPdpQVOmorl98hNKysWN4VrOhsTaRDYcTZxoKFxEdP1oStvBHnxFyqKCcuUt9Hxbh/GvW0unp14ZTdv2PO1eslp6kYRi3cV2/OwxMcRBIVX/AMtiNDXzlb/qzdWHN749fZ3PVtkt4pIfnH/eH/YtbUarrU1UfP6kNWdjdTWlh2M4iUrGzDiqMw5ahSacVvQ2txxvpdLGmZZJIpJHyjdm7vwvwFySSBzJr0DAsB0vxCOizzY2FmOi4hWRXHAkFlW9rjgDa/GmB1nQza7Yky5ly5Agte4zEtc8BroK5tSuBUTpyK5GaHhyCvbOlDeDkVHDtLLDluQ8IvJe2ir6y2v23rl1n5Td7cOB16RN1Ekk+z4f4Z18uLg2tCsQeWPG4OBt0ZjmXEoigvmIJsxy3v79Rw89uFeOKfnJc+Z0xjV0M3NpOEnvty6e773HCiW/vtXHT9Ne1Hr1X5kvYy6RK9WbPMgjcJWZpYf2SLSXGhANjzBuNa7/AA1f8/uZ89/5Nu0La9aJ6lsTHCaIH1iy2Vy1rlrX5flW2ppbOduTPI0OpVelffdbne3H3fQsAK5ztPIulX/r5/8Amf6RXLP0margV6VADeCPzsf/ADY//kWnHihM6jqWfHZ4jkJDZl4A6j1hbnS1VWFGGb+HV9hw3uzJelEd54rm75DqQBmsRx8ay01Ccpbav6XJeqvr1YpSXBcChxItK47GH/YtbTik7IceBlTU2KNpVzIy95GHxBFNLeWlc8xx+y2iniklD7lTYvkYKjcifjXfCSUkzGHmyTaJ9rxNicqRM+JcHMoTNIVHPtIrarOMka16kZKyPSvk72c8Il3gYFhH9JSmoz348eNedqZJ2szGCOyrlNDwyOvcN0TqAeNvfSNUTRwr3R8KiVjWKGI4F5KvwrnmdMIobQVzyOmKJFWkWTxC2o09mlXGTi7xdmZVaUKkcZpNdGroagnkTVJJEJFrqxUke41UqtSXGTfvONaPTwd4U4r2RS/YJsdiOWJxA/6r/nUXfUxqUI8kVMmYsWYlmJuWY3JJ5knjSOKUbbjdaCCRf/OVAjdEAN9b9tzf40Pe94WNzGGN2zMRwzMxt7LmndhZE8elSUiVTRYoYioNoIfw9joQCDoQdQfaKzkjSa3FpgsOkY+bREvxyKFv8KwnKT4s5HGw8poiI3rQDwmM17hsmWez8WEDAqWzjkct/UdcjfskuDz1QaHlMlcpxcrWLBcZET/chQSdSFIW5BVrBT9AAjKNGvdtazlctQqW4/f38BpsehIywIypKSM4PrRbwsqaEZdCRbUetrwFYSkjenQq+ta6+Ysg9nuvb3Xua5z0o7kToKaKJlXsJB5EGxB7QRVIiSurMeae+Y5AWZmbMWJYAtcDhyuR7MvZV3RwPT1EklLcTtcoXyRkZuBC3A3rPawAHBgOB+jSuuhm6FVfq+7FXNhr1AVKdxQpag4ZRsbLQQOx4yyBDGDYBS1xcoJ97axHtH4cKtNWFZm7YlTwiAuG09UZSWJFjbXSwueHKhuPQLMhWosWSrQUkMx8KDpghuGZrnS9yDqwIX1rkLpcDkBTco80Q6U7bmWUJkNrFeVzz0NzwFhyrBzh6pzyjJcx/ChgPX17De5PidB/4KylKLtihWYyKpAeCxNXuGiY3E1JmsRyI1hNnVAbjrlmzsgMJWZsTx1aGMxiqRLGEFOxmzcCkQwKUjJoXmw96Rz1KdxRo7UzilBoAKCTYUAbigZKlBcUNJQdUUTRnWpZpbcXGDfSuaaOSoiwQ1iYEoNaRYjwCJ694aY5C1TI3gPwmuebOymOR1zNnZEZSkaonjqkMaiq0SxlKZDJQKTIZm1IhoCtIhoglhvQYTp3E3itQckoWMCgixsKY0iWIUGsEM3sLk2A4nkKSTbsjouoq73I1GLj+0TzCtNhV9V/BmS1um/qR/uX1LHB7RiHGWIe11H86wnpq3qP4M56mr074VI/3L6nQ7JKTXySRvl+lkZWtfhexrkqUakPSi17VYxjWpy9GSfsdyxlwNhprUpNDvc+a4mr6EUWP4Z9ddRY/wAq108VKdmuROplKNPc7byxwcZlkSJAM8rrGg4DMzAC59prslTpJNuK+COJVqt7KT+LLbpJsR8AVV54ZHa+ZImJaMgA+sCARe+lYU1Rqp2gvgjbbVoNee/izWFtB7K8FH1yYzGatFBtGYpA7qbMq3B8aJtqLaLpQU5qL5nNptyUn+8a1wdRrf46Vyy1Mt9vcdFPwvGNNO3m3vx3lhhsVM6Zt4AFN9SRca30vxoWole/K3zMZ6CKWz3Xcr89y+p1eCctEjHUsik+0iuqLvFNnJNWk13J7UzNkuEwplkWNbBnNgToL2J1sPChK7MassIORZejU4bKDGrEZs4Z7KBpYNk0bUcNbCtlTPNlqcuKIpui07EK7o7G5DlnbKANQzFPEWv2G1GzMtp0RTbW2Y2GkEblWYoH9UkixJFtQOyspKzsbQeSuQRipOqCI9pn5h/3a6NJ+fH2nN4mv+pU9hU9HtiPjGKpoALk8gO2vU1uv8naSV2fHaLw7yhNt2Q/jeiMolyxfRKkqJSEYuAwMYJsGOZbacmUkC9aUdbGpTU2uPb/ACuQ63hko1HGP39S3+TbDtDjpo5AVZYDxBFxvFswvrY8R4VxeLzTowa6/szp8KpSp1pKXT9z0yvCR7x8qRNXtsIsbSS1vYf5VrpX/wAnu+hOq/LXtOk6BY2JNoQ76IzZ5Ejis2XdTNKmSXxtY6eNdWoUnTdmcdO2W8e+U7HwNjnjig3c0bnrEuYtvyY4yhA+rYaVGmUlTu3u5FTay3EEB0HsFeAj7GLG4zVotFpsiJZJUSRVdGNmVgGVhY6EHjVxSbszDUzlClKUXZrmh99nwLtBYGweC3DYSadQIV3maOSFfWJFv8Q6Cr2NP1UeJ5fqv6kv7mL7DwsSxbzGYKGNikbetDhREHYHMqNGzM1jpqOztNk6NP1V8B/iGr/qy/uZvFa3qgKvJQLBRyAHKoaS3HsU23BN8bIkpFDuxD/xMX74ojxOfUr/AIpF100xUkIhlicoUkYtrZWXLqG5EV3UVFqSl0+B8xqnUvDZ8b8Fz7FnsTHNiIhI0TRhvolhlLDtynUfwNclOcndNe/qelWo7K0W05c0uT6XOS6arfF+yNB/E/zqanE2oRvC5SKKg7IoV2u3/DyfuV0aT8+PtOTxH/1ansLzoFjMJFAmUr1pks5D6kklrEXsOzhyFdus07qTya9h8/oqsKcFFcS4dosfgXixMseHM8xazugkRI5guZbnQkRtY8NeY4zGLozWO+y/z/s2eNem1Pdd/wCH/BS9E8WJtrYsqUbJEy50ChZCsyjeAqBcG19Sx1+keNZ+Jwa00Pb+xlpJX1E32/c67+0yuht768NJnoOR8zQtXuSZUCywrkG62va2vYf9qiFbZyyNpUtrG1y42ZjJYpo5gqMYpFkCkkBsrA2vbThVT1901j8wh4dvvl8hna2LlxOIeciOPesCVBLZbKBobC/Cpjr3GGKia/hd5XciaI2rhR7SGo2q0WmWWzcTu5Fe18pvbhfS1XF2ZFem6lNwXMuztiJpBKYLyCNogxYEiNypZPYSq/CtM0eT+GVPWXz+hUYSMKVXKFhivuYVY5UBYtz9tgOAAAFGaE/DanVfMZVvzrJ8T1IRxio9ESA0hjGCxO6kWS2bI2a17X99CdmZ1YZwcepcz9JVktnwqvkOZc0lwG7bZK02h5/kDTvlv9hN6Xn7Afef/iltBeQv1vkUe18d1iXeZcnqhbXzcOd7Cs5O7udNGls44lc6UjVoR2lCZIXRbZmWwvwvW1Cap1IyfBHJqqbq0ZQXFo5b0dn/AGPNXtfiNHv8D5r8H1Hb4jw6L4vEvctCWsqi7hAFUAKoAFgAANBUrxChFbr/AAHPwrUPe7fE7j5OeimIwM8kuIMWV4d2oRs5JLg9mg0/GuDxDWU60FGN+JppdLOhJuRdbRsHNu2vIUTds+c4DXqyZvA6jZOzo5BEN6EkkVmcsbhAJGQXXKNNFN89wCTlsL1zy3nVGePItcNs1LEtONAbKoBZjY2IOawB0IzEZh2Vlh3Ojyhrgjf+z1H+PGbZtfVscsgW/wBLgL5j2AG2ajZ9zZan/wCX9/e7qa4tFSRlRw6gnKwIIIubC44kcDw1B5WJeNmb0aucbs2jerSNlIdw7CxvysbZgmnNrtpp2ePEVViKlVxtb7+BYCJAP75b3Ydp0y20F7C5bW9uFFjBa1t+ju/2bx5PtOY7ugyBzcZuOtrDs91Fhy1bX6TJYA2BDAW1FrG4B0+NvdUtG1OeccrWN1alYs3VxzPMDjrYhteB5heNrX9xEupz1Zzi/NV+JsSMtwwNgptoT63LQ++hxsRDUZSxsYDqfrAajmp0JYXOoF9L8xbUE6XMTNah80YDLYENcm2luAy3vfh4UnGxpCrlK1rGDUmrMOqWHzgBP0hxynKTaw1JujD/ADJ21aijilVkm93AislrmS9+S5bj5t2vqe0KP81tDVYmbrO+5G0UioRaQMbqDl4C4JJueIFrG3PShxJdW/IvMLt4gWLD23vYa66gHkOXMe2s3SRw1N5o+Kzm+YN2kG+tS4WOeW5ngmHrrmzrplthRXLNndTHlIrOx1Jm4erSLuTRyVqkVkMJLV2DInSWnYpSGopKk1UhpHoKuMI9ITJVekI3DUCM3FTYm3MzelYRuDTsBgmixLNGp2M2LyCqRjIhL2q0jnkO4aWokjzq3EbE1Zs57HjOAVD9N3XsyoJL+27rat5s7qZcQiID+9k+5X+pXNI7YNkmaL7WT7pf6lNRRqpMyHi+0k+6X+pWiQ82Sq8X2kn3S/1K0SFmyVZIvtJPul/qVQZslWWP7ST7pf6lMpTYxHNH9pJ92v8AUpNGkakug5FPH33+7X+pUNGqnLp8/wCBlJk77/dj9dIrKXT5/wAE6zJ338g/XQGUunz/AIJBKnefyD9dKwZS6fP+DcSp3n8g/XRYWUunz/g2Eqd5vIP10rCvLp8/4NhKvebyD9dFgvLp8wMqd5vIP10WJbl0+Zo0id5vIP107ENy6ETyJ3n8g/XTRlK/QTmlTvv92P11aOeaZtBi4++/kH66mTOSpC5M+MX6rE9t1C/wY1zyZhgeUQNW8jogdl6KSLs5caXA3qb2OPvRhiCP3rDN7CK5ak3CcU+D59ynXxmovgcxvq6EjpyMiarSDI3E9XYWRZ4TAyOiyZoURyQpklSO+U2JsTewqZVIR9J2NqVGrVTdOLduh2eP6BiLB77rKb1RnZnKrh2U8FVuI8CeN+AqnJJXfAwpyqTqbOMW305nIzxNEFZijK5YAo6yC6hSQcp0+kPjRGcZq8Xc6KkKlJ41ItPuEWKoaKjULHBvmUu7ZIkIUtbMzORcRotxma2upAA1J4Xmxbq8lxGUx0XDdzW72+XN7bbq3u/GkF6nVfAlkksA6tnjYlQ1srKwFzG63OVra8SCNQeNkXGpd2fE1GKoKuWWzmVh6yhteZYfwNeRrtXVpVMYPdboefqdVOnPGI9u0+zXzP8Aqri/Ea/rfJGHl1Xt8BfGZVQkIAQON2P8TW+n11aVSMZPc30RdLWVJTSdt7KlsVXuHpMjWfMbXsOZpOSRpQ00q0sY/wCjeYxW4E+JY3/CwqNr0PUh4TS/VdlLPOEb1WuPbqKWd9zODX+EujDaQ3x59V/BPFi6lo+flE4WN66WRE9MG23xXRrdQ232zpFGIW13GFu2WVOwWIBPYj1EoRnHGSCUIyfncDzbe1djXIyJvGrsLI2E1MMj1fA9FN/hNnzKqtCIUbERC6uwkszupHE31tx7L1z1qG0knyPT0Hifk1KpD9T3p90S4bopdxFLi2mwETFoIATnZzxRlHC1tbdpta5rNaR3tJ+auB1T8chhnTppVZbm/p9+29kVG3Oj7YTZOafIZ+sKy5dTEHAVlzc75Re2ntrbTUnTjZnJ4nr4aqupQ4JW9vM4pMRW5xqRf4aQl8HGIusq0ZcQBt3vnfESh1zcj82gv+wKkFLixhQcl+on/wBy3Wffc81v7Pt28s9Kxop9+X2zaSUh8Whi6uFQOYC283LpPEFGbmbSML/tmpLUvRd7leuKpG+RfdH8QCBmJCltSBmIGmoFxevE8QinV39EeVrPzDrVuWWQYrDkrlyscykBRZbpk46eNcbTyU9ot3tv8LHMUu3HUI+V84CElsuQE87DsqqCW2jZ33rsaUfzI+1HHtiq+jPcLXZdpMO63sxe4PYwUW92p+JrlrN5HnT8RnotdCovRtZrqm9/v5rui66/1VFjTKto43ZiqkyMyBizEg3FydOAtavo9Fo9PPTxcoqV1vv/AIPJ8V8U1NbVzlGbUU/Ns91uReYpleE50CiSAF1tbKXiBZbHha505V+YeI0o6fxCcKD82Mt2/wC+D3H0OmqTqUIyqcWt55Hh8ToK+1kjhmjl1etWYJllsLbsuCnE8DAMAVZWF0kQ8Y3HNTQO53/RbamxTP1tr4DEFSGgkJOHRmIu8RtblYDTQn1amdNTjjLgTJXVmcb02xmGkxjNgyHiOpkVDEHcnWy87d6wvelRpSp3TldcuwoJx4u5RB63Kue59Eel2Cj2fho5MZh0kjw0aujSBWVggBUg86YmPy9Ldn5swxuDzMLMwkTMQOAJ4mhCOW+UTpJhcRgTHBiYpZN7G2VGDGwJudKGVHczzFZaRomW2AxytGIZJDC0bF8PiBmtGXtnjky+sEJAIYAlTfQhjZFXGFwk/wBtDu8+fedcg3ef7T+8vm92akWpIziscqoYo5DM0jB8ROc1pCt8saZvWKAkksQCxtoAoui4vfcUE9I1Uh/Z20mQhbqFzXJbkOfPwri1OmjNOW+5jWpxl53Mem6SsDaMLlHNwST42B0rnp+HRt5739iIaVW85i2I29K6lTkAYWNgb2+NbQ0NOElJX3G0NNCLTVyuM1dZ05DWzNp7piGvkbjbUqe2sqtPJXXE8/XabbRTXpI63Y+N3rAb+IRR+sWYxkpreyFtUJPZbma87VautpqTUMrvckr/ABPO0ulnOooz3Jb3f9vb2FemHSuPdNBh3EryAq8im6Ih42b6zHhpwuda8/wzwqq6irV1ZLfZ8W+/T38T36lRJYxOHwgLGwr6dnHI58NWhyBmoGGamAZqYGQ1AGQ1AGcxoA2DGmM3DmgZuHPbSKTJFc0ikyRZD20Fpm4kPbUlJs2Eh7aCk2bb09tIrJmd6e2kPJhvD20DuyNpD20EtsjZzVENsjLmkTcs9iObn2UmS2f/2Q=="/>
          <p:cNvSpPr>
            <a:spLocks noChangeAspect="1" noChangeArrowheads="1"/>
          </p:cNvSpPr>
          <p:nvPr/>
        </p:nvSpPr>
        <p:spPr bwMode="auto">
          <a:xfrm>
            <a:off x="155575" y="-2484438"/>
            <a:ext cx="29146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11" descr="NVIDIA Maxwell GM2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50" y="5297267"/>
            <a:ext cx="1995628" cy="11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59" y="5280115"/>
            <a:ext cx="2638041" cy="11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205">
            <a:off x="2792379" y="4836483"/>
            <a:ext cx="1377750" cy="7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 descr="http://s.hswstatic.com/gif/ipad-vs-android-table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46" y="5170469"/>
            <a:ext cx="2369705" cy="12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205">
            <a:off x="5280878" y="4816910"/>
            <a:ext cx="1377750" cy="7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15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104 </a:t>
            </a:r>
            <a:r>
              <a:rPr lang="en-US" dirty="0" smtClean="0"/>
              <a:t>parallel computing </a:t>
            </a:r>
            <a:r>
              <a:rPr lang="en-US" dirty="0" smtClean="0"/>
              <a:t>project ideas: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://www.adapteva.com/white-papers/104-parallel-computing-projects-for-next-summer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Basically, </a:t>
            </a:r>
            <a:r>
              <a:rPr lang="en-US" i="1" dirty="0" smtClean="0"/>
              <a:t>anything a human can do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375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rles Babbage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429000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084802"/>
            <a:ext cx="306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Babbage Engine</a:t>
            </a:r>
          </a:p>
          <a:p>
            <a:pPr algn="ctr"/>
            <a:r>
              <a:rPr lang="en-US" sz="1200" dirty="0" smtClean="0"/>
              <a:t>[ </a:t>
            </a:r>
            <a:r>
              <a:rPr lang="en-US" sz="1200" dirty="0" smtClean="0">
                <a:hlinkClick r:id="rId3"/>
              </a:rPr>
              <a:t>http://www.computerhistory.org/babbage/</a:t>
            </a:r>
            <a:r>
              <a:rPr lang="en-US" sz="1200" dirty="0" smtClean="0"/>
              <a:t> ]</a:t>
            </a:r>
            <a:endParaRPr lang="en-US" sz="1200" dirty="0"/>
          </a:p>
        </p:txBody>
      </p:sp>
      <p:pic>
        <p:nvPicPr>
          <p:cNvPr id="2050" name="Picture 2" descr="Babbage Difference Engine No.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8606"/>
            <a:ext cx="5142528" cy="34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The past..</a:t>
            </a:r>
          </a:p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“Another </a:t>
            </a:r>
            <a:r>
              <a:rPr lang="en-US" sz="4400" dirty="0">
                <a:latin typeface="+mj-lt"/>
                <a:ea typeface="+mj-ea"/>
                <a:cs typeface="+mj-cs"/>
              </a:rPr>
              <a:t>age must be the judge”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529" y="5845314"/>
            <a:ext cx="827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“[The Babbage Engine is] … the wonder of a future already passed.”</a:t>
            </a:r>
          </a:p>
          <a:p>
            <a:r>
              <a:rPr lang="en-US" sz="2000" dirty="0" smtClean="0"/>
              <a:t>	- Computer History Museum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58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Needs multithreading, to:</a:t>
            </a:r>
          </a:p>
          <a:p>
            <a:pPr lvl="1"/>
            <a:r>
              <a:rPr lang="en-US" dirty="0" smtClean="0"/>
              <a:t>collect data from multiple sensors;</a:t>
            </a:r>
          </a:p>
          <a:p>
            <a:pPr lvl="1"/>
            <a:r>
              <a:rPr lang="en-US" dirty="0" smtClean="0"/>
              <a:t>control multiple actuators</a:t>
            </a:r>
          </a:p>
          <a:p>
            <a:endParaRPr lang="en-US" dirty="0"/>
          </a:p>
          <a:p>
            <a:r>
              <a:rPr lang="en-US" dirty="0" smtClean="0"/>
              <a:t>Suitable platforms: </a:t>
            </a:r>
          </a:p>
          <a:p>
            <a:pPr lvl="1"/>
            <a:r>
              <a:rPr lang="en-US" dirty="0" smtClean="0"/>
              <a:t>Multi-core CPUs for </a:t>
            </a:r>
            <a:r>
              <a:rPr lang="en-US" dirty="0" smtClean="0"/>
              <a:t>control-ce</a:t>
            </a:r>
            <a:r>
              <a:rPr lang="en-US" dirty="0" smtClean="0"/>
              <a:t>ntric devices</a:t>
            </a:r>
          </a:p>
          <a:p>
            <a:pPr lvl="2"/>
            <a:r>
              <a:rPr lang="en-US" dirty="0" smtClean="0"/>
              <a:t>Roboti</a:t>
            </a:r>
            <a:r>
              <a:rPr lang="en-US" dirty="0" smtClean="0"/>
              <a:t>c arms; Biped bots</a:t>
            </a:r>
            <a:endParaRPr lang="en-US" dirty="0" smtClean="0"/>
          </a:p>
          <a:p>
            <a:pPr lvl="1"/>
            <a:r>
              <a:rPr lang="en-US" dirty="0"/>
              <a:t>FPGAs for </a:t>
            </a:r>
            <a:r>
              <a:rPr lang="en-US" dirty="0" smtClean="0"/>
              <a:t>a more dynamic complexity control:</a:t>
            </a:r>
            <a:endParaRPr lang="en-US" dirty="0"/>
          </a:p>
          <a:p>
            <a:pPr lvl="2"/>
            <a:r>
              <a:rPr lang="en-US" dirty="0" smtClean="0"/>
              <a:t>If you need </a:t>
            </a:r>
            <a:r>
              <a:rPr lang="en-US" dirty="0" smtClean="0"/>
              <a:t>signal processing before control logic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29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Let machines ‘learn’, similar to how we </a:t>
            </a:r>
            <a:r>
              <a:rPr lang="en-US" dirty="0" smtClean="0"/>
              <a:t>learn</a:t>
            </a:r>
          </a:p>
          <a:p>
            <a:endParaRPr lang="en-US" dirty="0"/>
          </a:p>
          <a:p>
            <a:r>
              <a:rPr lang="en-US" dirty="0" smtClean="0"/>
              <a:t>Usually follows ‘train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guess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correct’ loop</a:t>
            </a:r>
          </a:p>
          <a:p>
            <a:endParaRPr lang="en-US" dirty="0" smtClean="0"/>
          </a:p>
          <a:p>
            <a:r>
              <a:rPr lang="en-US" dirty="0" smtClean="0"/>
              <a:t>Supervised learning vs unsupervised learning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50292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33400" y="4953000"/>
            <a:ext cx="2057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90800" y="5417127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1" y="5264727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6934200" y="4585854"/>
            <a:ext cx="1371600" cy="1371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5334000" y="5721928"/>
            <a:ext cx="2019299" cy="110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Feedback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2895600" y="4585854"/>
            <a:ext cx="4457700" cy="907473"/>
          </a:xfrm>
          <a:prstGeom prst="bentArrow">
            <a:avLst>
              <a:gd name="adj1" fmla="val 8750"/>
              <a:gd name="adj2" fmla="val 11831"/>
              <a:gd name="adj3" fmla="val 1698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[Optional] Expected response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22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general model, similar to biological ones:</a:t>
            </a:r>
            <a:endParaRPr lang="en-US" dirty="0"/>
          </a:p>
          <a:p>
            <a:pPr lvl="1"/>
            <a:r>
              <a:rPr lang="en-US" dirty="0" smtClean="0"/>
              <a:t>Hierarchical classification of data/signals</a:t>
            </a:r>
          </a:p>
          <a:p>
            <a:pPr lvl="1"/>
            <a:r>
              <a:rPr lang="en-US" dirty="0" smtClean="0"/>
              <a:t>Various types: Convolutional/deep </a:t>
            </a:r>
            <a:r>
              <a:rPr lang="en-US" dirty="0"/>
              <a:t>neural </a:t>
            </a:r>
            <a:r>
              <a:rPr lang="en-US" dirty="0" smtClean="0"/>
              <a:t>nets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Landmark:</a:t>
            </a:r>
          </a:p>
          <a:p>
            <a:pPr lvl="1"/>
            <a:r>
              <a:rPr lang="en-US" dirty="0" smtClean="0"/>
              <a:t>ANN image recognition has surpassed human-level accuracy in February 2015!!</a:t>
            </a:r>
          </a:p>
          <a:p>
            <a:pPr lvl="1"/>
            <a:r>
              <a:rPr lang="en-US" dirty="0" smtClean="0"/>
              <a:t>This is still narrow AI; cannot do ‘everything’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an artificial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sum of inputs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non-linear function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Popular non-linear function choices:</a:t>
            </a:r>
          </a:p>
          <a:p>
            <a:pPr lvl="1"/>
            <a:r>
              <a:rPr lang="en-US" dirty="0" smtClean="0"/>
              <a:t>Piece-wise linear; step function, </a:t>
            </a:r>
            <a:r>
              <a:rPr lang="en-US" dirty="0" err="1" smtClean="0"/>
              <a:t>sigmoids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3200400" y="2971800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9300" y="2438400"/>
            <a:ext cx="12573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19300" y="3048000"/>
            <a:ext cx="1181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36576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5500" y="3733800"/>
            <a:ext cx="12573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43000" y="2263676"/>
                <a:ext cx="1447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… </a:t>
                </a:r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63676"/>
                <a:ext cx="1447800" cy="23083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667000" y="2514600"/>
                <a:ext cx="5524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…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514600"/>
                <a:ext cx="552450" cy="1754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4114800" y="3391763"/>
            <a:ext cx="1905000" cy="26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059983" y="2982594"/>
                <a:ext cx="1636217" cy="827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83" y="2982594"/>
                <a:ext cx="1636217" cy="827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36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neural networks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20574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3528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6482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20574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33528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46482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4" idx="6"/>
            <a:endCxn id="9" idx="2"/>
          </p:cNvCxnSpPr>
          <p:nvPr/>
        </p:nvCxnSpPr>
        <p:spPr>
          <a:xfrm>
            <a:off x="281940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2"/>
          </p:cNvCxnSpPr>
          <p:nvPr/>
        </p:nvCxnSpPr>
        <p:spPr>
          <a:xfrm>
            <a:off x="2667000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6"/>
            <a:endCxn id="10" idx="2"/>
          </p:cNvCxnSpPr>
          <p:nvPr/>
        </p:nvCxnSpPr>
        <p:spPr>
          <a:xfrm>
            <a:off x="281940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9" idx="2"/>
          </p:cNvCxnSpPr>
          <p:nvPr/>
        </p:nvCxnSpPr>
        <p:spPr>
          <a:xfrm>
            <a:off x="28194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6"/>
            <a:endCxn id="8" idx="2"/>
          </p:cNvCxnSpPr>
          <p:nvPr/>
        </p:nvCxnSpPr>
        <p:spPr>
          <a:xfrm flipV="1">
            <a:off x="281940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6"/>
            <a:endCxn id="10" idx="2"/>
          </p:cNvCxnSpPr>
          <p:nvPr/>
        </p:nvCxnSpPr>
        <p:spPr>
          <a:xfrm>
            <a:off x="2819400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6"/>
          </p:cNvCxnSpPr>
          <p:nvPr/>
        </p:nvCxnSpPr>
        <p:spPr>
          <a:xfrm>
            <a:off x="2819400" y="5181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6"/>
          </p:cNvCxnSpPr>
          <p:nvPr/>
        </p:nvCxnSpPr>
        <p:spPr>
          <a:xfrm flipV="1">
            <a:off x="281940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6"/>
            <a:endCxn id="8" idx="2"/>
          </p:cNvCxnSpPr>
          <p:nvPr/>
        </p:nvCxnSpPr>
        <p:spPr>
          <a:xfrm flipV="1">
            <a:off x="2819400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032663" y="20574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32663" y="33528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32663" y="46482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endCxn id="50" idx="2"/>
          </p:cNvCxnSpPr>
          <p:nvPr/>
        </p:nvCxnSpPr>
        <p:spPr>
          <a:xfrm>
            <a:off x="4423063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9" idx="2"/>
          </p:cNvCxnSpPr>
          <p:nvPr/>
        </p:nvCxnSpPr>
        <p:spPr>
          <a:xfrm>
            <a:off x="4270663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1" idx="2"/>
          </p:cNvCxnSpPr>
          <p:nvPr/>
        </p:nvCxnSpPr>
        <p:spPr>
          <a:xfrm>
            <a:off x="4423063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0" idx="2"/>
          </p:cNvCxnSpPr>
          <p:nvPr/>
        </p:nvCxnSpPr>
        <p:spPr>
          <a:xfrm>
            <a:off x="4423063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>
          <a:xfrm flipV="1">
            <a:off x="4423063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1" idx="2"/>
          </p:cNvCxnSpPr>
          <p:nvPr/>
        </p:nvCxnSpPr>
        <p:spPr>
          <a:xfrm>
            <a:off x="4423063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23063" y="5181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423063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9" idx="2"/>
          </p:cNvCxnSpPr>
          <p:nvPr/>
        </p:nvCxnSpPr>
        <p:spPr>
          <a:xfrm flipV="1">
            <a:off x="4423063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677890" y="20574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77890" y="33528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677890" y="46482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>
          <a:xfrm>
            <a:off x="606829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2"/>
          </p:cNvCxnSpPr>
          <p:nvPr/>
        </p:nvCxnSpPr>
        <p:spPr>
          <a:xfrm>
            <a:off x="5915890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3" idx="2"/>
          </p:cNvCxnSpPr>
          <p:nvPr/>
        </p:nvCxnSpPr>
        <p:spPr>
          <a:xfrm>
            <a:off x="606829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2" idx="2"/>
          </p:cNvCxnSpPr>
          <p:nvPr/>
        </p:nvCxnSpPr>
        <p:spPr>
          <a:xfrm>
            <a:off x="606829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1" idx="2"/>
          </p:cNvCxnSpPr>
          <p:nvPr/>
        </p:nvCxnSpPr>
        <p:spPr>
          <a:xfrm flipV="1">
            <a:off x="606829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3" idx="2"/>
          </p:cNvCxnSpPr>
          <p:nvPr/>
        </p:nvCxnSpPr>
        <p:spPr>
          <a:xfrm>
            <a:off x="6068290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068290" y="5181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6829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1" idx="2"/>
          </p:cNvCxnSpPr>
          <p:nvPr/>
        </p:nvCxnSpPr>
        <p:spPr>
          <a:xfrm flipV="1">
            <a:off x="6068290" y="2590800"/>
            <a:ext cx="609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loud 73"/>
          <p:cNvSpPr/>
          <p:nvPr/>
        </p:nvSpPr>
        <p:spPr>
          <a:xfrm>
            <a:off x="228600" y="3352800"/>
            <a:ext cx="1295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21920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2192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21920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620000" y="25908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200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620000" y="38862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8001000" y="3352800"/>
            <a:ext cx="106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04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Applications of ML: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Machine learning for..</a:t>
            </a:r>
          </a:p>
          <a:p>
            <a:pPr lvl="1"/>
            <a:r>
              <a:rPr lang="en-US" dirty="0" smtClean="0"/>
              <a:t>Natural </a:t>
            </a:r>
            <a:r>
              <a:rPr lang="en-US" dirty="0" smtClean="0"/>
              <a:t>language processing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Object/feature detection (Line </a:t>
            </a:r>
            <a:r>
              <a:rPr lang="en-US" dirty="0" smtClean="0"/>
              <a:t>follower on steroids!)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Weights training: </a:t>
            </a:r>
          </a:p>
          <a:p>
            <a:pPr lvl="2"/>
            <a:r>
              <a:rPr lang="en-US" dirty="0" smtClean="0"/>
              <a:t>can be offline; </a:t>
            </a:r>
          </a:p>
          <a:p>
            <a:pPr lvl="2"/>
            <a:r>
              <a:rPr lang="en-US" dirty="0" smtClean="0"/>
              <a:t>decoupled from weights usage</a:t>
            </a:r>
          </a:p>
          <a:p>
            <a:pPr lvl="2"/>
            <a:endParaRPr lang="en-US" dirty="0"/>
          </a:p>
          <a:p>
            <a:r>
              <a:rPr lang="en-US" dirty="0" smtClean="0"/>
              <a:t>Suitable platforms for training:</a:t>
            </a:r>
          </a:p>
          <a:p>
            <a:pPr lvl="1"/>
            <a:r>
              <a:rPr lang="en-US" dirty="0" smtClean="0"/>
              <a:t>More the parallelism; faster the training</a:t>
            </a:r>
          </a:p>
          <a:p>
            <a:pPr lvl="1"/>
            <a:r>
              <a:rPr lang="en-US" dirty="0" smtClean="0"/>
              <a:t>GPU ‘farms’ are ideal; but even 1 GPU is better than none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 weights application:</a:t>
            </a:r>
          </a:p>
          <a:p>
            <a:pPr lvl="1"/>
            <a:r>
              <a:rPr lang="en-US" dirty="0" smtClean="0"/>
              <a:t>Different platforms, depending </a:t>
            </a:r>
            <a:r>
              <a:rPr lang="en-US" dirty="0" smtClean="0"/>
              <a:t>upon model complexity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92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Example: Automated toll system</a:t>
            </a:r>
          </a:p>
          <a:p>
            <a:endParaRPr lang="en-US" dirty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Image processing (</a:t>
            </a:r>
            <a:r>
              <a:rPr lang="en-US" dirty="0" err="1" smtClean="0"/>
              <a:t>OpenCV</a:t>
            </a:r>
            <a:r>
              <a:rPr lang="en-US" dirty="0" smtClean="0"/>
              <a:t>-like capabilities)</a:t>
            </a:r>
          </a:p>
          <a:p>
            <a:pPr lvl="1"/>
            <a:r>
              <a:rPr lang="en-US" dirty="0" smtClean="0"/>
              <a:t>Encryption layer, for security reasons?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Suitable platforms:</a:t>
            </a:r>
          </a:p>
          <a:p>
            <a:pPr lvl="1"/>
            <a:r>
              <a:rPr lang="en-US" dirty="0" smtClean="0"/>
              <a:t>High-end FPGAs (need DSP blocks)</a:t>
            </a:r>
          </a:p>
          <a:p>
            <a:pPr lvl="1"/>
            <a:r>
              <a:rPr lang="en-US" dirty="0" smtClean="0"/>
              <a:t>Embedded GPU boards</a:t>
            </a:r>
          </a:p>
          <a:p>
            <a:pPr lvl="2"/>
            <a:r>
              <a:rPr lang="en-US" dirty="0" smtClean="0"/>
              <a:t>Can use GPU-accelerated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19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Sensor inputs; image processing (</a:t>
            </a:r>
            <a:r>
              <a:rPr lang="en-US" dirty="0" err="1" smtClean="0"/>
              <a:t>OpenCV</a:t>
            </a:r>
            <a:r>
              <a:rPr lang="en-US" dirty="0" smtClean="0"/>
              <a:t>)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Navigation/collision avoidance (ML)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Actuators </a:t>
            </a:r>
            <a:r>
              <a:rPr lang="en-US" dirty="0" smtClean="0"/>
              <a:t>(Robotics)</a:t>
            </a:r>
          </a:p>
          <a:p>
            <a:pPr marL="0" indent="0">
              <a:buNone/>
            </a:pPr>
            <a:r>
              <a:rPr lang="en-US" dirty="0"/>
              <a:t>=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4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5510" y="1219199"/>
            <a:ext cx="2935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Tianhe-2</a:t>
            </a:r>
          </a:p>
          <a:p>
            <a:r>
              <a:rPr lang="en-US" sz="1200" dirty="0"/>
              <a:t>[</a:t>
            </a:r>
            <a:r>
              <a:rPr lang="en-US" sz="1200" dirty="0">
                <a:hlinkClick r:id="rId2"/>
              </a:rPr>
              <a:t>http://www.top500.org/featured/systems/tianhe-2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]</a:t>
            </a:r>
            <a:endParaRPr lang="en-US" sz="1200" dirty="0"/>
          </a:p>
        </p:txBody>
      </p:sp>
      <p:pic>
        <p:nvPicPr>
          <p:cNvPr id="2050" name="Picture 2" descr="http://www.top500.org/static/media/uploads/blog/tianhe-2-jack-dongarra-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0" y="1219199"/>
            <a:ext cx="5905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as.nasa.gov/quantum/images/assets/d-wave_exter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21824"/>
            <a:ext cx="5257800" cy="34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901" y="5638800"/>
            <a:ext cx="2935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D-Wave Two</a:t>
            </a:r>
          </a:p>
          <a:p>
            <a:r>
              <a:rPr lang="en-US" sz="1200" dirty="0"/>
              <a:t>[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www.nas.nasa.gov/quantum/quantumcomp.html</a:t>
            </a:r>
            <a:r>
              <a:rPr lang="en-US" sz="1200" dirty="0" smtClean="0"/>
              <a:t> ]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The present</a:t>
            </a:r>
          </a:p>
        </p:txBody>
      </p:sp>
    </p:spTree>
    <p:extLst>
      <p:ext uri="{BB962C8B-B14F-4D97-AF65-F5344CB8AC3E}">
        <p14:creationId xmlns:p14="http://schemas.microsoft.com/office/powerpoint/2010/main" val="20862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“Parallel </a:t>
            </a:r>
            <a:r>
              <a:rPr lang="en-US" sz="2000" dirty="0"/>
              <a:t>Quantum </a:t>
            </a:r>
            <a:r>
              <a:rPr lang="en-US" sz="2000" dirty="0" smtClean="0"/>
              <a:t>Computation” - Norman Margolus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MIT Laboratory For Computer </a:t>
            </a:r>
            <a:r>
              <a:rPr lang="en-US" sz="2000" dirty="0" smtClean="0"/>
              <a:t>Science, June </a:t>
            </a:r>
            <a:r>
              <a:rPr lang="en-US" sz="2000" dirty="0"/>
              <a:t>1989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This slide inevitably left (almost) blank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The future..</a:t>
            </a:r>
          </a:p>
        </p:txBody>
      </p:sp>
    </p:spTree>
    <p:extLst>
      <p:ext uri="{BB962C8B-B14F-4D97-AF65-F5344CB8AC3E}">
        <p14:creationId xmlns:p14="http://schemas.microsoft.com/office/powerpoint/2010/main" val="41608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Side note: </a:t>
            </a:r>
            <a:r>
              <a:rPr lang="en-US" dirty="0" err="1" smtClean="0"/>
              <a:t>Fredkin</a:t>
            </a:r>
            <a:r>
              <a:rPr lang="en-US" dirty="0" smtClean="0"/>
              <a:t>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7437"/>
            <a:ext cx="8153400" cy="2620963"/>
          </a:xfrm>
        </p:spPr>
        <p:txBody>
          <a:bodyPr>
            <a:normAutofit/>
          </a:bodyPr>
          <a:lstStyle/>
          <a:p>
            <a:r>
              <a:rPr lang="en-US" dirty="0" smtClean="0"/>
              <a:t>Universal </a:t>
            </a:r>
            <a:r>
              <a:rPr lang="en-US" dirty="0"/>
              <a:t>gate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‘Reversible computation’</a:t>
            </a:r>
          </a:p>
          <a:p>
            <a:r>
              <a:rPr lang="en-US" dirty="0" smtClean="0"/>
              <a:t>Thermodynamic implications:</a:t>
            </a:r>
          </a:p>
          <a:p>
            <a:pPr lvl="1"/>
            <a:r>
              <a:rPr lang="en-US" dirty="0" smtClean="0"/>
              <a:t>Most energy-efficient at transforming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5796"/>
            <a:ext cx="4258340" cy="251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970782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top control input goes through unchanged (A’ = A), and the bottom inputs either go straight through also (if A = 1) or cross (if A = 0 then B’ = C and C’ = B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“Parallel Quantum Computation” - Norman </a:t>
            </a:r>
            <a:r>
              <a:rPr lang="en-US" sz="1400" dirty="0" smtClean="0"/>
              <a:t>Margolus; MIT </a:t>
            </a:r>
            <a:r>
              <a:rPr lang="en-US" sz="1400" dirty="0"/>
              <a:t>Laboratory For Computer Science, June </a:t>
            </a:r>
            <a:r>
              <a:rPr lang="en-US" sz="1400" dirty="0" smtClean="0"/>
              <a:t>1989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en.wikipedia.org/wiki/Fredkin_gate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80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Important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‘nature’ of the ever-increasing computational power?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and how to use this power optimally?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should a hobbyist care?</a:t>
            </a:r>
          </a:p>
        </p:txBody>
      </p:sp>
    </p:spTree>
    <p:extLst>
      <p:ext uri="{BB962C8B-B14F-4D97-AF65-F5344CB8AC3E}">
        <p14:creationId xmlns:p14="http://schemas.microsoft.com/office/powerpoint/2010/main" val="28037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Important questions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 </a:t>
            </a:r>
            <a:r>
              <a:rPr lang="en-US" dirty="0"/>
              <a:t>and how to use this </a:t>
            </a:r>
            <a:r>
              <a:rPr lang="en-US" dirty="0" smtClean="0"/>
              <a:t>power?</a:t>
            </a:r>
          </a:p>
          <a:p>
            <a:pPr lvl="1"/>
            <a:r>
              <a:rPr lang="en-US" dirty="0" smtClean="0"/>
              <a:t>Along (at least) 3 separate dimensions: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should a hobbyist care?</a:t>
            </a:r>
          </a:p>
          <a:p>
            <a:pPr lvl="1"/>
            <a:r>
              <a:rPr lang="en-US" dirty="0" smtClean="0"/>
              <a:t>Casual</a:t>
            </a:r>
            <a:r>
              <a:rPr lang="en-US" dirty="0"/>
              <a:t>: 	</a:t>
            </a:r>
            <a:r>
              <a:rPr lang="en-US" dirty="0" smtClean="0"/>
              <a:t>	More </a:t>
            </a:r>
            <a:r>
              <a:rPr lang="en-US" dirty="0"/>
              <a:t>computational power is good</a:t>
            </a:r>
          </a:p>
          <a:p>
            <a:pPr lvl="1"/>
            <a:r>
              <a:rPr lang="en-US" dirty="0" smtClean="0"/>
              <a:t>Competitive</a:t>
            </a:r>
            <a:r>
              <a:rPr lang="en-US" dirty="0"/>
              <a:t>: </a:t>
            </a:r>
            <a:r>
              <a:rPr lang="en-US" dirty="0" smtClean="0"/>
              <a:t>	More </a:t>
            </a:r>
            <a:r>
              <a:rPr lang="en-US" dirty="0"/>
              <a:t>computational power is good</a:t>
            </a:r>
            <a:r>
              <a:rPr lang="en-US" dirty="0" smtClean="0"/>
              <a:t>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4267200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4202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 count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" y="3581400"/>
            <a:ext cx="8382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3212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Per-peripheral complexity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2000" y="2362200"/>
            <a:ext cx="0" cy="1905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Algorithmic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324600"/>
            <a:ext cx="83058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[ </a:t>
            </a:r>
            <a:r>
              <a:rPr lang="en-US" sz="1200" dirty="0" smtClean="0">
                <a:hlinkClick r:id="rId2"/>
              </a:rPr>
              <a:t>http://www.gotw.ca/publications/concurrency-ddj.htm</a:t>
            </a:r>
            <a:r>
              <a:rPr lang="en-US" sz="1200" dirty="0" smtClean="0"/>
              <a:t> ]</a:t>
            </a:r>
            <a:endParaRPr lang="en-US" sz="1200" dirty="0"/>
          </a:p>
        </p:txBody>
      </p:sp>
      <p:pic>
        <p:nvPicPr>
          <p:cNvPr id="1026" name="Picture 2" descr="CPU trends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84333"/>
            <a:ext cx="5257800" cy="52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52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Free Lunch Is Over: </a:t>
            </a:r>
          </a:p>
          <a:p>
            <a:pPr algn="ctr"/>
            <a:r>
              <a:rPr lang="en-US" sz="2800" dirty="0"/>
              <a:t>A Fundamental Turn Toward Concurrency in Software</a:t>
            </a:r>
          </a:p>
        </p:txBody>
      </p:sp>
    </p:spTree>
    <p:extLst>
      <p:ext uri="{BB962C8B-B14F-4D97-AF65-F5344CB8AC3E}">
        <p14:creationId xmlns:p14="http://schemas.microsoft.com/office/powerpoint/2010/main" val="22160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1653</Words>
  <Application>Microsoft Office PowerPoint</Application>
  <PresentationFormat>On-screen Show (4:3)</PresentationFormat>
  <Paragraphs>414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Embedded supercomputing </vt:lpstr>
      <vt:lpstr>What is computation?</vt:lpstr>
      <vt:lpstr>PowerPoint Presentation</vt:lpstr>
      <vt:lpstr>PowerPoint Presentation</vt:lpstr>
      <vt:lpstr>PowerPoint Presentation</vt:lpstr>
      <vt:lpstr>Side note: Fredkin gate</vt:lpstr>
      <vt:lpstr>Important questions</vt:lpstr>
      <vt:lpstr>Important questions (contd.)</vt:lpstr>
      <vt:lpstr>PowerPoint Presentation</vt:lpstr>
      <vt:lpstr>Single vs multi-threaded line-follower</vt:lpstr>
      <vt:lpstr>Why multi-threading?</vt:lpstr>
      <vt:lpstr>Single-core single-threading</vt:lpstr>
      <vt:lpstr>Single-core ‘simulated’ multi-threading</vt:lpstr>
      <vt:lpstr>Hardware-based multi-threading</vt:lpstr>
      <vt:lpstr>Multi-threaded “Hello world!”</vt:lpstr>
      <vt:lpstr>Multi-threaded “Hello world!”</vt:lpstr>
      <vt:lpstr>Multi-core CPUs</vt:lpstr>
      <vt:lpstr>GPUs for parallel computing</vt:lpstr>
      <vt:lpstr>CPU vs GPU comparison</vt:lpstr>
      <vt:lpstr>GPUs: Why should hobbyists care?</vt:lpstr>
      <vt:lpstr>CUDA “Hello World!”</vt:lpstr>
      <vt:lpstr>CUDA “Hello World!”</vt:lpstr>
      <vt:lpstr>FPGAs</vt:lpstr>
      <vt:lpstr>FPGAs vs processors</vt:lpstr>
      <vt:lpstr>Examples of platforms:  Multi-core CPU boards</vt:lpstr>
      <vt:lpstr>Examples of platforms: FPGA boards</vt:lpstr>
      <vt:lpstr>Examples of platforms: GPU boards</vt:lpstr>
      <vt:lpstr>The hierarchical building blocks  of a modern computing device</vt:lpstr>
      <vt:lpstr>Applications</vt:lpstr>
      <vt:lpstr>Robotics</vt:lpstr>
      <vt:lpstr>Machine learning</vt:lpstr>
      <vt:lpstr>Artificial Neural networks</vt:lpstr>
      <vt:lpstr>Model of an artificial neuron</vt:lpstr>
      <vt:lpstr>Deep neural networks</vt:lpstr>
      <vt:lpstr>Applications of ML:</vt:lpstr>
      <vt:lpstr>Computer vision</vt:lpstr>
      <vt:lpstr>Putting it all together</vt:lpstr>
      <vt:lpstr>Thank you!</vt:lpstr>
    </vt:vector>
  </TitlesOfParts>
  <Company>NVIDIA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psohani</dc:creator>
  <cp:lastModifiedBy>psohani</cp:lastModifiedBy>
  <cp:revision>205</cp:revision>
  <dcterms:created xsi:type="dcterms:W3CDTF">2015-04-01T16:48:42Z</dcterms:created>
  <dcterms:modified xsi:type="dcterms:W3CDTF">2015-04-11T06:22:01Z</dcterms:modified>
</cp:coreProperties>
</file>