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57"/>
  </p:notesMasterIdLst>
  <p:handoutMasterIdLst>
    <p:handoutMasterId r:id="rId58"/>
  </p:handoutMasterIdLst>
  <p:sldIdLst>
    <p:sldId id="256" r:id="rId2"/>
    <p:sldId id="258" r:id="rId3"/>
    <p:sldId id="363" r:id="rId4"/>
    <p:sldId id="259" r:id="rId5"/>
    <p:sldId id="263" r:id="rId6"/>
    <p:sldId id="322" r:id="rId7"/>
    <p:sldId id="268" r:id="rId8"/>
    <p:sldId id="314" r:id="rId9"/>
    <p:sldId id="364" r:id="rId10"/>
    <p:sldId id="348" r:id="rId11"/>
    <p:sldId id="350" r:id="rId12"/>
    <p:sldId id="365" r:id="rId13"/>
    <p:sldId id="352" r:id="rId14"/>
    <p:sldId id="323" r:id="rId15"/>
    <p:sldId id="360" r:id="rId16"/>
    <p:sldId id="269" r:id="rId17"/>
    <p:sldId id="324" r:id="rId18"/>
    <p:sldId id="280" r:id="rId19"/>
    <p:sldId id="281" r:id="rId20"/>
    <p:sldId id="325" r:id="rId21"/>
    <p:sldId id="283" r:id="rId22"/>
    <p:sldId id="284" r:id="rId23"/>
    <p:sldId id="264" r:id="rId24"/>
    <p:sldId id="326" r:id="rId25"/>
    <p:sldId id="327" r:id="rId26"/>
    <p:sldId id="266" r:id="rId27"/>
    <p:sldId id="353" r:id="rId28"/>
    <p:sldId id="354" r:id="rId29"/>
    <p:sldId id="273" r:id="rId30"/>
    <p:sldId id="275" r:id="rId31"/>
    <p:sldId id="328" r:id="rId32"/>
    <p:sldId id="355" r:id="rId33"/>
    <p:sldId id="335" r:id="rId34"/>
    <p:sldId id="343" r:id="rId35"/>
    <p:sldId id="329" r:id="rId36"/>
    <p:sldId id="347" r:id="rId37"/>
    <p:sldId id="346" r:id="rId38"/>
    <p:sldId id="315" r:id="rId39"/>
    <p:sldId id="289" r:id="rId40"/>
    <p:sldId id="330" r:id="rId41"/>
    <p:sldId id="356" r:id="rId42"/>
    <p:sldId id="291" r:id="rId43"/>
    <p:sldId id="331" r:id="rId44"/>
    <p:sldId id="357" r:id="rId45"/>
    <p:sldId id="297" r:id="rId46"/>
    <p:sldId id="319" r:id="rId47"/>
    <p:sldId id="332" r:id="rId48"/>
    <p:sldId id="358" r:id="rId49"/>
    <p:sldId id="333" r:id="rId50"/>
    <p:sldId id="359" r:id="rId51"/>
    <p:sldId id="361" r:id="rId52"/>
    <p:sldId id="334" r:id="rId53"/>
    <p:sldId id="320" r:id="rId54"/>
    <p:sldId id="310" r:id="rId55"/>
    <p:sldId id="362" r:id="rId56"/>
  </p:sldIdLst>
  <p:sldSz cx="9144000" cy="6858000" type="screen4x3"/>
  <p:notesSz cx="6858000" cy="97663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a:srgbClr val="FFFF00"/>
    <a:srgbClr val="00FFFF"/>
    <a:srgbClr val="00FF00"/>
    <a:srgbClr val="FF0000"/>
    <a:srgbClr val="FFFFFF"/>
    <a:srgbClr val="6C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3" d="100"/>
          <a:sy n="83" d="100"/>
        </p:scale>
        <p:origin x="-14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0260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4185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a:t>Click to edit Master notes styles</a:t>
            </a:r>
          </a:p>
          <a:p>
            <a:pPr lvl="1"/>
            <a:r>
              <a:rPr lang="en-GB"/>
              <a:t>Second Level</a:t>
            </a:r>
          </a:p>
          <a:p>
            <a:pPr lvl="2"/>
            <a:r>
              <a:rPr lang="en-GB"/>
              <a:t>Third Level</a:t>
            </a:r>
          </a:p>
          <a:p>
            <a:pPr lvl="3"/>
            <a:r>
              <a:rPr lang="en-GB"/>
              <a:t>Fourth Level</a:t>
            </a:r>
          </a:p>
          <a:p>
            <a:pPr lvl="4"/>
            <a:r>
              <a:rPr lang="en-GB"/>
              <a:t>Fifth Level</a:t>
            </a:r>
          </a:p>
        </p:txBody>
      </p:sp>
      <p:sp>
        <p:nvSpPr>
          <p:cNvPr id="2051" name="Rectangle 3"/>
          <p:cNvSpPr>
            <a:spLocks noGrp="1" noRot="1" noChangeAspect="1" noChangeArrowheads="1" noTextEdit="1"/>
          </p:cNvSpPr>
          <p:nvPr>
            <p:ph type="sldImg" idx="2"/>
          </p:nvPr>
        </p:nvSpPr>
        <p:spPr bwMode="auto">
          <a:xfrm>
            <a:off x="1152525" y="854075"/>
            <a:ext cx="455295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148509610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ln/>
        </p:spPr>
        <p:txBody>
          <a:bodyPr/>
          <a:lstStyle/>
          <a:p>
            <a:r>
              <a:rPr lang="en-GB" dirty="0" smtClean="0"/>
              <a:t>Slide  13:</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Software development is a creative rather than a mechanical process, so the influence of individual skills and experience is significant. </a:t>
            </a:r>
          </a:p>
          <a:p>
            <a:endParaRPr lang="en-US" dirty="0"/>
          </a:p>
        </p:txBody>
      </p:sp>
      <p:sp>
        <p:nvSpPr>
          <p:cNvPr id="23555"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ln/>
        </p:spPr>
        <p:txBody>
          <a:bodyPr/>
          <a:lstStyle/>
          <a:p>
            <a:endParaRPr lang="en-US" dirty="0"/>
          </a:p>
        </p:txBody>
      </p:sp>
      <p:sp>
        <p:nvSpPr>
          <p:cNvPr id="39939" name="Rectangle 3"/>
          <p:cNvSpPr>
            <a:spLocks noGrp="1" noRot="1" noChangeAspect="1"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ln/>
        </p:spPr>
        <p:txBody>
          <a:bodyPr/>
          <a:lstStyle/>
          <a:p>
            <a:endParaRPr lang="en-US"/>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Product standards – apply to the software product being developed. They include</a:t>
            </a:r>
            <a:r>
              <a:rPr lang="en-GB" baseline="0" dirty="0" smtClean="0"/>
              <a:t> document standards such as requirements doc., coding standards, …</a:t>
            </a:r>
          </a:p>
          <a:p>
            <a:r>
              <a:rPr lang="en-GB" baseline="0" dirty="0" smtClean="0"/>
              <a:t>Process standards – define processes that should be followed during software development. They encapsulate good development practice. </a:t>
            </a:r>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Standards</a:t>
            </a:r>
            <a:r>
              <a:rPr lang="en-GB" baseline="0" dirty="0" smtClean="0"/>
              <a:t> have to deliver value, in the form of improved product quality. </a:t>
            </a:r>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ln/>
        </p:spPr>
        <p:txBody>
          <a:bodyPr/>
          <a:lstStyle/>
          <a:p>
            <a:endParaRPr lang="en-US"/>
          </a:p>
        </p:txBody>
      </p:sp>
      <p:sp>
        <p:nvSpPr>
          <p:cNvPr id="47107" name="Rectangle 3"/>
          <p:cNvSpPr>
            <a:spLocks noGrp="1" noRot="1" noChangeAspect="1" noChangeArrowheads="1" noTextEdit="1"/>
          </p:cNvSpPr>
          <p:nvPr>
            <p:ph type="sldImg"/>
          </p:nvPr>
        </p:nvSpPr>
        <p:spPr>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ISO 9001 standard was originally developed in 1987,</a:t>
            </a:r>
            <a:r>
              <a:rPr lang="en-GB" baseline="0" dirty="0" smtClean="0"/>
              <a:t> with its most recent revision in 2008. </a:t>
            </a:r>
          </a:p>
          <a:p>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Objectives:</a:t>
            </a:r>
          </a:p>
          <a:p>
            <a:r>
              <a:rPr lang="en-GB" dirty="0" smtClean="0"/>
              <a:t>The objectives</a:t>
            </a:r>
            <a:r>
              <a:rPr lang="en-GB" baseline="0" dirty="0" smtClean="0"/>
              <a:t> of this topic are to introduce software quality management and software measurement. After successful completion, the student will:</a:t>
            </a:r>
          </a:p>
          <a:p>
            <a:pPr marL="285750" indent="-285750">
              <a:buAutoNum type="romanLcParenBoth"/>
            </a:pPr>
            <a:r>
              <a:rPr lang="en-GB" baseline="0" dirty="0" smtClean="0"/>
              <a:t>Have been introduced to the quality management process know why quality planning is important.</a:t>
            </a:r>
          </a:p>
          <a:p>
            <a:pPr marL="285750" indent="-285750">
              <a:buAutoNum type="romanLcParenBoth"/>
            </a:pPr>
            <a:r>
              <a:rPr lang="en-GB" baseline="0" dirty="0" smtClean="0"/>
              <a:t>Understand that software quality is affected by the software development process used.</a:t>
            </a:r>
          </a:p>
          <a:p>
            <a:pPr marL="285750" indent="-285750">
              <a:buAutoNum type="romanLcParenBoth"/>
            </a:pPr>
            <a:r>
              <a:rPr lang="en-GB" baseline="0" dirty="0" smtClean="0"/>
              <a:t>Be aware of the importance of standards in the quality management process and know how standards are used in quality assurance.</a:t>
            </a:r>
          </a:p>
          <a:p>
            <a:pPr marL="285750" indent="-285750">
              <a:buAutoNum type="romanLcParenBoth"/>
            </a:pPr>
            <a:r>
              <a:rPr lang="en-GB" baseline="0" dirty="0" smtClean="0"/>
              <a:t>Understand how reviews and inspections are used as a mechanism for software quality assurance.</a:t>
            </a:r>
          </a:p>
          <a:p>
            <a:pPr marL="285750" indent="-285750">
              <a:buAutoNum type="romanLcParenBoth"/>
            </a:pPr>
            <a:r>
              <a:rPr lang="en-GB" baseline="0" dirty="0" smtClean="0"/>
              <a:t>Understand how measurement may be helpful in assessing some software quality attributes.</a:t>
            </a:r>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ln/>
        </p:spPr>
        <p:txBody>
          <a:bodyPr/>
          <a:lstStyle/>
          <a:p>
            <a:endParaRPr lang="en-US"/>
          </a:p>
        </p:txBody>
      </p:sp>
      <p:sp>
        <p:nvSpPr>
          <p:cNvPr id="32771" name="Rectangle 3"/>
          <p:cNvSpPr>
            <a:spLocks noGrp="1" noRot="1" noChangeAspect="1" noChangeArrowheads="1" noTextEdit="1"/>
          </p:cNvSpPr>
          <p:nvPr>
            <p:ph type="sldImg"/>
          </p:nvPr>
        </p:nvSpPr>
        <p:spPr>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ln/>
        </p:spPr>
        <p:txBody>
          <a:bodyPr/>
          <a:lstStyle/>
          <a:p>
            <a:endParaRPr lang="en-US"/>
          </a:p>
        </p:txBody>
      </p:sp>
      <p:sp>
        <p:nvSpPr>
          <p:cNvPr id="69635" name="Rectangle 3"/>
          <p:cNvSpPr>
            <a:spLocks noGrp="1" noRot="1" noChangeAspect="1" noChangeArrowheads="1" noTextEdit="1"/>
          </p:cNvSpPr>
          <p:nvPr>
            <p:ph type="sldImg"/>
          </p:nvPr>
        </p:nvSpPr>
        <p:spPr>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ln/>
        </p:spPr>
        <p:txBody>
          <a:bodyPr/>
          <a:lstStyle/>
          <a:p>
            <a:endParaRPr lang="en-US"/>
          </a:p>
        </p:txBody>
      </p:sp>
      <p:sp>
        <p:nvSpPr>
          <p:cNvPr id="67587" name="Rectangle 3"/>
          <p:cNvSpPr>
            <a:spLocks noGrp="1" noRot="1" noChangeAspect="1" noChangeArrowheads="1" noTextEdit="1"/>
          </p:cNvSpPr>
          <p:nvPr>
            <p:ph type="sldImg"/>
          </p:nvPr>
        </p:nvSpPr>
        <p:spPr>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ln/>
        </p:spPr>
        <p:txBody>
          <a:bodyPr/>
          <a:lstStyle/>
          <a:p>
            <a:endParaRPr lang="en-US"/>
          </a:p>
        </p:txBody>
      </p:sp>
      <p:sp>
        <p:nvSpPr>
          <p:cNvPr id="53251" name="Rectangle 3"/>
          <p:cNvSpPr>
            <a:spLocks noGrp="1" noRot="1" noChangeAspect="1" noChangeArrowheads="1" noTextEdit="1"/>
          </p:cNvSpPr>
          <p:nvPr>
            <p:ph type="sldImg"/>
          </p:nvPr>
        </p:nvSpPr>
        <p:spPr>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ln/>
        </p:spPr>
        <p:txBody>
          <a:bodyPr/>
          <a:lstStyle/>
          <a:p>
            <a:endParaRPr lang="en-US"/>
          </a:p>
        </p:txBody>
      </p:sp>
      <p:sp>
        <p:nvSpPr>
          <p:cNvPr id="57347" name="Rectangle 3"/>
          <p:cNvSpPr>
            <a:spLocks noGrp="1" noRot="1" noChangeAspect="1" noChangeArrowheads="1" noTextEdit="1"/>
          </p:cNvSpPr>
          <p:nvPr>
            <p:ph type="sldImg"/>
          </p:nvPr>
        </p:nvSpPr>
        <p:spPr>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ln/>
        </p:spPr>
        <p:txBody>
          <a:bodyPr/>
          <a:lstStyle/>
          <a:p>
            <a:endParaRPr lang="en-US"/>
          </a:p>
        </p:txBody>
      </p:sp>
      <p:sp>
        <p:nvSpPr>
          <p:cNvPr id="65539"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r>
              <a:rPr lang="en-US" dirty="0" smtClean="0"/>
              <a:t>Problems with software</a:t>
            </a:r>
            <a:r>
              <a:rPr lang="en-US" baseline="0" dirty="0" smtClean="0"/>
              <a:t> quality were initially discovered in 1960s with the development of the first large software systems, and continued to plague software engineers throughout the 20</a:t>
            </a:r>
            <a:r>
              <a:rPr lang="en-US" baseline="30000" dirty="0" smtClean="0"/>
              <a:t>th</a:t>
            </a:r>
            <a:r>
              <a:rPr lang="en-US" baseline="0" dirty="0" smtClean="0"/>
              <a:t> century.</a:t>
            </a:r>
            <a:endParaRPr lang="en-US" dirty="0"/>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Ideally, the quality management team should not be associated with any particular development group, but should rather</a:t>
            </a:r>
            <a:r>
              <a:rPr lang="en-GB" baseline="0" dirty="0" smtClean="0"/>
              <a:t> have organization-wide responsibility for quality management. They should be independent and report to management above the project manager level. </a:t>
            </a: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Slide 8:</a:t>
            </a:r>
          </a:p>
          <a:p>
            <a:r>
              <a:rPr lang="en-GB" b="1" dirty="0" smtClean="0"/>
              <a:t>Product Introduction: </a:t>
            </a:r>
            <a:r>
              <a:rPr lang="en-GB" dirty="0" smtClean="0"/>
              <a:t>a description of the product, its intended market, and the quality expectations for the</a:t>
            </a:r>
            <a:r>
              <a:rPr lang="en-GB" baseline="0" dirty="0" smtClean="0"/>
              <a:t> product.</a:t>
            </a:r>
          </a:p>
          <a:p>
            <a:r>
              <a:rPr lang="en-GB" b="1" baseline="0" dirty="0" smtClean="0"/>
              <a:t>Product plans:</a:t>
            </a:r>
            <a:r>
              <a:rPr lang="en-GB" baseline="0" dirty="0" smtClean="0"/>
              <a:t> the critical release dates and responsibilities for the product, along with plans for distribution and product servicing.</a:t>
            </a:r>
          </a:p>
          <a:p>
            <a:r>
              <a:rPr lang="en-GB" b="1" baseline="0" dirty="0" smtClean="0"/>
              <a:t>Process descriptions:</a:t>
            </a:r>
            <a:r>
              <a:rPr lang="en-GB" baseline="0" dirty="0" smtClean="0"/>
              <a:t> the development and service processes and standards that should be used for product development and management.</a:t>
            </a:r>
          </a:p>
          <a:p>
            <a:r>
              <a:rPr lang="en-GB" b="1" baseline="0" dirty="0" smtClean="0"/>
              <a:t>Quality goals:</a:t>
            </a:r>
            <a:r>
              <a:rPr lang="en-GB" baseline="0" dirty="0" smtClean="0"/>
              <a:t> the quality goals and plans for the product, including an identification and justification of critical product quality attributes.</a:t>
            </a:r>
          </a:p>
          <a:p>
            <a:r>
              <a:rPr lang="en-GB" b="1" baseline="0" dirty="0" smtClean="0"/>
              <a:t>Risks and risk management:</a:t>
            </a:r>
            <a:r>
              <a:rPr lang="en-GB" baseline="0" dirty="0" smtClean="0"/>
              <a:t> the key risks that might affect product quality and the actions to be taken to address these risks. </a:t>
            </a:r>
          </a:p>
          <a:p>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There is a general assumption in software quality management that the system will be tested against its requirements.</a:t>
            </a:r>
            <a:r>
              <a:rPr lang="en-GB" baseline="0" dirty="0" smtClean="0"/>
              <a:t> The judgement on whether or not it delivers the required functionality should be based on the test results. Therefore, the QA team should review the tests that have been developed and examine the test records to check that the testing has been properly carried out. </a:t>
            </a:r>
          </a:p>
          <a:p>
            <a:endParaRPr lang="en-US" dirty="0"/>
          </a:p>
        </p:txBody>
      </p:sp>
      <p:sp>
        <p:nvSpPr>
          <p:cNvPr id="11267" name="Rectangle 3"/>
          <p:cNvSpPr>
            <a:spLocks noGrp="1" noRot="1" noChangeAspect="1" noChangeArrowheads="1" noTextEdit="1"/>
          </p:cNvSpPr>
          <p:nvPr>
            <p:ph type="sldImg"/>
          </p:nvPr>
        </p:nvSpPr>
        <p:spPr>
          <a:xfrm>
            <a:off x="1571625" y="833438"/>
            <a:ext cx="3689350" cy="27686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Questions about a system’s characteristics…</a:t>
            </a:r>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Resilience – flexible </a:t>
            </a:r>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US" smtClean="0"/>
              <a:t>2/15/10</a:t>
            </a:r>
            <a:endParaRPr lang="en-US"/>
          </a:p>
        </p:txBody>
      </p:sp>
      <p:sp>
        <p:nvSpPr>
          <p:cNvPr id="6" name="Footer Placeholder 4"/>
          <p:cNvSpPr>
            <a:spLocks noGrp="1"/>
          </p:cNvSpPr>
          <p:nvPr>
            <p:ph type="ftr" sz="quarter" idx="11"/>
          </p:nvPr>
        </p:nvSpPr>
        <p:spPr/>
        <p:txBody>
          <a:bodyPr/>
          <a:lstStyle>
            <a:lvl1pPr>
              <a:defRPr/>
            </a:lvl1pPr>
          </a:lstStyle>
          <a:p>
            <a:r>
              <a:rPr lang="en-US" smtClean="0"/>
              <a:t>Quality management</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US" smtClean="0"/>
              <a:t>2/15/10</a:t>
            </a:r>
            <a:endParaRPr lang="en-US"/>
          </a:p>
        </p:txBody>
      </p:sp>
      <p:sp>
        <p:nvSpPr>
          <p:cNvPr id="8" name="Footer Placeholder 4"/>
          <p:cNvSpPr>
            <a:spLocks noGrp="1"/>
          </p:cNvSpPr>
          <p:nvPr>
            <p:ph type="ftr" sz="quarter" idx="11"/>
          </p:nvPr>
        </p:nvSpPr>
        <p:spPr/>
        <p:txBody>
          <a:bodyPr/>
          <a:lstStyle>
            <a:lvl1pPr>
              <a:defRPr/>
            </a:lvl1pPr>
          </a:lstStyle>
          <a:p>
            <a:r>
              <a:rPr lang="en-US" smtClean="0"/>
              <a:t>Quality management</a:t>
            </a:r>
            <a:endParaRPr lang="en-US"/>
          </a:p>
        </p:txBody>
      </p:sp>
      <p:sp>
        <p:nvSpPr>
          <p:cNvPr id="9"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US" smtClean="0"/>
              <a:t>2/15/10</a:t>
            </a:r>
            <a:endParaRPr lang="en-US"/>
          </a:p>
        </p:txBody>
      </p:sp>
      <p:sp>
        <p:nvSpPr>
          <p:cNvPr id="4" name="Footer Placeholder 4"/>
          <p:cNvSpPr>
            <a:spLocks noGrp="1"/>
          </p:cNvSpPr>
          <p:nvPr>
            <p:ph type="ftr" sz="quarter" idx="11"/>
          </p:nvPr>
        </p:nvSpPr>
        <p:spPr/>
        <p:txBody>
          <a:bodyPr/>
          <a:lstStyle>
            <a:lvl1pPr>
              <a:defRPr/>
            </a:lvl1pPr>
          </a:lstStyle>
          <a:p>
            <a:r>
              <a:rPr lang="en-US" smtClean="0"/>
              <a:t>Quality management</a:t>
            </a:r>
            <a:endParaRPr lang="en-US"/>
          </a:p>
        </p:txBody>
      </p:sp>
      <p:sp>
        <p:nvSpPr>
          <p:cNvPr id="5"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US" smtClean="0"/>
              <a:t>2/15/10</a:t>
            </a:r>
            <a:endParaRPr lang="en-US"/>
          </a:p>
        </p:txBody>
      </p:sp>
      <p:sp>
        <p:nvSpPr>
          <p:cNvPr id="3" name="Footer Placeholder 4"/>
          <p:cNvSpPr>
            <a:spLocks noGrp="1"/>
          </p:cNvSpPr>
          <p:nvPr>
            <p:ph type="ftr" sz="quarter" idx="11"/>
          </p:nvPr>
        </p:nvSpPr>
        <p:spPr/>
        <p:txBody>
          <a:bodyPr/>
          <a:lstStyle>
            <a:lvl1pPr>
              <a:defRPr/>
            </a:lvl1pPr>
          </a:lstStyle>
          <a:p>
            <a:r>
              <a:rPr lang="en-US" smtClean="0"/>
              <a:t>Quality management</a:t>
            </a:r>
            <a:endParaRPr lang="en-US"/>
          </a:p>
        </p:txBody>
      </p:sp>
      <p:sp>
        <p:nvSpPr>
          <p:cNvPr id="4"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US" smtClean="0"/>
              <a:t>2/15/10</a:t>
            </a:r>
            <a:endParaRPr lang="en-US"/>
          </a:p>
        </p:txBody>
      </p:sp>
      <p:sp>
        <p:nvSpPr>
          <p:cNvPr id="6" name="Footer Placeholder 4"/>
          <p:cNvSpPr>
            <a:spLocks noGrp="1"/>
          </p:cNvSpPr>
          <p:nvPr>
            <p:ph type="ftr" sz="quarter" idx="11"/>
          </p:nvPr>
        </p:nvSpPr>
        <p:spPr/>
        <p:txBody>
          <a:bodyPr/>
          <a:lstStyle>
            <a:lvl1pPr>
              <a:defRPr/>
            </a:lvl1pPr>
          </a:lstStyle>
          <a:p>
            <a:r>
              <a:rPr lang="en-US" smtClean="0"/>
              <a:t>Quality management</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US" smtClean="0"/>
              <a:t>2/15/10</a:t>
            </a:r>
            <a:endParaRPr lang="en-US"/>
          </a:p>
        </p:txBody>
      </p:sp>
      <p:sp>
        <p:nvSpPr>
          <p:cNvPr id="6" name="Footer Placeholder 4"/>
          <p:cNvSpPr>
            <a:spLocks noGrp="1"/>
          </p:cNvSpPr>
          <p:nvPr>
            <p:ph type="ftr" sz="quarter" idx="11"/>
          </p:nvPr>
        </p:nvSpPr>
        <p:spPr/>
        <p:txBody>
          <a:bodyPr/>
          <a:lstStyle>
            <a:lvl1pPr>
              <a:defRPr/>
            </a:lvl1pPr>
          </a:lstStyle>
          <a:p>
            <a:r>
              <a:rPr lang="en-US" smtClean="0"/>
              <a:t>Quality management</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US" smtClean="0"/>
              <a:t>2/15/10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Quality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45CE82A-87C3-2841-AAF3-37DF1E34DC62}"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d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GB" dirty="0" smtClean="0"/>
              <a:t>Quality Management</a:t>
            </a:r>
            <a:endParaRPr lang="en-GB" dirty="0"/>
          </a:p>
        </p:txBody>
      </p:sp>
      <p:sp>
        <p:nvSpPr>
          <p:cNvPr id="6" name="Subtitle 5"/>
          <p:cNvSpPr>
            <a:spLocks noGrp="1"/>
          </p:cNvSpPr>
          <p:nvPr>
            <p:ph type="subTitle" idx="1"/>
          </p:nvPr>
        </p:nvSpPr>
        <p:spPr/>
        <p:txBody>
          <a:bodyPr/>
          <a:lstStyle/>
          <a:p>
            <a:r>
              <a:rPr lang="en-US" dirty="0" smtClean="0"/>
              <a:t>Lecture 6</a:t>
            </a:r>
            <a:endParaRPr lang="en-US" dirty="0"/>
          </a:p>
        </p:txBody>
      </p:sp>
      <p:sp>
        <p:nvSpPr>
          <p:cNvPr id="7" name="Slide Number Placeholder 6"/>
          <p:cNvSpPr>
            <a:spLocks noGrp="1"/>
          </p:cNvSpPr>
          <p:nvPr>
            <p:ph type="sldNum" sz="quarter" idx="12"/>
          </p:nvPr>
        </p:nvSpPr>
        <p:spPr/>
        <p:txBody>
          <a:bodyPr/>
          <a:lstStyle/>
          <a:p>
            <a:fld id="{745CE82A-87C3-2841-AAF3-37DF1E34DC62}"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Quality management</a:t>
            </a: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mtClean="0"/>
              <a:t>Scope of quality management</a:t>
            </a:r>
            <a:endParaRPr lang="en-US"/>
          </a:p>
        </p:txBody>
      </p:sp>
      <p:sp>
        <p:nvSpPr>
          <p:cNvPr id="1027" name="Rectangle 3"/>
          <p:cNvSpPr>
            <a:spLocks noGrp="1" noChangeArrowheads="1"/>
          </p:cNvSpPr>
          <p:nvPr>
            <p:ph idx="1"/>
          </p:nvPr>
        </p:nvSpPr>
        <p:spPr/>
        <p:txBody>
          <a:bodyPr/>
          <a:lstStyle/>
          <a:p>
            <a:r>
              <a:rPr lang="en-US" dirty="0" smtClean="0"/>
              <a:t>Quality management is particularly important for large, complex systems. </a:t>
            </a:r>
          </a:p>
          <a:p>
            <a:pPr lvl="1"/>
            <a:r>
              <a:rPr lang="en-US" dirty="0" smtClean="0"/>
              <a:t>The quality documentation is a record of progress and supports continuity of development as the development team changes.</a:t>
            </a:r>
          </a:p>
          <a:p>
            <a:r>
              <a:rPr lang="en-US" dirty="0" smtClean="0"/>
              <a:t>For smaller systems, quality management needs less documentation and should focus on establishing a quality culture.</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dirty="0" smtClean="0"/>
              <a:t>Software quality</a:t>
            </a:r>
            <a:endParaRPr lang="en-GB" dirty="0"/>
          </a:p>
        </p:txBody>
      </p:sp>
      <p:sp>
        <p:nvSpPr>
          <p:cNvPr id="10243" name="Rectangle 3"/>
          <p:cNvSpPr>
            <a:spLocks noGrp="1" noChangeArrowheads="1"/>
          </p:cNvSpPr>
          <p:nvPr>
            <p:ph idx="1"/>
          </p:nvPr>
        </p:nvSpPr>
        <p:spPr/>
        <p:txBody>
          <a:bodyPr/>
          <a:lstStyle/>
          <a:p>
            <a:r>
              <a:rPr lang="en-GB" dirty="0" smtClean="0">
                <a:solidFill>
                  <a:srgbClr val="0000FF"/>
                </a:solidFill>
              </a:rPr>
              <a:t>Quality, </a:t>
            </a:r>
            <a:r>
              <a:rPr lang="en-GB" dirty="0" smtClean="0">
                <a:solidFill>
                  <a:srgbClr val="FF0000"/>
                </a:solidFill>
              </a:rPr>
              <a:t>simplistically, means that a product should meet its specification.</a:t>
            </a:r>
          </a:p>
          <a:p>
            <a:r>
              <a:rPr lang="en-GB" dirty="0" smtClean="0"/>
              <a:t>This is problematical for software systems</a:t>
            </a:r>
          </a:p>
          <a:p>
            <a:pPr lvl="1"/>
            <a:r>
              <a:rPr lang="en-GB" dirty="0" smtClean="0"/>
              <a:t>There is a tension between customer quality requirements (efficiency, reliability, etc.) and developer quality requirements (maintainability, reusability, etc.);</a:t>
            </a:r>
          </a:p>
          <a:p>
            <a:pPr lvl="1"/>
            <a:r>
              <a:rPr lang="en-GB" dirty="0" smtClean="0"/>
              <a:t>Some quality requirements are difficult to specify in an unambiguous way;</a:t>
            </a:r>
          </a:p>
          <a:p>
            <a:pPr lvl="1"/>
            <a:r>
              <a:rPr lang="en-GB" dirty="0" smtClean="0"/>
              <a:t>Software specifications are usually incomplete and often inconsistent.</a:t>
            </a:r>
          </a:p>
          <a:p>
            <a:r>
              <a:rPr lang="en-GB" dirty="0" smtClean="0"/>
              <a:t>The focus may be ‘fitness for purpose’ rather than specification conformance.</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solidFill>
                  <a:srgbClr val="FF00FF"/>
                </a:solidFill>
                <a:latin typeface="+mn-lt"/>
              </a:rPr>
              <a:t>“There </a:t>
            </a:r>
            <a:r>
              <a:rPr lang="en-GB" dirty="0">
                <a:solidFill>
                  <a:srgbClr val="FF00FF"/>
                </a:solidFill>
                <a:latin typeface="+mn-lt"/>
              </a:rPr>
              <a:t>is a general assumption in software quality management that the system will be tested against its requirements. The judgement on whether or not it delivers the required functionality should be based on the test results. Therefore, the QA team should review the tests that have been developed and examine the test records to check that the testing has been properly carried out</a:t>
            </a:r>
            <a:r>
              <a:rPr lang="en-GB" dirty="0" smtClean="0">
                <a:solidFill>
                  <a:srgbClr val="FF00FF"/>
                </a:solidFill>
                <a:latin typeface="+mn-lt"/>
              </a:rPr>
              <a:t>.”</a:t>
            </a:r>
            <a:endParaRPr lang="en-GB" dirty="0">
              <a:solidFill>
                <a:srgbClr val="FF00FF"/>
              </a:solidFill>
              <a:latin typeface="+mn-lt"/>
            </a:endParaRPr>
          </a:p>
          <a:p>
            <a:endParaRPr lang="en-US" dirty="0"/>
          </a:p>
        </p:txBody>
      </p:sp>
      <p:sp>
        <p:nvSpPr>
          <p:cNvPr id="4" name="Footer Placeholder 3"/>
          <p:cNvSpPr>
            <a:spLocks noGrp="1"/>
          </p:cNvSpPr>
          <p:nvPr>
            <p:ph type="ftr" sz="quarter" idx="11"/>
          </p:nvPr>
        </p:nvSpPr>
        <p:spPr/>
        <p:txBody>
          <a:bodyPr/>
          <a:lstStyle/>
          <a:p>
            <a:r>
              <a:rPr lang="en-US" smtClean="0"/>
              <a:t>Quality management</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12</a:t>
            </a:fld>
            <a:endParaRPr lang="en-US"/>
          </a:p>
        </p:txBody>
      </p:sp>
    </p:spTree>
    <p:extLst>
      <p:ext uri="{BB962C8B-B14F-4D97-AF65-F5344CB8AC3E}">
        <p14:creationId xmlns:p14="http://schemas.microsoft.com/office/powerpoint/2010/main" val="434122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fitness for purpose</a:t>
            </a:r>
            <a:endParaRPr lang="en-US" dirty="0"/>
          </a:p>
        </p:txBody>
      </p:sp>
      <p:sp>
        <p:nvSpPr>
          <p:cNvPr id="3" name="Content Placeholder 2"/>
          <p:cNvSpPr>
            <a:spLocks noGrp="1"/>
          </p:cNvSpPr>
          <p:nvPr>
            <p:ph idx="1"/>
          </p:nvPr>
        </p:nvSpPr>
        <p:spPr/>
        <p:txBody>
          <a:bodyPr/>
          <a:lstStyle/>
          <a:p>
            <a:r>
              <a:rPr lang="en-US" dirty="0" smtClean="0"/>
              <a:t>Have programming and documentation standards been followed in the development process?</a:t>
            </a:r>
            <a:endParaRPr lang="en-GB" dirty="0" smtClean="0"/>
          </a:p>
          <a:p>
            <a:r>
              <a:rPr lang="en-US" dirty="0" smtClean="0"/>
              <a:t>Has the software been properly tested?</a:t>
            </a:r>
            <a:endParaRPr lang="en-GB" dirty="0" smtClean="0"/>
          </a:p>
          <a:p>
            <a:r>
              <a:rPr lang="en-US" dirty="0" smtClean="0"/>
              <a:t>Is the software sufficiently dependable to be put into use?</a:t>
            </a:r>
            <a:endParaRPr lang="en-GB" dirty="0" smtClean="0"/>
          </a:p>
          <a:p>
            <a:r>
              <a:rPr lang="en-US" dirty="0" smtClean="0"/>
              <a:t>Is the performance of the software acceptable for normal use? </a:t>
            </a:r>
            <a:endParaRPr lang="en-GB" dirty="0" smtClean="0"/>
          </a:p>
          <a:p>
            <a:r>
              <a:rPr lang="en-US" dirty="0" smtClean="0"/>
              <a:t>Is the software usable?</a:t>
            </a:r>
            <a:endParaRPr lang="en-GB" dirty="0" smtClean="0"/>
          </a:p>
          <a:p>
            <a:r>
              <a:rPr lang="en-US" dirty="0" smtClean="0"/>
              <a:t>Is the software well-structured and understandable?</a:t>
            </a:r>
            <a:endParaRPr lang="en-GB"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Software quality attributes</a:t>
            </a:r>
            <a:endParaRPr lang="en-US" dirty="0"/>
          </a:p>
        </p:txBody>
      </p:sp>
      <p:graphicFrame>
        <p:nvGraphicFramePr>
          <p:cNvPr id="4" name="Content Placeholder 3"/>
          <p:cNvGraphicFramePr>
            <a:graphicFrameLocks noGrp="1"/>
          </p:cNvGraphicFramePr>
          <p:nvPr>
            <p:ph idx="1"/>
          </p:nvPr>
        </p:nvGraphicFramePr>
        <p:xfrm>
          <a:off x="457200" y="2283185"/>
          <a:ext cx="8229600" cy="1854200"/>
        </p:xfrm>
        <a:graphic>
          <a:graphicData uri="http://schemas.openxmlformats.org/drawingml/2006/table">
            <a:tbl>
              <a:tblPr firstRow="1" bandRow="1">
                <a:tableStyleId>{BC89EF96-8CEA-46FF-86C4-4CE0E7609802}</a:tableStyleId>
              </a:tblPr>
              <a:tblGrid>
                <a:gridCol w="2743200"/>
                <a:gridCol w="2743200"/>
                <a:gridCol w="2743200"/>
              </a:tblGrid>
              <a:tr h="370840">
                <a:tc>
                  <a:txBody>
                    <a:bodyPr/>
                    <a:lstStyle/>
                    <a:p>
                      <a:pPr indent="347345" algn="just">
                        <a:spcBef>
                          <a:spcPts val="300"/>
                        </a:spcBef>
                        <a:spcAft>
                          <a:spcPts val="0"/>
                        </a:spcAft>
                        <a:tabLst>
                          <a:tab pos="342900" algn="l"/>
                          <a:tab pos="685800" algn="l"/>
                          <a:tab pos="1028700" algn="l"/>
                        </a:tabLst>
                      </a:pPr>
                      <a:r>
                        <a:rPr lang="en-GB" sz="1600" b="0" dirty="0" smtClean="0">
                          <a:latin typeface="Arial"/>
                          <a:cs typeface="Arial"/>
                        </a:rPr>
                        <a:t>Safety</a:t>
                      </a:r>
                      <a:endParaRPr lang="en-GB" sz="1600" b="0" dirty="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b="0" dirty="0" err="1">
                          <a:latin typeface="Arial"/>
                          <a:cs typeface="Arial"/>
                        </a:rPr>
                        <a:t>Understandability</a:t>
                      </a:r>
                      <a:endParaRPr lang="en-GB" sz="1600" b="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b="0" dirty="0">
                          <a:latin typeface="Arial"/>
                          <a:cs typeface="Arial"/>
                        </a:rPr>
                        <a:t>Portability</a:t>
                      </a:r>
                      <a:endParaRPr lang="en-GB" sz="1600" b="0" dirty="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600" dirty="0">
                          <a:latin typeface="Arial"/>
                          <a:cs typeface="Arial"/>
                        </a:rPr>
                        <a:t>Security</a:t>
                      </a:r>
                      <a:endParaRPr lang="en-GB" sz="16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dirty="0">
                          <a:latin typeface="Arial"/>
                          <a:cs typeface="Arial"/>
                        </a:rPr>
                        <a:t>Testability</a:t>
                      </a:r>
                      <a:endParaRPr lang="en-GB" sz="160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dirty="0">
                          <a:latin typeface="Arial"/>
                          <a:cs typeface="Arial"/>
                        </a:rPr>
                        <a:t>Usability</a:t>
                      </a:r>
                      <a:endParaRPr lang="en-GB" sz="1600" dirty="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600" dirty="0">
                          <a:latin typeface="Arial"/>
                          <a:cs typeface="Arial"/>
                        </a:rPr>
                        <a:t>Reliability</a:t>
                      </a:r>
                      <a:endParaRPr lang="en-GB" sz="16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a:latin typeface="Arial"/>
                          <a:cs typeface="Arial"/>
                        </a:rPr>
                        <a:t>Adaptability</a:t>
                      </a:r>
                      <a:endParaRPr lang="en-GB" sz="160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dirty="0">
                          <a:latin typeface="Arial"/>
                          <a:cs typeface="Arial"/>
                        </a:rPr>
                        <a:t>Reusability</a:t>
                      </a:r>
                      <a:endParaRPr lang="en-GB" sz="1600" dirty="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600" dirty="0">
                          <a:latin typeface="Arial"/>
                          <a:cs typeface="Arial"/>
                        </a:rPr>
                        <a:t>Resilience</a:t>
                      </a:r>
                      <a:endParaRPr lang="en-GB" sz="16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dirty="0">
                          <a:latin typeface="Arial"/>
                          <a:cs typeface="Arial"/>
                        </a:rPr>
                        <a:t>Modularity</a:t>
                      </a:r>
                      <a:endParaRPr lang="en-GB" sz="160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dirty="0">
                          <a:latin typeface="Arial"/>
                          <a:cs typeface="Arial"/>
                        </a:rPr>
                        <a:t>Efficiency</a:t>
                      </a:r>
                      <a:endParaRPr lang="en-GB" sz="1600" dirty="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300"/>
                        </a:spcAft>
                        <a:tabLst>
                          <a:tab pos="342900" algn="l"/>
                          <a:tab pos="685800" algn="l"/>
                          <a:tab pos="1028700" algn="l"/>
                        </a:tabLst>
                      </a:pPr>
                      <a:r>
                        <a:rPr lang="en-GB" sz="1600" dirty="0">
                          <a:latin typeface="Arial"/>
                          <a:cs typeface="Arial"/>
                        </a:rPr>
                        <a:t>Robustness</a:t>
                      </a:r>
                      <a:endParaRPr lang="en-GB" sz="16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tabLst>
                          <a:tab pos="342900" algn="l"/>
                          <a:tab pos="685800" algn="l"/>
                          <a:tab pos="1028700" algn="l"/>
                        </a:tabLst>
                      </a:pPr>
                      <a:r>
                        <a:rPr lang="en-GB" sz="1600" dirty="0">
                          <a:latin typeface="Arial"/>
                          <a:cs typeface="Arial"/>
                        </a:rPr>
                        <a:t>Complexity</a:t>
                      </a:r>
                      <a:endParaRPr lang="en-GB" sz="160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300"/>
                        </a:spcAft>
                        <a:tabLst>
                          <a:tab pos="342900" algn="l"/>
                          <a:tab pos="685800" algn="l"/>
                          <a:tab pos="1028700" algn="l"/>
                        </a:tabLst>
                      </a:pPr>
                      <a:r>
                        <a:rPr lang="en-GB" sz="1600" dirty="0" err="1" smtClean="0">
                          <a:latin typeface="Arial"/>
                          <a:cs typeface="Arial"/>
                        </a:rPr>
                        <a:t>Learnability</a:t>
                      </a:r>
                      <a:endParaRPr lang="en-GB" sz="1600" dirty="0">
                        <a:solidFill>
                          <a:srgbClr val="000000"/>
                        </a:solidFill>
                        <a:latin typeface="Arial"/>
                        <a:ea typeface="Times New Roman"/>
                        <a:cs typeface="Ari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conflicts</a:t>
            </a:r>
            <a:endParaRPr lang="en-US" dirty="0"/>
          </a:p>
        </p:txBody>
      </p:sp>
      <p:sp>
        <p:nvSpPr>
          <p:cNvPr id="3" name="Content Placeholder 2"/>
          <p:cNvSpPr>
            <a:spLocks noGrp="1"/>
          </p:cNvSpPr>
          <p:nvPr>
            <p:ph idx="1"/>
          </p:nvPr>
        </p:nvSpPr>
        <p:spPr/>
        <p:txBody>
          <a:bodyPr/>
          <a:lstStyle/>
          <a:p>
            <a:r>
              <a:rPr lang="en-US" dirty="0" smtClean="0"/>
              <a:t>It is not possible for any system to be optimized for all of these attributes – for example, improving robustness may lead to loss of performance. </a:t>
            </a:r>
          </a:p>
          <a:p>
            <a:r>
              <a:rPr lang="en-US" dirty="0" smtClean="0"/>
              <a:t>The quality plan should therefore define the most important quality attributes for the software that is being developed.</a:t>
            </a:r>
            <a:r>
              <a:rPr lang="en-GB" dirty="0" smtClean="0"/>
              <a:t> </a:t>
            </a:r>
          </a:p>
          <a:p>
            <a:r>
              <a:rPr lang="en-US" dirty="0" smtClean="0"/>
              <a:t>The plan should also include a definition of the quality assessment process, an agreed way of assessing whether some quality, such as maintainability or robustness, is present in the product.</a:t>
            </a:r>
            <a:r>
              <a:rPr lang="en-GB" dirty="0" smtClean="0"/>
              <a:t> </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p:txBody>
          <a:bodyPr/>
          <a:lstStyle/>
          <a:p>
            <a:r>
              <a:rPr lang="en-GB" smtClean="0"/>
              <a:t>Process and product quality</a:t>
            </a:r>
            <a:endParaRPr lang="en-GB"/>
          </a:p>
        </p:txBody>
      </p:sp>
      <p:sp>
        <p:nvSpPr>
          <p:cNvPr id="22530" name="Rectangle 2"/>
          <p:cNvSpPr>
            <a:spLocks noGrp="1" noChangeArrowheads="1"/>
          </p:cNvSpPr>
          <p:nvPr>
            <p:ph idx="1"/>
          </p:nvPr>
        </p:nvSpPr>
        <p:spPr/>
        <p:txBody>
          <a:bodyPr/>
          <a:lstStyle/>
          <a:p>
            <a:r>
              <a:rPr lang="en-GB" dirty="0" smtClean="0"/>
              <a:t>The quality of a developed product is influenced by the quality of the production process.</a:t>
            </a:r>
          </a:p>
          <a:p>
            <a:r>
              <a:rPr lang="en-GB" dirty="0" smtClean="0"/>
              <a:t>This is important in software development as some product quality attributes are hard to assess.</a:t>
            </a:r>
          </a:p>
          <a:p>
            <a:r>
              <a:rPr lang="en-GB" dirty="0" smtClean="0"/>
              <a:t>However, there is a very complex and poorly understood relationship between software processes and product quality.</a:t>
            </a:r>
          </a:p>
          <a:p>
            <a:pPr lvl="1"/>
            <a:r>
              <a:rPr lang="en-GB" dirty="0" smtClean="0"/>
              <a:t>The application of individual skills and experience is particularly important in software development;</a:t>
            </a:r>
          </a:p>
          <a:p>
            <a:pPr lvl="1"/>
            <a:r>
              <a:rPr lang="en-GB" dirty="0" smtClean="0"/>
              <a:t>External factors such as the novelty of an application or the need for an accelerated development schedule may impair product quality.</a:t>
            </a:r>
          </a:p>
        </p:txBody>
      </p:sp>
      <p:sp>
        <p:nvSpPr>
          <p:cNvPr id="6" name="Slide Number Placeholder 5"/>
          <p:cNvSpPr>
            <a:spLocks noGrp="1"/>
          </p:cNvSpPr>
          <p:nvPr>
            <p:ph type="sldNum" sz="quarter" idx="12"/>
          </p:nvPr>
        </p:nvSpPr>
        <p:spPr/>
        <p:txBody>
          <a:bodyPr/>
          <a:lstStyle/>
          <a:p>
            <a:fld id="{745CE82A-87C3-2841-AAF3-37DF1E34DC62}"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r>
              <a:rPr lang="en-US" dirty="0"/>
              <a:t>-based quality</a:t>
            </a:r>
            <a:r>
              <a:rPr lang="en-GB" dirty="0" smtClean="0"/>
              <a:t> </a:t>
            </a:r>
            <a:endParaRPr lang="en-US" dirty="0"/>
          </a:p>
        </p:txBody>
      </p:sp>
      <p:pic>
        <p:nvPicPr>
          <p:cNvPr id="4" name="Content Placeholder 3" descr="24.3 Process-quality.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t="-43090" b="-43090"/>
              <a:stretch>
                <a:fillRect/>
              </a:stretch>
            </p:blipFill>
          </mc:Choice>
          <mc:Fallback>
            <p:blipFill>
              <a:blip r:embed="rId4"/>
              <a:srcRect t="-43090" b="-4309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title"/>
          </p:nvPr>
        </p:nvSpPr>
        <p:spPr/>
        <p:txBody>
          <a:bodyPr/>
          <a:lstStyle/>
          <a:p>
            <a:r>
              <a:rPr lang="en-GB" dirty="0" smtClean="0"/>
              <a:t>Software standards</a:t>
            </a:r>
            <a:endParaRPr lang="en-GB" dirty="0"/>
          </a:p>
        </p:txBody>
      </p:sp>
      <p:sp>
        <p:nvSpPr>
          <p:cNvPr id="38914" name="Rectangle 2"/>
          <p:cNvSpPr>
            <a:spLocks noGrp="1" noChangeArrowheads="1"/>
          </p:cNvSpPr>
          <p:nvPr>
            <p:ph idx="1"/>
          </p:nvPr>
        </p:nvSpPr>
        <p:spPr/>
        <p:txBody>
          <a:bodyPr/>
          <a:lstStyle/>
          <a:p>
            <a:r>
              <a:rPr lang="en-GB" dirty="0" smtClean="0"/>
              <a:t>Standards define the required attributes of a product or process. They play an important role in quality management.</a:t>
            </a:r>
          </a:p>
          <a:p>
            <a:r>
              <a:rPr lang="en-GB" dirty="0" smtClean="0"/>
              <a:t>Standards may be international, national, organizational or project standards.</a:t>
            </a:r>
          </a:p>
          <a:p>
            <a:r>
              <a:rPr lang="en-GB" i="1" dirty="0" smtClean="0"/>
              <a:t>Product standards </a:t>
            </a:r>
            <a:r>
              <a:rPr lang="en-GB" dirty="0" smtClean="0"/>
              <a:t>define characteristics that all software components should exhibit e.g. a common programming style.</a:t>
            </a:r>
          </a:p>
          <a:p>
            <a:r>
              <a:rPr lang="en-GB" i="1" dirty="0" smtClean="0"/>
              <a:t>Process standards </a:t>
            </a:r>
            <a:r>
              <a:rPr lang="en-GB" dirty="0" smtClean="0"/>
              <a:t>define how the software process should be enacted.</a:t>
            </a:r>
            <a:endParaRPr lang="en-GB" dirty="0"/>
          </a:p>
        </p:txBody>
      </p:sp>
      <p:sp>
        <p:nvSpPr>
          <p:cNvPr id="8" name="Slide Number Placeholder 7"/>
          <p:cNvSpPr>
            <a:spLocks noGrp="1"/>
          </p:cNvSpPr>
          <p:nvPr>
            <p:ph type="sldNum" sz="quarter" idx="12"/>
          </p:nvPr>
        </p:nvSpPr>
        <p:spPr/>
        <p:txBody>
          <a:bodyPr/>
          <a:lstStyle/>
          <a:p>
            <a:fld id="{745CE82A-87C3-2841-AAF3-37DF1E34DC62}" type="slidenum">
              <a:rPr lang="en-US" smtClean="0"/>
              <a:pPr/>
              <a:t>18</a:t>
            </a:fld>
            <a:endParaRPr lang="en-US"/>
          </a:p>
        </p:txBody>
      </p:sp>
      <p:sp>
        <p:nvSpPr>
          <p:cNvPr id="9" name="Footer Placeholder 8"/>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p:txBody>
          <a:bodyPr/>
          <a:lstStyle/>
          <a:p>
            <a:r>
              <a:rPr lang="en-GB" smtClean="0"/>
              <a:t>Importance of standards</a:t>
            </a:r>
            <a:endParaRPr lang="en-GB"/>
          </a:p>
        </p:txBody>
      </p:sp>
      <p:sp>
        <p:nvSpPr>
          <p:cNvPr id="40962" name="Rectangle 2"/>
          <p:cNvSpPr>
            <a:spLocks noGrp="1" noChangeArrowheads="1"/>
          </p:cNvSpPr>
          <p:nvPr>
            <p:ph idx="1"/>
          </p:nvPr>
        </p:nvSpPr>
        <p:spPr/>
        <p:txBody>
          <a:bodyPr/>
          <a:lstStyle/>
          <a:p>
            <a:r>
              <a:rPr lang="en-GB" dirty="0" smtClean="0"/>
              <a:t>Encapsulation of best practice- avoids repetition of past mistakes.</a:t>
            </a:r>
          </a:p>
          <a:p>
            <a:r>
              <a:rPr lang="en-GB" dirty="0" smtClean="0"/>
              <a:t>They are a framework for defining what quality means in a particular setting i.e. the organization’s view of quality.</a:t>
            </a:r>
          </a:p>
          <a:p>
            <a:r>
              <a:rPr lang="en-GB" dirty="0" smtClean="0"/>
              <a:t>They provide continuity - new staff can understand the organisation by understanding the standards that are used.</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19</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dirty="0" smtClean="0"/>
              <a:t>Contents covered</a:t>
            </a:r>
            <a:endParaRPr lang="en-GB" dirty="0"/>
          </a:p>
        </p:txBody>
      </p:sp>
      <p:sp>
        <p:nvSpPr>
          <p:cNvPr id="7171" name="Rectangle 3"/>
          <p:cNvSpPr>
            <a:spLocks noGrp="1" noChangeArrowheads="1"/>
          </p:cNvSpPr>
          <p:nvPr>
            <p:ph idx="1"/>
          </p:nvPr>
        </p:nvSpPr>
        <p:spPr/>
        <p:txBody>
          <a:bodyPr/>
          <a:lstStyle/>
          <a:p>
            <a:r>
              <a:rPr lang="en-US" dirty="0" smtClean="0"/>
              <a:t>Introduction </a:t>
            </a:r>
          </a:p>
          <a:p>
            <a:r>
              <a:rPr lang="en-US" dirty="0" smtClean="0"/>
              <a:t>Software quality</a:t>
            </a:r>
            <a:endParaRPr lang="en-GB" dirty="0" smtClean="0"/>
          </a:p>
          <a:p>
            <a:r>
              <a:rPr lang="en-US" dirty="0" smtClean="0"/>
              <a:t>Software standards</a:t>
            </a:r>
            <a:endParaRPr lang="en-GB" dirty="0" smtClean="0"/>
          </a:p>
          <a:p>
            <a:r>
              <a:rPr lang="en-US" dirty="0" smtClean="0"/>
              <a:t>Reviews and inspections</a:t>
            </a:r>
            <a:endParaRPr lang="en-GB" dirty="0" smtClean="0"/>
          </a:p>
          <a:p>
            <a:r>
              <a:rPr lang="en-US" dirty="0" smtClean="0"/>
              <a:t>Software measurement and metrics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a:t>
            </a:r>
            <a:r>
              <a:rPr lang="en-US" dirty="0"/>
              <a:t>and process standards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972456"/>
          <a:ext cx="8229600" cy="27508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indent="347345" algn="just">
                        <a:spcBef>
                          <a:spcPts val="300"/>
                        </a:spcBef>
                        <a:spcAft>
                          <a:spcPts val="300"/>
                        </a:spcAft>
                        <a:tabLst>
                          <a:tab pos="342900" algn="l"/>
                          <a:tab pos="685800" algn="l"/>
                          <a:tab pos="1028700" algn="l"/>
                        </a:tabLst>
                      </a:pPr>
                      <a:r>
                        <a:rPr lang="en-GB" sz="1600" b="1" dirty="0" smtClean="0">
                          <a:solidFill>
                            <a:srgbClr val="000000"/>
                          </a:solidFill>
                          <a:latin typeface="Arial"/>
                          <a:ea typeface="Times New Roman"/>
                          <a:cs typeface="Arial"/>
                        </a:rPr>
                        <a:t>Product </a:t>
                      </a:r>
                      <a:r>
                        <a:rPr lang="en-GB" sz="1600" b="1" dirty="0">
                          <a:solidFill>
                            <a:srgbClr val="000000"/>
                          </a:solidFill>
                          <a:latin typeface="Arial"/>
                          <a:ea typeface="Times New Roman"/>
                          <a:cs typeface="Arial"/>
                        </a:rPr>
                        <a:t>standards</a:t>
                      </a:r>
                    </a:p>
                  </a:txBody>
                  <a:tcPr marL="68580" marR="68580" marT="0" marB="0"/>
                </a:tc>
                <a:tc>
                  <a:txBody>
                    <a:bodyPr/>
                    <a:lstStyle/>
                    <a:p>
                      <a:pPr indent="347345" algn="just">
                        <a:spcBef>
                          <a:spcPts val="300"/>
                        </a:spcBef>
                        <a:spcAft>
                          <a:spcPts val="300"/>
                        </a:spcAft>
                        <a:tabLst>
                          <a:tab pos="342900" algn="l"/>
                          <a:tab pos="685800" algn="l"/>
                          <a:tab pos="1028700" algn="l"/>
                        </a:tabLst>
                      </a:pPr>
                      <a:r>
                        <a:rPr lang="en-GB" sz="1600" b="1" dirty="0">
                          <a:solidFill>
                            <a:srgbClr val="000000"/>
                          </a:solidFill>
                          <a:latin typeface="Arial"/>
                          <a:ea typeface="Times New Roman"/>
                          <a:cs typeface="Arial"/>
                        </a:rPr>
                        <a:t>Process </a:t>
                      </a:r>
                      <a:r>
                        <a:rPr lang="en-GB" sz="1600" b="1" dirty="0" smtClean="0">
                          <a:solidFill>
                            <a:srgbClr val="000000"/>
                          </a:solidFill>
                          <a:latin typeface="Arial"/>
                          <a:ea typeface="Times New Roman"/>
                          <a:cs typeface="Arial"/>
                        </a:rPr>
                        <a:t>standards</a:t>
                      </a:r>
                      <a:endParaRPr lang="en-GB" sz="1600" b="1" dirty="0">
                        <a:solidFill>
                          <a:srgbClr val="000000"/>
                        </a:solidFill>
                        <a:latin typeface="Arial"/>
                        <a:ea typeface="Times New Roman"/>
                        <a:cs typeface="Arial"/>
                      </a:endParaRPr>
                    </a:p>
                  </a:txBody>
                  <a:tcPr marL="68580" marR="68580" marT="0" marB="0"/>
                </a:tc>
              </a:tr>
              <a:tr h="370840">
                <a:tc>
                  <a:txBody>
                    <a:bodyPr/>
                    <a:lstStyle/>
                    <a:p>
                      <a:pPr indent="347345" algn="l">
                        <a:spcAft>
                          <a:spcPts val="300"/>
                        </a:spcAft>
                        <a:tabLst>
                          <a:tab pos="342900" algn="l"/>
                          <a:tab pos="685800" algn="l"/>
                          <a:tab pos="1028700" algn="l"/>
                        </a:tabLst>
                      </a:pPr>
                      <a:r>
                        <a:rPr lang="en-GB" sz="1600" dirty="0" smtClean="0">
                          <a:solidFill>
                            <a:srgbClr val="000000"/>
                          </a:solidFill>
                          <a:latin typeface="Arial"/>
                          <a:ea typeface="Times New Roman"/>
                          <a:cs typeface="Arial"/>
                        </a:rPr>
                        <a:t>Design </a:t>
                      </a:r>
                      <a:r>
                        <a:rPr lang="en-GB" sz="1600" dirty="0">
                          <a:solidFill>
                            <a:srgbClr val="000000"/>
                          </a:solidFill>
                          <a:latin typeface="Arial"/>
                          <a:ea typeface="Times New Roman"/>
                          <a:cs typeface="Arial"/>
                        </a:rPr>
                        <a:t>review form</a:t>
                      </a:r>
                    </a:p>
                  </a:txBody>
                  <a:tcPr marL="68580" marR="68580" marT="0" marB="0"/>
                </a:tc>
                <a:tc>
                  <a:txBody>
                    <a:bodyPr/>
                    <a:lstStyle/>
                    <a:p>
                      <a:pPr indent="347345" algn="just">
                        <a:spcAft>
                          <a:spcPts val="300"/>
                        </a:spcAft>
                        <a:tabLst>
                          <a:tab pos="342900" algn="l"/>
                          <a:tab pos="685800" algn="l"/>
                          <a:tab pos="1028700" algn="l"/>
                        </a:tabLst>
                      </a:pPr>
                      <a:r>
                        <a:rPr lang="en-GB" sz="1600" dirty="0">
                          <a:solidFill>
                            <a:srgbClr val="000000"/>
                          </a:solidFill>
                          <a:latin typeface="Arial"/>
                          <a:ea typeface="Times New Roman"/>
                          <a:cs typeface="Arial"/>
                        </a:rPr>
                        <a:t>Design review conduct</a:t>
                      </a:r>
                    </a:p>
                  </a:txBody>
                  <a:tcPr marL="68580" marR="68580" marT="0" marB="0"/>
                </a:tc>
              </a:tr>
              <a:tr h="370840">
                <a:tc>
                  <a:txBody>
                    <a:bodyPr/>
                    <a:lstStyle/>
                    <a:p>
                      <a:pPr indent="347345" algn="l">
                        <a:spcAft>
                          <a:spcPts val="300"/>
                        </a:spcAft>
                        <a:tabLst>
                          <a:tab pos="342900" algn="l"/>
                          <a:tab pos="685800" algn="l"/>
                          <a:tab pos="1028700" algn="l"/>
                        </a:tabLst>
                      </a:pPr>
                      <a:r>
                        <a:rPr lang="en-GB" sz="1600" dirty="0">
                          <a:solidFill>
                            <a:srgbClr val="000000"/>
                          </a:solidFill>
                          <a:latin typeface="Arial"/>
                          <a:ea typeface="Times New Roman"/>
                          <a:cs typeface="Arial"/>
                        </a:rPr>
                        <a:t>Requirements document  </a:t>
                      </a:r>
                    </a:p>
                    <a:p>
                      <a:pPr indent="347345" algn="l">
                        <a:spcAft>
                          <a:spcPts val="300"/>
                        </a:spcAft>
                        <a:tabLst>
                          <a:tab pos="342900" algn="l"/>
                          <a:tab pos="685800" algn="l"/>
                          <a:tab pos="1028700" algn="l"/>
                        </a:tabLst>
                      </a:pPr>
                      <a:r>
                        <a:rPr lang="en-GB" sz="1600" dirty="0">
                          <a:solidFill>
                            <a:srgbClr val="000000"/>
                          </a:solidFill>
                          <a:latin typeface="Arial"/>
                          <a:ea typeface="Times New Roman"/>
                          <a:cs typeface="Arial"/>
                        </a:rPr>
                        <a:t>structure</a:t>
                      </a:r>
                    </a:p>
                  </a:txBody>
                  <a:tcPr marL="68580" marR="68580" marT="0" marB="0"/>
                </a:tc>
                <a:tc>
                  <a:txBody>
                    <a:bodyPr/>
                    <a:lstStyle/>
                    <a:p>
                      <a:pPr indent="347345" algn="just">
                        <a:spcAft>
                          <a:spcPts val="300"/>
                        </a:spcAft>
                        <a:tabLst>
                          <a:tab pos="342900" algn="l"/>
                          <a:tab pos="685800" algn="l"/>
                          <a:tab pos="1028700" algn="l"/>
                        </a:tabLst>
                      </a:pPr>
                      <a:r>
                        <a:rPr lang="en-GB" sz="1600" dirty="0">
                          <a:solidFill>
                            <a:srgbClr val="000000"/>
                          </a:solidFill>
                          <a:latin typeface="Arial"/>
                          <a:ea typeface="Times New Roman"/>
                          <a:cs typeface="Arial"/>
                        </a:rPr>
                        <a:t>Submission of new code for </a:t>
                      </a:r>
                    </a:p>
                    <a:p>
                      <a:pPr indent="347345" algn="just">
                        <a:spcAft>
                          <a:spcPts val="300"/>
                        </a:spcAft>
                        <a:tabLst>
                          <a:tab pos="342900" algn="l"/>
                          <a:tab pos="685800" algn="l"/>
                          <a:tab pos="1028700" algn="l"/>
                        </a:tabLst>
                      </a:pPr>
                      <a:r>
                        <a:rPr lang="en-GB" sz="1600" dirty="0">
                          <a:solidFill>
                            <a:srgbClr val="000000"/>
                          </a:solidFill>
                          <a:latin typeface="Arial"/>
                          <a:ea typeface="Times New Roman"/>
                          <a:cs typeface="Arial"/>
                        </a:rPr>
                        <a:t>system building</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Method header format</a:t>
                      </a:r>
                    </a:p>
                  </a:txBody>
                  <a:tcPr marL="68580" marR="68580" marT="0" marB="0"/>
                </a:tc>
                <a:tc>
                  <a:txBody>
                    <a:bodyPr/>
                    <a:lstStyle/>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Version release process</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Java programming style</a:t>
                      </a:r>
                    </a:p>
                  </a:txBody>
                  <a:tcPr marL="68580" marR="68580" marT="0" marB="0"/>
                </a:tc>
                <a:tc>
                  <a:txBody>
                    <a:bodyPr/>
                    <a:lstStyle/>
                    <a:p>
                      <a:pPr indent="347345" algn="just">
                        <a:spcAft>
                          <a:spcPts val="300"/>
                        </a:spcAft>
                        <a:tabLst>
                          <a:tab pos="342900" algn="l"/>
                          <a:tab pos="685800" algn="l"/>
                          <a:tab pos="1028700" algn="l"/>
                        </a:tabLst>
                      </a:pPr>
                      <a:r>
                        <a:rPr lang="en-GB" sz="1600" dirty="0">
                          <a:solidFill>
                            <a:srgbClr val="000000"/>
                          </a:solidFill>
                          <a:latin typeface="Arial"/>
                          <a:ea typeface="Times New Roman"/>
                          <a:cs typeface="Arial"/>
                        </a:rPr>
                        <a:t>Project plan approval process</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Project plan format</a:t>
                      </a:r>
                    </a:p>
                  </a:txBody>
                  <a:tcPr marL="68580" marR="68580" marT="0" marB="0"/>
                </a:tc>
                <a:tc>
                  <a:txBody>
                    <a:bodyPr/>
                    <a:lstStyle/>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Change control process</a:t>
                      </a:r>
                    </a:p>
                  </a:txBody>
                  <a:tcPr marL="68580" marR="68580" marT="0" marB="0"/>
                </a:tc>
              </a:tr>
              <a:tr h="370840">
                <a:tc>
                  <a:txBody>
                    <a:bodyPr/>
                    <a:lstStyle/>
                    <a:p>
                      <a:pPr indent="347345" algn="l">
                        <a:spcAft>
                          <a:spcPts val="300"/>
                        </a:spcAft>
                        <a:tabLst>
                          <a:tab pos="342900" algn="l"/>
                          <a:tab pos="685800" algn="l"/>
                          <a:tab pos="1028700" algn="l"/>
                        </a:tabLst>
                      </a:pPr>
                      <a:r>
                        <a:rPr lang="en-GB" sz="1600" dirty="0">
                          <a:solidFill>
                            <a:srgbClr val="000000"/>
                          </a:solidFill>
                          <a:latin typeface="Arial"/>
                          <a:ea typeface="Times New Roman"/>
                          <a:cs typeface="Arial"/>
                        </a:rPr>
                        <a:t>Change request form</a:t>
                      </a:r>
                    </a:p>
                  </a:txBody>
                  <a:tcPr marL="68580" marR="68580" marT="0" marB="0"/>
                </a:tc>
                <a:tc>
                  <a:txBody>
                    <a:bodyPr/>
                    <a:lstStyle/>
                    <a:p>
                      <a:pPr indent="347345" algn="just">
                        <a:spcAft>
                          <a:spcPts val="300"/>
                        </a:spcAft>
                        <a:tabLst>
                          <a:tab pos="342900" algn="l"/>
                          <a:tab pos="685800" algn="l"/>
                          <a:tab pos="1028700" algn="l"/>
                        </a:tabLst>
                      </a:pPr>
                      <a:r>
                        <a:rPr lang="en-GB" sz="1600" dirty="0">
                          <a:solidFill>
                            <a:srgbClr val="000000"/>
                          </a:solidFill>
                          <a:latin typeface="Arial"/>
                          <a:ea typeface="Times New Roman"/>
                          <a:cs typeface="Arial"/>
                        </a:rPr>
                        <a:t>Test recording </a:t>
                      </a:r>
                      <a:r>
                        <a:rPr lang="en-GB" sz="1600" dirty="0" smtClean="0">
                          <a:solidFill>
                            <a:srgbClr val="000000"/>
                          </a:solidFill>
                          <a:latin typeface="Arial"/>
                          <a:ea typeface="Times New Roman"/>
                          <a:cs typeface="Arial"/>
                        </a:rPr>
                        <a:t>process</a:t>
                      </a:r>
                      <a:endParaRPr lang="en-GB" sz="1600" dirty="0">
                        <a:solidFill>
                          <a:srgbClr val="000000"/>
                        </a:solidFill>
                        <a:latin typeface="Arial"/>
                        <a:ea typeface="Times New Roman"/>
                        <a:cs typeface="Ari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smtClean="0"/>
              <a:t>Problems with standards</a:t>
            </a:r>
            <a:endParaRPr lang="en-GB"/>
          </a:p>
        </p:txBody>
      </p:sp>
      <p:sp>
        <p:nvSpPr>
          <p:cNvPr id="45059" name="Rectangle 3"/>
          <p:cNvSpPr>
            <a:spLocks noGrp="1" noChangeArrowheads="1"/>
          </p:cNvSpPr>
          <p:nvPr>
            <p:ph idx="1"/>
          </p:nvPr>
        </p:nvSpPr>
        <p:spPr/>
        <p:txBody>
          <a:bodyPr/>
          <a:lstStyle/>
          <a:p>
            <a:r>
              <a:rPr lang="en-GB" dirty="0" smtClean="0"/>
              <a:t>They may not be seen as relevant and up-to-date by software engineers.</a:t>
            </a:r>
          </a:p>
          <a:p>
            <a:r>
              <a:rPr lang="en-GB" dirty="0" smtClean="0"/>
              <a:t>They often involve too much bureaucratic form filling.</a:t>
            </a:r>
          </a:p>
          <a:p>
            <a:r>
              <a:rPr lang="en-GB" dirty="0" smtClean="0"/>
              <a:t>If they are unsupported by software tools, tedious form filling work is often involved to maintain the documentation associated with the standards.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21</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title"/>
          </p:nvPr>
        </p:nvSpPr>
        <p:spPr/>
        <p:txBody>
          <a:bodyPr/>
          <a:lstStyle/>
          <a:p>
            <a:r>
              <a:rPr lang="en-GB" smtClean="0"/>
              <a:t>Standards development</a:t>
            </a:r>
            <a:endParaRPr lang="en-GB"/>
          </a:p>
        </p:txBody>
      </p:sp>
      <p:sp>
        <p:nvSpPr>
          <p:cNvPr id="46082" name="Rectangle 2"/>
          <p:cNvSpPr>
            <a:spLocks noGrp="1" noChangeArrowheads="1"/>
          </p:cNvSpPr>
          <p:nvPr>
            <p:ph idx="1"/>
          </p:nvPr>
        </p:nvSpPr>
        <p:spPr/>
        <p:txBody>
          <a:bodyPr/>
          <a:lstStyle/>
          <a:p>
            <a:r>
              <a:rPr lang="en-GB" dirty="0" smtClean="0"/>
              <a:t>Involve practitioners in development. Engineers should understand the rationale  underlying a standard.</a:t>
            </a:r>
          </a:p>
          <a:p>
            <a:r>
              <a:rPr lang="en-GB" dirty="0" smtClean="0"/>
              <a:t>Review standards and their usage regularly. </a:t>
            </a:r>
            <a:br>
              <a:rPr lang="en-GB" dirty="0" smtClean="0"/>
            </a:br>
            <a:r>
              <a:rPr lang="en-GB" dirty="0" smtClean="0"/>
              <a:t>Standards can quickly become outdated and this reduces their credibility amongst practitioners.</a:t>
            </a:r>
          </a:p>
          <a:p>
            <a:r>
              <a:rPr lang="en-GB" dirty="0" smtClean="0"/>
              <a:t>Detailed standards should have specialized tool </a:t>
            </a:r>
            <a:br>
              <a:rPr lang="en-GB" dirty="0" smtClean="0"/>
            </a:br>
            <a:r>
              <a:rPr lang="en-GB" dirty="0" smtClean="0"/>
              <a:t>support. Excessive clerical work is the most </a:t>
            </a:r>
            <a:br>
              <a:rPr lang="en-GB" dirty="0" smtClean="0"/>
            </a:br>
            <a:r>
              <a:rPr lang="en-GB" dirty="0" smtClean="0"/>
              <a:t>significant complaint against standards. </a:t>
            </a:r>
          </a:p>
          <a:p>
            <a:pPr lvl="1"/>
            <a:r>
              <a:rPr lang="en-GB" dirty="0" smtClean="0"/>
              <a:t>Web-based forms are not good enough.</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22</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ISO 9001 standards framework</a:t>
            </a:r>
            <a:endParaRPr lang="en-GB" dirty="0"/>
          </a:p>
        </p:txBody>
      </p:sp>
      <p:sp>
        <p:nvSpPr>
          <p:cNvPr id="16387" name="Rectangle 3"/>
          <p:cNvSpPr>
            <a:spLocks noGrp="1" noChangeArrowheads="1"/>
          </p:cNvSpPr>
          <p:nvPr>
            <p:ph idx="1"/>
          </p:nvPr>
        </p:nvSpPr>
        <p:spPr/>
        <p:txBody>
          <a:bodyPr/>
          <a:lstStyle/>
          <a:p>
            <a:r>
              <a:rPr lang="en-GB" dirty="0" smtClean="0"/>
              <a:t>An international set of standards that can be used as a basis for developing quality management systems.</a:t>
            </a:r>
          </a:p>
          <a:p>
            <a:pPr lvl="1"/>
            <a:r>
              <a:rPr lang="en-GB" dirty="0" smtClean="0"/>
              <a:t>Developed by ISO – </a:t>
            </a:r>
            <a:r>
              <a:rPr lang="en-GB" sz="1400" dirty="0" smtClean="0">
                <a:solidFill>
                  <a:srgbClr val="FF00FF"/>
                </a:solidFill>
              </a:rPr>
              <a:t>International Organization for Standardization</a:t>
            </a:r>
          </a:p>
          <a:p>
            <a:r>
              <a:rPr lang="en-US" dirty="0" smtClean="0"/>
              <a:t>ISO 9001, the most general of these standards, applies to organizations that design, develop and maintain products, including software. </a:t>
            </a:r>
            <a:endParaRPr lang="en-GB" dirty="0" smtClean="0"/>
          </a:p>
          <a:p>
            <a:r>
              <a:rPr lang="en-US" dirty="0" smtClean="0"/>
              <a:t>The ISO 9001 standard is a framework for developing software standards </a:t>
            </a:r>
            <a:r>
              <a:rPr lang="en-US" sz="1800" dirty="0" smtClean="0"/>
              <a:t>(its not a standard itself)</a:t>
            </a:r>
            <a:r>
              <a:rPr lang="en-US" dirty="0" smtClean="0"/>
              <a:t>.</a:t>
            </a:r>
          </a:p>
          <a:p>
            <a:pPr lvl="1"/>
            <a:r>
              <a:rPr lang="en-US" dirty="0" smtClean="0"/>
              <a:t> It sets out general quality principles, describes quality processes in general and lays out the organizational standards and procedures that should be defined. These should be documented in an organizational quality manual.</a:t>
            </a:r>
            <a:endParaRPr lang="en-GB" dirty="0" smtClean="0"/>
          </a:p>
          <a:p>
            <a:endParaRPr lang="en-GB" dirty="0" smtClean="0"/>
          </a:p>
        </p:txBody>
      </p:sp>
      <p:sp>
        <p:nvSpPr>
          <p:cNvPr id="6" name="Slide Number Placeholder 5"/>
          <p:cNvSpPr>
            <a:spLocks noGrp="1"/>
          </p:cNvSpPr>
          <p:nvPr>
            <p:ph type="sldNum" sz="quarter" idx="12"/>
          </p:nvPr>
        </p:nvSpPr>
        <p:spPr/>
        <p:txBody>
          <a:bodyPr/>
          <a:lstStyle/>
          <a:p>
            <a:fld id="{745CE82A-87C3-2841-AAF3-37DF1E34DC62}"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a:t>
            </a:r>
            <a:r>
              <a:rPr lang="en-US" dirty="0"/>
              <a:t>9001 core processes</a:t>
            </a:r>
            <a:r>
              <a:rPr lang="en-GB" dirty="0" smtClean="0"/>
              <a:t> </a:t>
            </a:r>
            <a:endParaRPr lang="en-US" dirty="0"/>
          </a:p>
        </p:txBody>
      </p:sp>
      <p:pic>
        <p:nvPicPr>
          <p:cNvPr id="4" name="Content Placeholder 3" descr="24.5 ISO9001-process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35418" r="-35418"/>
              <a:stretch>
                <a:fillRect/>
              </a:stretch>
            </p:blipFill>
          </mc:Choice>
          <mc:Fallback>
            <p:blipFill>
              <a:blip r:embed="rId3"/>
              <a:srcRect l="-35418" r="-35418"/>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a:t>
            </a:r>
            <a:r>
              <a:rPr lang="en-US" dirty="0"/>
              <a:t>9001 and quality management</a:t>
            </a:r>
            <a:r>
              <a:rPr lang="en-GB" dirty="0" smtClean="0"/>
              <a:t> </a:t>
            </a:r>
            <a:endParaRPr lang="en-US" dirty="0"/>
          </a:p>
        </p:txBody>
      </p:sp>
      <p:pic>
        <p:nvPicPr>
          <p:cNvPr id="4" name="Content Placeholder 3" descr="24.6 IS0-9001-QM.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4440" r="-4440"/>
              <a:stretch>
                <a:fillRect/>
              </a:stretch>
            </p:blipFill>
          </mc:Choice>
          <mc:Fallback>
            <p:blipFill>
              <a:blip r:embed="rId3"/>
              <a:srcRect l="-4440" r="-444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25</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dirty="0" smtClean="0"/>
              <a:t>ISO 9001 certification</a:t>
            </a:r>
            <a:endParaRPr lang="en-GB" dirty="0"/>
          </a:p>
        </p:txBody>
      </p:sp>
      <p:sp>
        <p:nvSpPr>
          <p:cNvPr id="18435" name="Rectangle 3"/>
          <p:cNvSpPr>
            <a:spLocks noGrp="1" noChangeArrowheads="1"/>
          </p:cNvSpPr>
          <p:nvPr>
            <p:ph idx="1"/>
          </p:nvPr>
        </p:nvSpPr>
        <p:spPr/>
        <p:txBody>
          <a:bodyPr/>
          <a:lstStyle/>
          <a:p>
            <a:r>
              <a:rPr lang="en-GB" dirty="0" smtClean="0"/>
              <a:t>Quality standards and procedures should be documented in an organisational quality manual.</a:t>
            </a:r>
          </a:p>
          <a:p>
            <a:r>
              <a:rPr lang="en-GB" dirty="0" smtClean="0"/>
              <a:t>An external body may certify that an organisation’s quality manual conforms to ISO 9001 standards.</a:t>
            </a:r>
          </a:p>
          <a:p>
            <a:r>
              <a:rPr lang="en-GB" dirty="0" smtClean="0"/>
              <a:t>Some customers require suppliers to be ISO 9001 certified although the need for flexibility here is increasingly recognised.</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26</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200" dirty="0" smtClean="0"/>
              <a:t>Software quality management is concerned with ensuring that software has a low number of defects and that it reaches the required standards of maintainability, reliability, portability and so on. </a:t>
            </a:r>
          </a:p>
          <a:p>
            <a:r>
              <a:rPr lang="en-US" sz="2200" dirty="0" smtClean="0"/>
              <a:t>SQM includes defining standards for processes and products and establishing processes to check that these standards have been followed. </a:t>
            </a:r>
            <a:endParaRPr lang="en-GB" sz="2200" dirty="0" smtClean="0"/>
          </a:p>
          <a:p>
            <a:r>
              <a:rPr lang="en-US" sz="2200" dirty="0" smtClean="0"/>
              <a:t>Software standards are important for quality assurance as they represent an identification of ‘best practice’. </a:t>
            </a:r>
            <a:endParaRPr lang="en-GB" sz="2200" dirty="0" smtClean="0"/>
          </a:p>
          <a:p>
            <a:r>
              <a:rPr lang="en-US" sz="2200" dirty="0" smtClean="0"/>
              <a:t>Quality management procedures may be documented in an organizational quality manual, based on the generic model for a quality manual suggested in the ISO 9001 standard.</a:t>
            </a:r>
            <a:endParaRPr lang="en-GB" sz="2200"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GB" dirty="0" smtClean="0"/>
              <a:t>Quality Management</a:t>
            </a:r>
            <a:endParaRPr lang="en-GB" dirty="0"/>
          </a:p>
        </p:txBody>
      </p:sp>
      <p:sp>
        <p:nvSpPr>
          <p:cNvPr id="6" name="Subtitle 5"/>
          <p:cNvSpPr>
            <a:spLocks noGrp="1"/>
          </p:cNvSpPr>
          <p:nvPr>
            <p:ph type="subTitle" idx="1"/>
          </p:nvPr>
        </p:nvSpPr>
        <p:spPr/>
        <p:txBody>
          <a:bodyPr/>
          <a:lstStyle/>
          <a:p>
            <a:r>
              <a:rPr lang="en-US" dirty="0" smtClean="0"/>
              <a:t>Lecture 7</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dirty="0" smtClean="0"/>
              <a:t>Reviews and inspections</a:t>
            </a:r>
            <a:endParaRPr lang="en-GB" dirty="0"/>
          </a:p>
        </p:txBody>
      </p:sp>
      <p:sp>
        <p:nvSpPr>
          <p:cNvPr id="29699" name="Rectangle 3"/>
          <p:cNvSpPr>
            <a:spLocks noGrp="1" noChangeArrowheads="1"/>
          </p:cNvSpPr>
          <p:nvPr>
            <p:ph idx="1"/>
          </p:nvPr>
        </p:nvSpPr>
        <p:spPr/>
        <p:txBody>
          <a:bodyPr/>
          <a:lstStyle/>
          <a:p>
            <a:r>
              <a:rPr lang="en-GB" dirty="0" smtClean="0"/>
              <a:t>A group examines part or all of a process or system and its documentation to find potential problems.</a:t>
            </a:r>
          </a:p>
          <a:p>
            <a:r>
              <a:rPr lang="en-GB" dirty="0" smtClean="0"/>
              <a:t>Software or documents may be 'signed off' at a </a:t>
            </a:r>
            <a:br>
              <a:rPr lang="en-GB" dirty="0" smtClean="0"/>
            </a:br>
            <a:r>
              <a:rPr lang="en-GB" dirty="0" smtClean="0"/>
              <a:t>review which signifies that progress to the next </a:t>
            </a:r>
            <a:br>
              <a:rPr lang="en-GB" dirty="0" smtClean="0"/>
            </a:br>
            <a:r>
              <a:rPr lang="en-GB" dirty="0" smtClean="0"/>
              <a:t>development stage has been approved by </a:t>
            </a:r>
            <a:br>
              <a:rPr lang="en-GB" dirty="0" smtClean="0"/>
            </a:br>
            <a:r>
              <a:rPr lang="en-GB" dirty="0" smtClean="0"/>
              <a:t>management.</a:t>
            </a:r>
          </a:p>
          <a:p>
            <a:r>
              <a:rPr lang="en-GB" dirty="0" smtClean="0"/>
              <a:t>There are different types of review with different objectives</a:t>
            </a:r>
          </a:p>
          <a:p>
            <a:pPr lvl="1"/>
            <a:r>
              <a:rPr lang="en-GB" dirty="0" smtClean="0"/>
              <a:t>Inspections for defect removal (product);</a:t>
            </a:r>
          </a:p>
          <a:p>
            <a:pPr lvl="1"/>
            <a:r>
              <a:rPr lang="en-GB" dirty="0" smtClean="0"/>
              <a:t>Reviews for progress assessment (product and process);</a:t>
            </a:r>
          </a:p>
          <a:p>
            <a:pPr lvl="1"/>
            <a:r>
              <a:rPr lang="en-GB" dirty="0" smtClean="0"/>
              <a:t>Quality reviews (product and standards).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29</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GB" dirty="0" smtClean="0"/>
              <a:t>Introduce the </a:t>
            </a:r>
            <a:r>
              <a:rPr lang="en-GB" dirty="0"/>
              <a:t>quality management process </a:t>
            </a:r>
            <a:r>
              <a:rPr lang="en-GB" dirty="0" smtClean="0"/>
              <a:t>and know </a:t>
            </a:r>
            <a:r>
              <a:rPr lang="en-GB" dirty="0"/>
              <a:t>why quality planning is important.</a:t>
            </a:r>
          </a:p>
          <a:p>
            <a:pPr>
              <a:buFont typeface="Courier New" pitchFamily="49" charset="0"/>
              <a:buChar char="o"/>
            </a:pPr>
            <a:r>
              <a:rPr lang="en-GB" dirty="0"/>
              <a:t>Understand that software quality is affected by the software development process used.</a:t>
            </a:r>
          </a:p>
          <a:p>
            <a:pPr>
              <a:buFont typeface="Courier New" pitchFamily="49" charset="0"/>
              <a:buChar char="o"/>
            </a:pPr>
            <a:r>
              <a:rPr lang="en-GB" dirty="0"/>
              <a:t>Be aware of the importance of standards in the quality management process and know how standards are used in quality assurance.</a:t>
            </a:r>
          </a:p>
          <a:p>
            <a:pPr>
              <a:buFont typeface="Courier New" pitchFamily="49" charset="0"/>
              <a:buChar char="o"/>
            </a:pPr>
            <a:r>
              <a:rPr lang="en-GB" dirty="0"/>
              <a:t>Understand how reviews and inspections are used as a mechanism for software quality assurance.</a:t>
            </a:r>
          </a:p>
          <a:p>
            <a:pPr>
              <a:buFont typeface="Courier New" pitchFamily="49" charset="0"/>
              <a:buChar char="o"/>
            </a:pPr>
            <a:r>
              <a:rPr lang="en-GB" dirty="0"/>
              <a:t>Understand how measurement may be helpful in assessing some software quality attributes.</a:t>
            </a:r>
          </a:p>
          <a:p>
            <a:endParaRPr lang="en-US" dirty="0"/>
          </a:p>
        </p:txBody>
      </p:sp>
      <p:sp>
        <p:nvSpPr>
          <p:cNvPr id="4" name="Footer Placeholder 3"/>
          <p:cNvSpPr>
            <a:spLocks noGrp="1"/>
          </p:cNvSpPr>
          <p:nvPr>
            <p:ph type="ftr" sz="quarter" idx="11"/>
          </p:nvPr>
        </p:nvSpPr>
        <p:spPr/>
        <p:txBody>
          <a:bodyPr/>
          <a:lstStyle/>
          <a:p>
            <a:r>
              <a:rPr lang="en-US" smtClean="0"/>
              <a:t>Quality management</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3</a:t>
            </a:fld>
            <a:endParaRPr lang="en-US"/>
          </a:p>
        </p:txBody>
      </p:sp>
    </p:spTree>
    <p:extLst>
      <p:ext uri="{BB962C8B-B14F-4D97-AF65-F5344CB8AC3E}">
        <p14:creationId xmlns:p14="http://schemas.microsoft.com/office/powerpoint/2010/main" val="278183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p:txBody>
          <a:bodyPr/>
          <a:lstStyle/>
          <a:p>
            <a:r>
              <a:rPr lang="en-GB" smtClean="0"/>
              <a:t>Quality reviews</a:t>
            </a:r>
            <a:endParaRPr lang="en-GB"/>
          </a:p>
        </p:txBody>
      </p:sp>
      <p:sp>
        <p:nvSpPr>
          <p:cNvPr id="31746" name="Rectangle 2"/>
          <p:cNvSpPr>
            <a:spLocks noGrp="1" noChangeArrowheads="1"/>
          </p:cNvSpPr>
          <p:nvPr>
            <p:ph idx="1"/>
          </p:nvPr>
        </p:nvSpPr>
        <p:spPr/>
        <p:txBody>
          <a:bodyPr/>
          <a:lstStyle/>
          <a:p>
            <a:r>
              <a:rPr lang="en-GB" dirty="0" smtClean="0"/>
              <a:t>A group of people carefully examine part or all </a:t>
            </a:r>
            <a:br>
              <a:rPr lang="en-GB" dirty="0" smtClean="0"/>
            </a:br>
            <a:r>
              <a:rPr lang="en-GB" dirty="0" smtClean="0"/>
              <a:t>of a software system and its associated </a:t>
            </a:r>
            <a:br>
              <a:rPr lang="en-GB" dirty="0" smtClean="0"/>
            </a:br>
            <a:r>
              <a:rPr lang="en-GB" dirty="0" smtClean="0"/>
              <a:t>documentation.</a:t>
            </a:r>
          </a:p>
          <a:p>
            <a:r>
              <a:rPr lang="en-GB" dirty="0" smtClean="0"/>
              <a:t>Code, designs, specifications, test plans, </a:t>
            </a:r>
            <a:br>
              <a:rPr lang="en-GB" dirty="0" smtClean="0"/>
            </a:br>
            <a:r>
              <a:rPr lang="en-GB" dirty="0" smtClean="0"/>
              <a:t>standards, etc. can all be reviewed.</a:t>
            </a:r>
          </a:p>
          <a:p>
            <a:r>
              <a:rPr lang="en-GB" dirty="0" smtClean="0"/>
              <a:t>Software or documents may be 'signed off' at a </a:t>
            </a:r>
            <a:br>
              <a:rPr lang="en-GB" dirty="0" smtClean="0"/>
            </a:br>
            <a:r>
              <a:rPr lang="en-GB" dirty="0" smtClean="0"/>
              <a:t>review which signifies that progress to the next </a:t>
            </a:r>
            <a:br>
              <a:rPr lang="en-GB" dirty="0" smtClean="0"/>
            </a:br>
            <a:r>
              <a:rPr lang="en-GB" dirty="0" smtClean="0"/>
              <a:t>development stage has been approved by </a:t>
            </a:r>
            <a:br>
              <a:rPr lang="en-GB" dirty="0" smtClean="0"/>
            </a:br>
            <a:r>
              <a:rPr lang="en-GB" dirty="0" smtClean="0"/>
              <a:t>management.</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30</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software review process</a:t>
            </a:r>
            <a:r>
              <a:rPr lang="en-GB" dirty="0" smtClean="0"/>
              <a:t> </a:t>
            </a:r>
            <a:endParaRPr lang="en-US" dirty="0"/>
          </a:p>
        </p:txBody>
      </p:sp>
      <p:pic>
        <p:nvPicPr>
          <p:cNvPr id="4" name="Content Placeholder 3" descr="24.7 Review-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75480" b="-75480"/>
              <a:stretch>
                <a:fillRect/>
              </a:stretch>
            </p:blipFill>
          </mc:Choice>
          <mc:Fallback>
            <p:blipFill>
              <a:blip r:embed="rId3"/>
              <a:srcRect t="-75480" b="-7548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31</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Reviews and agile methods</a:t>
            </a:r>
            <a:endParaRPr lang="en-US" dirty="0"/>
          </a:p>
        </p:txBody>
      </p:sp>
      <p:sp>
        <p:nvSpPr>
          <p:cNvPr id="7" name="Content Placeholder 6"/>
          <p:cNvSpPr>
            <a:spLocks noGrp="1"/>
          </p:cNvSpPr>
          <p:nvPr>
            <p:ph idx="1"/>
          </p:nvPr>
        </p:nvSpPr>
        <p:spPr/>
        <p:txBody>
          <a:bodyPr/>
          <a:lstStyle/>
          <a:p>
            <a:r>
              <a:rPr lang="en-US" dirty="0" smtClean="0"/>
              <a:t>The review process in agile software development is usually informal. </a:t>
            </a:r>
          </a:p>
          <a:p>
            <a:pPr lvl="1"/>
            <a:r>
              <a:rPr lang="en-US" dirty="0" smtClean="0"/>
              <a:t>In Scrum, for example, there is a review meeting after each iteration of the software has been completed (a sprint review), where quality issues and problems may be discussed. </a:t>
            </a:r>
          </a:p>
          <a:p>
            <a:r>
              <a:rPr lang="en-US" dirty="0" smtClean="0"/>
              <a:t>In extreme programming, pair programming ensures that code is constantly being examined and reviewed by another team member. </a:t>
            </a:r>
          </a:p>
          <a:p>
            <a:r>
              <a:rPr lang="en-US" dirty="0" smtClean="0"/>
              <a:t>XP relies on individuals taking the initiative to improve and </a:t>
            </a:r>
            <a:r>
              <a:rPr lang="en-US" dirty="0" err="1" smtClean="0"/>
              <a:t>refactor</a:t>
            </a:r>
            <a:r>
              <a:rPr lang="en-US" dirty="0" smtClean="0"/>
              <a:t> code. Agile approaches are not usually standards-driven, so issues of standards compliance are not usually considered.</a:t>
            </a:r>
            <a:endParaRPr lang="en-GB" dirty="0" smtClean="0"/>
          </a:p>
          <a:p>
            <a:endParaRPr lang="en-US" dirty="0"/>
          </a:p>
        </p:txBody>
      </p:sp>
      <p:sp>
        <p:nvSpPr>
          <p:cNvPr id="8" name="Slide Number Placeholder 7"/>
          <p:cNvSpPr>
            <a:spLocks noGrp="1"/>
          </p:cNvSpPr>
          <p:nvPr>
            <p:ph type="sldNum" sz="quarter" idx="12"/>
          </p:nvPr>
        </p:nvSpPr>
        <p:spPr/>
        <p:txBody>
          <a:bodyPr/>
          <a:lstStyle/>
          <a:p>
            <a:fld id="{745CE82A-87C3-2841-AAF3-37DF1E34DC62}" type="slidenum">
              <a:rPr lang="en-US" smtClean="0"/>
              <a:pPr/>
              <a:t>32</a:t>
            </a:fld>
            <a:endParaRPr lang="en-US"/>
          </a:p>
        </p:txBody>
      </p:sp>
      <p:sp>
        <p:nvSpPr>
          <p:cNvPr id="9" name="Footer Placeholder 8"/>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dirty="0" smtClean="0"/>
              <a:t>Program inspections</a:t>
            </a:r>
            <a:endParaRPr lang="en-GB" dirty="0"/>
          </a:p>
        </p:txBody>
      </p:sp>
      <p:sp>
        <p:nvSpPr>
          <p:cNvPr id="56323" name="Rectangle 3"/>
          <p:cNvSpPr>
            <a:spLocks noGrp="1" noChangeArrowheads="1"/>
          </p:cNvSpPr>
          <p:nvPr>
            <p:ph type="body" idx="1"/>
          </p:nvPr>
        </p:nvSpPr>
        <p:spPr/>
        <p:txBody>
          <a:bodyPr/>
          <a:lstStyle/>
          <a:p>
            <a:r>
              <a:rPr lang="en-GB" sz="2400" dirty="0"/>
              <a:t>These</a:t>
            </a:r>
            <a:r>
              <a:rPr lang="en-GB" sz="2400" dirty="0" smtClean="0"/>
              <a:t> are peer reviews where engineers examine </a:t>
            </a:r>
            <a:r>
              <a:rPr lang="en-GB" sz="2400" dirty="0"/>
              <a:t>the source</a:t>
            </a:r>
            <a:r>
              <a:rPr lang="en-GB" sz="2400" dirty="0" smtClean="0"/>
              <a:t> of a system with </a:t>
            </a:r>
            <a:r>
              <a:rPr lang="en-GB" sz="2400" dirty="0"/>
              <a:t>the aim of discovering anomalies and defects.</a:t>
            </a:r>
          </a:p>
          <a:p>
            <a:r>
              <a:rPr lang="en-GB" sz="2400" dirty="0"/>
              <a:t>Inspections</a:t>
            </a:r>
            <a:r>
              <a:rPr lang="en-GB" sz="2400" dirty="0" smtClean="0"/>
              <a:t> do not </a:t>
            </a:r>
            <a:r>
              <a:rPr lang="en-GB" sz="2400" dirty="0"/>
              <a:t>require execution of a system so may be used before implementation.</a:t>
            </a:r>
          </a:p>
          <a:p>
            <a:r>
              <a:rPr lang="en-GB" sz="2400" dirty="0"/>
              <a:t>They may be applied to any representation of the system (requirements, </a:t>
            </a:r>
            <a:r>
              <a:rPr lang="en-GB" sz="2400" dirty="0" err="1"/>
              <a:t>design,configuration</a:t>
            </a:r>
            <a:r>
              <a:rPr lang="en-GB" sz="2400" dirty="0"/>
              <a:t> data, test data, etc.).</a:t>
            </a:r>
          </a:p>
          <a:p>
            <a:r>
              <a:rPr lang="en-GB" sz="2400" dirty="0"/>
              <a:t>They have been shown to be an effective technique for discovering program errors.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p:spPr>
        <p:txBody>
          <a:bodyPr lIns="90840" tIns="44623" rIns="90840" bIns="44623"/>
          <a:lstStyle/>
          <a:p>
            <a:r>
              <a:rPr lang="en-GB"/>
              <a:t>Inspection checklists</a:t>
            </a:r>
          </a:p>
        </p:txBody>
      </p:sp>
      <p:sp>
        <p:nvSpPr>
          <p:cNvPr id="68611" name="Rectangle 3"/>
          <p:cNvSpPr>
            <a:spLocks noGrp="1" noChangeArrowheads="1"/>
          </p:cNvSpPr>
          <p:nvPr>
            <p:ph type="body" idx="1"/>
          </p:nvPr>
        </p:nvSpPr>
        <p:spPr>
          <a:noFill/>
          <a:ln/>
        </p:spPr>
        <p:txBody>
          <a:bodyPr lIns="90840" tIns="44623" rIns="90840" bIns="44623"/>
          <a:lstStyle/>
          <a:p>
            <a:r>
              <a:rPr lang="en-GB" sz="2400"/>
              <a:t>Checklist of common errors should be used to </a:t>
            </a:r>
            <a:br>
              <a:rPr lang="en-GB" sz="2400"/>
            </a:br>
            <a:r>
              <a:rPr lang="en-GB" sz="2400"/>
              <a:t>drive the inspection.</a:t>
            </a:r>
          </a:p>
          <a:p>
            <a:r>
              <a:rPr lang="en-GB" sz="2400"/>
              <a:t>Error checklists are programming language </a:t>
            </a:r>
            <a:br>
              <a:rPr lang="en-GB" sz="2400"/>
            </a:br>
            <a:r>
              <a:rPr lang="en-GB" sz="2400"/>
              <a:t>dependent and reflect the characteristic errors that are likely to arise in the language.</a:t>
            </a:r>
          </a:p>
          <a:p>
            <a:r>
              <a:rPr lang="en-GB" sz="2400"/>
              <a:t>In general, the 'weaker' the type checking, the larger the checklist.</a:t>
            </a:r>
          </a:p>
          <a:p>
            <a:r>
              <a:rPr lang="en-GB" sz="2400"/>
              <a:t>Examples: Initialisation, Constant naming, loop </a:t>
            </a:r>
            <a:br>
              <a:rPr lang="en-GB" sz="2400"/>
            </a:br>
            <a:r>
              <a:rPr lang="en-GB" sz="2400"/>
              <a:t>termination, array bounds, etc.</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inspection checklist</a:t>
            </a:r>
            <a:r>
              <a:rPr lang="en-GB" dirty="0" smtClean="0"/>
              <a:t> (a)</a:t>
            </a:r>
            <a:endParaRPr lang="en-US" dirty="0"/>
          </a:p>
        </p:txBody>
      </p:sp>
      <p:graphicFrame>
        <p:nvGraphicFramePr>
          <p:cNvPr id="4" name="Content Placeholder 3"/>
          <p:cNvGraphicFramePr>
            <a:graphicFrameLocks noGrp="1"/>
          </p:cNvGraphicFramePr>
          <p:nvPr>
            <p:ph idx="1"/>
          </p:nvPr>
        </p:nvGraphicFramePr>
        <p:xfrm>
          <a:off x="457200" y="2042160"/>
          <a:ext cx="8229600" cy="4358640"/>
        </p:xfrm>
        <a:graphic>
          <a:graphicData uri="http://schemas.openxmlformats.org/drawingml/2006/table">
            <a:tbl>
              <a:tblPr firstRow="1" bandRow="1">
                <a:tableStyleId>{5C22544A-7EE6-4342-B048-85BDC9FD1C3A}</a:tableStyleId>
              </a:tblPr>
              <a:tblGrid>
                <a:gridCol w="1905000"/>
                <a:gridCol w="6324600"/>
              </a:tblGrid>
              <a:tr h="370840">
                <a:tc>
                  <a:txBody>
                    <a:bodyPr/>
                    <a:lstStyle/>
                    <a:p>
                      <a:pPr algn="just">
                        <a:spcAft>
                          <a:spcPts val="0"/>
                        </a:spcAft>
                      </a:pPr>
                      <a:r>
                        <a:rPr lang="en-US" sz="1600" b="1" dirty="0" smtClean="0">
                          <a:solidFill>
                            <a:srgbClr val="000000"/>
                          </a:solidFill>
                          <a:latin typeface="Arial"/>
                          <a:ea typeface="Times New Roman"/>
                          <a:cs typeface="Arial"/>
                        </a:rPr>
                        <a:t>Fault </a:t>
                      </a:r>
                      <a:r>
                        <a:rPr lang="en-US" sz="1600" b="1" dirty="0">
                          <a:solidFill>
                            <a:srgbClr val="000000"/>
                          </a:solidFill>
                          <a:latin typeface="Arial"/>
                          <a:ea typeface="Times New Roman"/>
                          <a:cs typeface="Arial"/>
                        </a:rPr>
                        <a:t>class</a:t>
                      </a:r>
                      <a:endParaRPr lang="en-GB" sz="16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a:solidFill>
                            <a:srgbClr val="000000"/>
                          </a:solidFill>
                          <a:latin typeface="Arial"/>
                          <a:ea typeface="Times New Roman"/>
                          <a:cs typeface="Arial"/>
                        </a:rPr>
                        <a:t>Inspection </a:t>
                      </a:r>
                      <a:r>
                        <a:rPr lang="en-US" sz="1600" b="1" dirty="0" smtClean="0">
                          <a:solidFill>
                            <a:srgbClr val="000000"/>
                          </a:solidFill>
                          <a:latin typeface="Arial"/>
                          <a:ea typeface="Times New Roman"/>
                          <a:cs typeface="Arial"/>
                        </a:rPr>
                        <a:t>check</a:t>
                      </a:r>
                      <a:endParaRPr lang="en-GB" sz="1600" b="1" dirty="0">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US" sz="1600" dirty="0" smtClean="0">
                          <a:solidFill>
                            <a:srgbClr val="000000"/>
                          </a:solidFill>
                          <a:latin typeface="Arial"/>
                          <a:ea typeface="Times New Roman"/>
                          <a:cs typeface="Arial"/>
                        </a:rPr>
                        <a:t>Data </a:t>
                      </a:r>
                      <a:r>
                        <a:rPr lang="en-US" sz="1600" dirty="0">
                          <a:solidFill>
                            <a:srgbClr val="000000"/>
                          </a:solidFill>
                          <a:latin typeface="Arial"/>
                          <a:ea typeface="Times New Roman"/>
                          <a:cs typeface="Arial"/>
                        </a:rPr>
                        <a:t>faults</a:t>
                      </a:r>
                      <a:endParaRPr lang="en-GB" sz="16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Are all program variables initialized before their values are used?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Have all constants been named?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Should the upper bound of arrays be equal to the size of the array or Size -1?</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character strings are used, is a delimiter explicitly assigned?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Is there any possibility of buffer overflow? </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Control faults</a:t>
                      </a:r>
                      <a:endParaRPr lang="en-GB" sz="16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For each conditional statement, is the condition correct?</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Is each loop certain to terminate?</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Are compound statements correctly bracketed?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In case statements, are all possible cases accounted for?</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a break is required after each case in case statements, has it been included?</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Input/output faults</a:t>
                      </a:r>
                      <a:endParaRPr lang="en-GB" sz="16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Are all input variables used?</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Are all output variables assigned a value before they are output?</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Can unexpected inputs cause corruption?</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inspection checklist</a:t>
            </a:r>
            <a:r>
              <a:rPr lang="en-GB" dirty="0" smtClean="0"/>
              <a:t> (</a:t>
            </a:r>
            <a:r>
              <a:rPr lang="en-GB" dirty="0" err="1" smtClean="0"/>
              <a:t>b</a:t>
            </a:r>
            <a:r>
              <a:rPr lang="en-GB" dirty="0" smtClean="0"/>
              <a:t>)</a:t>
            </a:r>
            <a:endParaRPr lang="en-US" dirty="0"/>
          </a:p>
        </p:txBody>
      </p:sp>
      <p:graphicFrame>
        <p:nvGraphicFramePr>
          <p:cNvPr id="4" name="Content Placeholder 3"/>
          <p:cNvGraphicFramePr>
            <a:graphicFrameLocks noGrp="1"/>
          </p:cNvGraphicFramePr>
          <p:nvPr>
            <p:ph idx="1"/>
          </p:nvPr>
        </p:nvGraphicFramePr>
        <p:xfrm>
          <a:off x="381000" y="1828800"/>
          <a:ext cx="8229600" cy="4084320"/>
        </p:xfrm>
        <a:graphic>
          <a:graphicData uri="http://schemas.openxmlformats.org/drawingml/2006/table">
            <a:tbl>
              <a:tblPr firstRow="1" bandRow="1">
                <a:tableStyleId>{5C22544A-7EE6-4342-B048-85BDC9FD1C3A}</a:tableStyleId>
              </a:tblPr>
              <a:tblGrid>
                <a:gridCol w="2542383"/>
                <a:gridCol w="5687217"/>
              </a:tblGrid>
              <a:tr h="370840">
                <a:tc>
                  <a:txBody>
                    <a:bodyPr/>
                    <a:lstStyle/>
                    <a:p>
                      <a:pPr algn="just">
                        <a:spcAft>
                          <a:spcPts val="0"/>
                        </a:spcAft>
                      </a:pPr>
                      <a:r>
                        <a:rPr lang="en-US" sz="1400" b="1" dirty="0" smtClean="0">
                          <a:solidFill>
                            <a:srgbClr val="000000"/>
                          </a:solidFill>
                          <a:latin typeface="Arial"/>
                          <a:ea typeface="Times New Roman"/>
                          <a:cs typeface="Arial"/>
                        </a:rPr>
                        <a:t>Fault </a:t>
                      </a:r>
                      <a:r>
                        <a:rPr lang="en-US" sz="1400" b="1" dirty="0">
                          <a:solidFill>
                            <a:srgbClr val="000000"/>
                          </a:solidFill>
                          <a:latin typeface="Arial"/>
                          <a:ea typeface="Times New Roman"/>
                          <a:cs typeface="Arial"/>
                        </a:rPr>
                        <a:t>class</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a:solidFill>
                            <a:srgbClr val="000000"/>
                          </a:solidFill>
                          <a:latin typeface="Arial"/>
                          <a:ea typeface="Times New Roman"/>
                          <a:cs typeface="Arial"/>
                        </a:rPr>
                        <a:t>Inspection </a:t>
                      </a:r>
                      <a:r>
                        <a:rPr lang="en-US" sz="1400" b="1" dirty="0" smtClean="0">
                          <a:solidFill>
                            <a:srgbClr val="000000"/>
                          </a:solidFill>
                          <a:latin typeface="Arial"/>
                          <a:ea typeface="Times New Roman"/>
                          <a:cs typeface="Arial"/>
                        </a:rPr>
                        <a:t>check</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US" sz="1600" dirty="0">
                          <a:solidFill>
                            <a:srgbClr val="000000"/>
                          </a:solidFill>
                          <a:latin typeface="Arial"/>
                          <a:ea typeface="Times New Roman"/>
                          <a:cs typeface="Arial"/>
                        </a:rPr>
                        <a:t>Interface faults</a:t>
                      </a:r>
                      <a:endParaRPr lang="en-GB" sz="16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Do all function and method calls have the correct number of parameters?</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Do formal and actual parameter types match? </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Are the parameters in the right order? </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components access shared memory, do they have the same model of the shared memory structure?</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dirty="0">
                          <a:solidFill>
                            <a:srgbClr val="000000"/>
                          </a:solidFill>
                          <a:latin typeface="Arial"/>
                          <a:ea typeface="Times New Roman"/>
                          <a:cs typeface="Arial"/>
                        </a:rPr>
                        <a:t>Storage management faults</a:t>
                      </a:r>
                      <a:endParaRPr lang="en-GB" sz="16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a linked structure is modified, have all links been correctly reassigned?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dynamic storage is used, has space been allocated correctly?</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Is space explicitly deallocated after it is no longer required?</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Exception management faults</a:t>
                      </a:r>
                      <a:endParaRPr lang="en-GB" sz="16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Have all possible error conditions been taken into account</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36</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a:ln/>
        </p:spPr>
        <p:txBody>
          <a:bodyPr lIns="90840" tIns="44623" rIns="90840" bIns="44623"/>
          <a:lstStyle/>
          <a:p>
            <a:r>
              <a:rPr lang="en-GB" dirty="0" smtClean="0"/>
              <a:t>Agile methods and inspections</a:t>
            </a:r>
            <a:endParaRPr lang="en-GB" dirty="0"/>
          </a:p>
        </p:txBody>
      </p:sp>
      <p:sp>
        <p:nvSpPr>
          <p:cNvPr id="66563" name="Rectangle 3"/>
          <p:cNvSpPr>
            <a:spLocks noGrp="1" noChangeArrowheads="1"/>
          </p:cNvSpPr>
          <p:nvPr>
            <p:ph type="body" idx="1"/>
          </p:nvPr>
        </p:nvSpPr>
        <p:spPr>
          <a:noFill/>
          <a:ln/>
        </p:spPr>
        <p:txBody>
          <a:bodyPr lIns="90840" tIns="44623" rIns="90840" bIns="44623"/>
          <a:lstStyle/>
          <a:p>
            <a:r>
              <a:rPr lang="en-US" dirty="0" smtClean="0"/>
              <a:t>Agile processes rarely use formal inspection or peer review processes. </a:t>
            </a:r>
          </a:p>
          <a:p>
            <a:r>
              <a:rPr lang="en-US" dirty="0" smtClean="0"/>
              <a:t>Rather, they</a:t>
            </a:r>
            <a:r>
              <a:rPr lang="en-US" b="1" dirty="0" smtClean="0"/>
              <a:t> </a:t>
            </a:r>
            <a:r>
              <a:rPr lang="en-US" dirty="0" smtClean="0"/>
              <a:t>rely on team members cooperating to check each other’s code, and informal guidelines, such as ‘check before check-in’, which suggest that programmers should check their own code. </a:t>
            </a:r>
          </a:p>
          <a:p>
            <a:r>
              <a:rPr lang="en-US" dirty="0" smtClean="0"/>
              <a:t>Extreme programming practitioners argue that pair programming is an effective substitute for inspection as this is, in effect, a continual inspection process. </a:t>
            </a:r>
          </a:p>
          <a:p>
            <a:r>
              <a:rPr lang="en-US" dirty="0" smtClean="0"/>
              <a:t>Two people look at every line of code and check it before it is accepted.</a:t>
            </a:r>
            <a:endParaRPr lang="en-GB" dirty="0" smtClean="0"/>
          </a:p>
          <a:p>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smtClean="0"/>
              <a:t>Software measurement and metrics</a:t>
            </a:r>
            <a:endParaRPr lang="en-GB"/>
          </a:p>
        </p:txBody>
      </p:sp>
      <p:sp>
        <p:nvSpPr>
          <p:cNvPr id="89091" name="Rectangle 3"/>
          <p:cNvSpPr>
            <a:spLocks noGrp="1" noChangeArrowheads="1"/>
          </p:cNvSpPr>
          <p:nvPr>
            <p:ph idx="1"/>
          </p:nvPr>
        </p:nvSpPr>
        <p:spPr/>
        <p:txBody>
          <a:bodyPr/>
          <a:lstStyle/>
          <a:p>
            <a:r>
              <a:rPr lang="en-GB" smtClean="0"/>
              <a:t>Software measurement is concerned with deriving a numeric value for an attribute of a software product or process.</a:t>
            </a:r>
          </a:p>
          <a:p>
            <a:r>
              <a:rPr lang="en-GB" smtClean="0"/>
              <a:t>This allows for objective comparisons between techniques and processes.</a:t>
            </a:r>
          </a:p>
          <a:p>
            <a:r>
              <a:rPr lang="en-GB" smtClean="0"/>
              <a:t>Although some companies have introduced measurement programmes, most organisations still don’t make systematic use of software measurement.</a:t>
            </a:r>
          </a:p>
          <a:p>
            <a:r>
              <a:rPr lang="en-GB" smtClean="0"/>
              <a:t>There are few established standards in this area.</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38</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title"/>
          </p:nvPr>
        </p:nvSpPr>
        <p:spPr/>
        <p:txBody>
          <a:bodyPr/>
          <a:lstStyle/>
          <a:p>
            <a:r>
              <a:rPr lang="en-GB" smtClean="0"/>
              <a:t>Software metric</a:t>
            </a:r>
            <a:endParaRPr lang="en-GB"/>
          </a:p>
        </p:txBody>
      </p:sp>
      <p:sp>
        <p:nvSpPr>
          <p:cNvPr id="52226" name="Rectangle 2"/>
          <p:cNvSpPr>
            <a:spLocks noGrp="1" noChangeArrowheads="1"/>
          </p:cNvSpPr>
          <p:nvPr>
            <p:ph idx="1"/>
          </p:nvPr>
        </p:nvSpPr>
        <p:spPr/>
        <p:txBody>
          <a:bodyPr/>
          <a:lstStyle/>
          <a:p>
            <a:r>
              <a:rPr lang="en-GB" dirty="0" smtClean="0"/>
              <a:t>Any type of measurement which relates to a software system, process or related documentation</a:t>
            </a:r>
          </a:p>
          <a:p>
            <a:pPr lvl="1"/>
            <a:r>
              <a:rPr lang="en-GB" dirty="0" smtClean="0"/>
              <a:t>Lines of code in a program, the Fog index, number of person-days required to develop a component.</a:t>
            </a:r>
          </a:p>
          <a:p>
            <a:r>
              <a:rPr lang="en-GB" dirty="0" smtClean="0"/>
              <a:t>Allow the software and the software process to </a:t>
            </a:r>
            <a:br>
              <a:rPr lang="en-GB" dirty="0" smtClean="0"/>
            </a:br>
            <a:r>
              <a:rPr lang="en-GB" dirty="0" smtClean="0"/>
              <a:t>be quantified.</a:t>
            </a:r>
          </a:p>
          <a:p>
            <a:r>
              <a:rPr lang="en-GB" dirty="0" smtClean="0"/>
              <a:t>May be used to predict product attributes or to control the software process.</a:t>
            </a:r>
          </a:p>
          <a:p>
            <a:r>
              <a:rPr lang="en-GB" dirty="0" smtClean="0"/>
              <a:t>Product metrics can be used for general predictions or to identify anomalous components.</a:t>
            </a:r>
            <a:endParaRPr lang="en-GB" dirty="0"/>
          </a:p>
        </p:txBody>
      </p:sp>
      <p:sp>
        <p:nvSpPr>
          <p:cNvPr id="8" name="Slide Number Placeholder 7"/>
          <p:cNvSpPr>
            <a:spLocks noGrp="1"/>
          </p:cNvSpPr>
          <p:nvPr>
            <p:ph type="sldNum" sz="quarter" idx="12"/>
          </p:nvPr>
        </p:nvSpPr>
        <p:spPr/>
        <p:txBody>
          <a:bodyPr/>
          <a:lstStyle/>
          <a:p>
            <a:fld id="{745CE82A-87C3-2841-AAF3-37DF1E34DC62}" type="slidenum">
              <a:rPr lang="en-US" smtClean="0"/>
              <a:pPr/>
              <a:t>39</a:t>
            </a:fld>
            <a:endParaRPr lang="en-US"/>
          </a:p>
        </p:txBody>
      </p:sp>
      <p:sp>
        <p:nvSpPr>
          <p:cNvPr id="9" name="Footer Placeholder 8"/>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mtClean="0"/>
              <a:t>Software quality management</a:t>
            </a:r>
            <a:endParaRPr lang="en-GB"/>
          </a:p>
        </p:txBody>
      </p:sp>
      <p:sp>
        <p:nvSpPr>
          <p:cNvPr id="8195" name="Rectangle 3"/>
          <p:cNvSpPr>
            <a:spLocks noGrp="1" noChangeArrowheads="1"/>
          </p:cNvSpPr>
          <p:nvPr>
            <p:ph idx="1"/>
          </p:nvPr>
        </p:nvSpPr>
        <p:spPr/>
        <p:txBody>
          <a:bodyPr/>
          <a:lstStyle/>
          <a:p>
            <a:r>
              <a:rPr lang="en-GB" dirty="0" smtClean="0"/>
              <a:t>Concerned with ensuring that the required level of quality is achieved in a software product.</a:t>
            </a:r>
          </a:p>
          <a:p>
            <a:r>
              <a:rPr lang="en-GB" dirty="0" smtClean="0"/>
              <a:t>Three principal concerns:</a:t>
            </a:r>
          </a:p>
          <a:p>
            <a:pPr lvl="1"/>
            <a:r>
              <a:rPr lang="en-US" dirty="0" smtClean="0"/>
              <a:t>At the organizational level, quality management is concerned with establishing a framework of organizational processes and standards that will lead to high-quality software. </a:t>
            </a:r>
          </a:p>
          <a:p>
            <a:pPr lvl="1"/>
            <a:r>
              <a:rPr lang="en-US" dirty="0" smtClean="0"/>
              <a:t>At the project level, quality management involves the application of specific quality processes and checking that these planned processes have been followed.</a:t>
            </a:r>
            <a:r>
              <a:rPr lang="en-GB" dirty="0" smtClean="0"/>
              <a:t> </a:t>
            </a:r>
          </a:p>
          <a:p>
            <a:pPr lvl="1"/>
            <a:r>
              <a:rPr lang="en-US" dirty="0" smtClean="0"/>
              <a:t>At the project level, quality management is also concerned with establishing a quality plan for a project. The quality plan should set out the quality goals for the project and define what processes and standards are to be used.</a:t>
            </a:r>
            <a:r>
              <a:rPr lang="en-GB" dirty="0" smtClean="0"/>
              <a:t> </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Predictor </a:t>
            </a:r>
            <a:r>
              <a:rPr lang="en-US" dirty="0"/>
              <a:t>and control measurements</a:t>
            </a:r>
            <a:r>
              <a:rPr lang="en-GB" dirty="0" smtClean="0"/>
              <a:t> </a:t>
            </a:r>
            <a:endParaRPr lang="en-US" dirty="0"/>
          </a:p>
        </p:txBody>
      </p:sp>
      <p:pic>
        <p:nvPicPr>
          <p:cNvPr id="4" name="Content Placeholder 3" descr="24.9 PredControlMetric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746" r="-10746"/>
              <a:stretch>
                <a:fillRect/>
              </a:stretch>
            </p:blipFill>
          </mc:Choice>
          <mc:Fallback>
            <p:blipFill>
              <a:blip r:embed="rId3"/>
              <a:srcRect l="-10746" r="-10746"/>
              <a:stretch>
                <a:fillRect/>
              </a:stretch>
            </p:blipFill>
          </mc:Fallback>
        </mc:AlternateContent>
        <p:spPr>
          <a:xfrm>
            <a:off x="1227363" y="1600200"/>
            <a:ext cx="6514804" cy="3582891"/>
          </a:xfrm>
        </p:spPr>
      </p:pic>
      <p:sp>
        <p:nvSpPr>
          <p:cNvPr id="5" name="Slide Number Placeholder 4"/>
          <p:cNvSpPr>
            <a:spLocks noGrp="1"/>
          </p:cNvSpPr>
          <p:nvPr>
            <p:ph type="sldNum" sz="quarter" idx="12"/>
          </p:nvPr>
        </p:nvSpPr>
        <p:spPr/>
        <p:txBody>
          <a:bodyPr/>
          <a:lstStyle/>
          <a:p>
            <a:fld id="{745CE82A-87C3-2841-AAF3-37DF1E34DC62}" type="slidenum">
              <a:rPr lang="en-US" smtClean="0"/>
              <a:pPr/>
              <a:t>40</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measurements</a:t>
            </a:r>
            <a:endParaRPr lang="en-US" dirty="0"/>
          </a:p>
        </p:txBody>
      </p:sp>
      <p:sp>
        <p:nvSpPr>
          <p:cNvPr id="3" name="Content Placeholder 2"/>
          <p:cNvSpPr>
            <a:spLocks noGrp="1"/>
          </p:cNvSpPr>
          <p:nvPr>
            <p:ph idx="1"/>
          </p:nvPr>
        </p:nvSpPr>
        <p:spPr/>
        <p:txBody>
          <a:bodyPr/>
          <a:lstStyle/>
          <a:p>
            <a:r>
              <a:rPr lang="en-US" dirty="0" smtClean="0"/>
              <a:t>To assign a value to system quality attributes </a:t>
            </a:r>
          </a:p>
          <a:p>
            <a:pPr lvl="1"/>
            <a:r>
              <a:rPr lang="en-US" dirty="0" smtClean="0"/>
              <a:t>By measuring the characteristics of system components, such as their </a:t>
            </a:r>
            <a:r>
              <a:rPr lang="en-US" dirty="0" err="1" smtClean="0"/>
              <a:t>cyclomatic</a:t>
            </a:r>
            <a:r>
              <a:rPr lang="en-US" dirty="0" smtClean="0"/>
              <a:t> complexity, and then aggregating these measurements, you can assess system quality attributes, such as maintainability.</a:t>
            </a:r>
            <a:endParaRPr lang="en-GB" dirty="0" smtClean="0"/>
          </a:p>
          <a:p>
            <a:r>
              <a:rPr lang="en-US" dirty="0" smtClean="0"/>
              <a:t>To identify the system components whose quality is sub-standard </a:t>
            </a:r>
          </a:p>
          <a:p>
            <a:pPr lvl="1"/>
            <a:r>
              <a:rPr lang="en-US" dirty="0" smtClean="0"/>
              <a:t>Measurements can identify individual components with characteristics that deviate from the norm. For example, you can measure components to discover those with the highest complexity. These are most likely to contain bugs because the complexity makes them harder to understand.  </a:t>
            </a:r>
            <a:endParaRPr lang="en-GB"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title"/>
          </p:nvPr>
        </p:nvSpPr>
        <p:spPr/>
        <p:txBody>
          <a:bodyPr/>
          <a:lstStyle/>
          <a:p>
            <a:r>
              <a:rPr lang="en-GB" smtClean="0"/>
              <a:t>Metrics assumptions</a:t>
            </a:r>
            <a:endParaRPr lang="en-GB"/>
          </a:p>
        </p:txBody>
      </p:sp>
      <p:sp>
        <p:nvSpPr>
          <p:cNvPr id="56322" name="Rectangle 2"/>
          <p:cNvSpPr>
            <a:spLocks noGrp="1" noChangeArrowheads="1"/>
          </p:cNvSpPr>
          <p:nvPr>
            <p:ph idx="1"/>
          </p:nvPr>
        </p:nvSpPr>
        <p:spPr/>
        <p:txBody>
          <a:bodyPr/>
          <a:lstStyle/>
          <a:p>
            <a:r>
              <a:rPr lang="en-GB" smtClean="0"/>
              <a:t>A software property can be measured.</a:t>
            </a:r>
          </a:p>
          <a:p>
            <a:r>
              <a:rPr lang="en-GB" smtClean="0"/>
              <a:t>The relationship exists between what we can </a:t>
            </a:r>
            <a:br>
              <a:rPr lang="en-GB" smtClean="0"/>
            </a:br>
            <a:r>
              <a:rPr lang="en-GB" smtClean="0"/>
              <a:t>measure and what we want to know. We can only measure internal attributes but are often more interested in external software attributes.</a:t>
            </a:r>
          </a:p>
          <a:p>
            <a:r>
              <a:rPr lang="en-GB" smtClean="0"/>
              <a:t>This relationship has been formalised and </a:t>
            </a:r>
            <a:br>
              <a:rPr lang="en-GB" smtClean="0"/>
            </a:br>
            <a:r>
              <a:rPr lang="en-GB" smtClean="0"/>
              <a:t>validated.</a:t>
            </a:r>
          </a:p>
          <a:p>
            <a:r>
              <a:rPr lang="en-GB" smtClean="0"/>
              <a:t>It may be difficult to relate what can be measured to desirable external quality attributes.</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42</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a:t>
            </a:r>
            <a:r>
              <a:rPr lang="en-US" dirty="0"/>
              <a:t>between internal and external software</a:t>
            </a:r>
            <a:r>
              <a:rPr lang="en-GB" dirty="0" smtClean="0"/>
              <a:t> </a:t>
            </a:r>
            <a:endParaRPr lang="en-US" dirty="0"/>
          </a:p>
        </p:txBody>
      </p:sp>
      <p:pic>
        <p:nvPicPr>
          <p:cNvPr id="4" name="Content Placeholder 3" descr="24.10 IntExtAttribut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610" r="-10610"/>
              <a:stretch>
                <a:fillRect/>
              </a:stretch>
            </p:blipFill>
          </mc:Choice>
          <mc:Fallback>
            <p:blipFill>
              <a:blip r:embed="rId3"/>
              <a:srcRect l="-10610" r="-1061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43</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measurement in industry</a:t>
            </a:r>
            <a:endParaRPr lang="en-US" dirty="0"/>
          </a:p>
        </p:txBody>
      </p:sp>
      <p:sp>
        <p:nvSpPr>
          <p:cNvPr id="3" name="Content Placeholder 2"/>
          <p:cNvSpPr>
            <a:spLocks noGrp="1"/>
          </p:cNvSpPr>
          <p:nvPr>
            <p:ph idx="1"/>
          </p:nvPr>
        </p:nvSpPr>
        <p:spPr/>
        <p:txBody>
          <a:bodyPr/>
          <a:lstStyle/>
          <a:p>
            <a:r>
              <a:rPr lang="en-US" sz="2200" dirty="0" smtClean="0"/>
              <a:t>It is impossible to quantify the return on investment of introducing an organizational metrics program. </a:t>
            </a:r>
          </a:p>
          <a:p>
            <a:r>
              <a:rPr lang="en-US" sz="2200" dirty="0" smtClean="0"/>
              <a:t>There are no standards for software metrics or standardized processes for measurement and analysis. </a:t>
            </a:r>
          </a:p>
          <a:p>
            <a:r>
              <a:rPr lang="en-US" sz="2200" dirty="0" smtClean="0"/>
              <a:t>In many companies, software processes are not standardized and are poorly defined and controlled. </a:t>
            </a:r>
          </a:p>
          <a:p>
            <a:r>
              <a:rPr lang="en-US" sz="2200" dirty="0" smtClean="0"/>
              <a:t>Most work on software measurement has focused on code-based metrics and plan-driven development processes. However, more and more software is now developed by configuring ERP systems or COTS</a:t>
            </a:r>
            <a:r>
              <a:rPr lang="en-GB" sz="2200" dirty="0" smtClean="0"/>
              <a:t>.</a:t>
            </a:r>
          </a:p>
          <a:p>
            <a:r>
              <a:rPr lang="en-US" sz="2200" dirty="0" smtClean="0"/>
              <a:t>Introducing measurement adds additional overhead to processes. </a:t>
            </a:r>
            <a:endParaRPr lang="en-US" sz="22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p:txBody>
          <a:bodyPr/>
          <a:lstStyle/>
          <a:p>
            <a:r>
              <a:rPr lang="en-GB" smtClean="0"/>
              <a:t>Product metrics</a:t>
            </a:r>
            <a:endParaRPr lang="en-GB"/>
          </a:p>
        </p:txBody>
      </p:sp>
      <p:sp>
        <p:nvSpPr>
          <p:cNvPr id="64514" name="Rectangle 2"/>
          <p:cNvSpPr>
            <a:spLocks noGrp="1" noChangeArrowheads="1"/>
          </p:cNvSpPr>
          <p:nvPr>
            <p:ph idx="1"/>
          </p:nvPr>
        </p:nvSpPr>
        <p:spPr/>
        <p:txBody>
          <a:bodyPr/>
          <a:lstStyle/>
          <a:p>
            <a:r>
              <a:rPr lang="en-GB" dirty="0" smtClean="0"/>
              <a:t>A quality metric should be a predictor of product quality.</a:t>
            </a:r>
          </a:p>
          <a:p>
            <a:r>
              <a:rPr lang="en-GB" dirty="0" smtClean="0"/>
              <a:t>Classes of product metric</a:t>
            </a:r>
          </a:p>
          <a:p>
            <a:pPr lvl="1"/>
            <a:r>
              <a:rPr lang="en-GB" dirty="0" smtClean="0"/>
              <a:t>Dynamic metrics which are collected by measurements made of a program in execution;</a:t>
            </a:r>
          </a:p>
          <a:p>
            <a:pPr lvl="1"/>
            <a:r>
              <a:rPr lang="en-GB" dirty="0" smtClean="0"/>
              <a:t>Static metrics which are collected by measurements made of the system representations;</a:t>
            </a:r>
          </a:p>
          <a:p>
            <a:pPr lvl="1"/>
            <a:r>
              <a:rPr lang="en-GB" dirty="0" smtClean="0"/>
              <a:t>Dynamic metrics help assess efficiency and reliability</a:t>
            </a:r>
          </a:p>
          <a:p>
            <a:pPr lvl="1"/>
            <a:r>
              <a:rPr lang="en-GB" dirty="0" smtClean="0"/>
              <a:t>Static metrics help assess complexity, </a:t>
            </a:r>
            <a:r>
              <a:rPr lang="en-GB" dirty="0" err="1" smtClean="0"/>
              <a:t>understandability</a:t>
            </a:r>
            <a:r>
              <a:rPr lang="en-GB" dirty="0" smtClean="0"/>
              <a:t> and maintainability.</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45</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GB" smtClean="0"/>
              <a:t>Dynamic and static metrics</a:t>
            </a:r>
            <a:endParaRPr lang="en-GB"/>
          </a:p>
        </p:txBody>
      </p:sp>
      <p:sp>
        <p:nvSpPr>
          <p:cNvPr id="93187" name="Rectangle 3"/>
          <p:cNvSpPr>
            <a:spLocks noGrp="1" noChangeArrowheads="1"/>
          </p:cNvSpPr>
          <p:nvPr>
            <p:ph idx="1"/>
          </p:nvPr>
        </p:nvSpPr>
        <p:spPr/>
        <p:txBody>
          <a:bodyPr/>
          <a:lstStyle/>
          <a:p>
            <a:r>
              <a:rPr lang="en-GB" smtClean="0"/>
              <a:t>Dynamic metrics are closely related to software quality attributes</a:t>
            </a:r>
          </a:p>
          <a:p>
            <a:pPr lvl="1"/>
            <a:r>
              <a:rPr lang="en-GB" smtClean="0"/>
              <a:t>It is relatively easy to measure the response time of a system (performance attribute) or the number of failures (reliability attribute).</a:t>
            </a:r>
          </a:p>
          <a:p>
            <a:r>
              <a:rPr lang="en-GB" smtClean="0"/>
              <a:t>Static metrics have an indirect relationship with quality attributes</a:t>
            </a:r>
          </a:p>
          <a:p>
            <a:pPr lvl="1"/>
            <a:r>
              <a:rPr lang="en-GB" smtClean="0"/>
              <a:t>You need to try and derive a relationship between these metrics and properties such as complexity, understandability and maintainability.</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46</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990600"/>
          </a:xfrm>
        </p:spPr>
        <p:txBody>
          <a:bodyPr>
            <a:normAutofit/>
          </a:bodyPr>
          <a:lstStyle/>
          <a:p>
            <a:r>
              <a:rPr lang="en-US" dirty="0" smtClean="0"/>
              <a:t>Static </a:t>
            </a:r>
            <a:r>
              <a:rPr lang="en-US" dirty="0"/>
              <a:t>software product </a:t>
            </a:r>
            <a:r>
              <a:rPr lang="en-US" dirty="0" smtClean="0"/>
              <a:t>metrics</a:t>
            </a:r>
            <a:endParaRPr lang="en-US" dirty="0"/>
          </a:p>
        </p:txBody>
      </p:sp>
      <p:graphicFrame>
        <p:nvGraphicFramePr>
          <p:cNvPr id="4" name="Content Placeholder 3"/>
          <p:cNvGraphicFramePr>
            <a:graphicFrameLocks noGrp="1"/>
          </p:cNvGraphicFramePr>
          <p:nvPr>
            <p:ph idx="1"/>
          </p:nvPr>
        </p:nvGraphicFramePr>
        <p:xfrm>
          <a:off x="762000" y="1859281"/>
          <a:ext cx="7543800" cy="4267200"/>
        </p:xfrm>
        <a:graphic>
          <a:graphicData uri="http://schemas.openxmlformats.org/drawingml/2006/table">
            <a:tbl>
              <a:tblPr firstRow="1" bandRow="1">
                <a:tableStyleId>{5C22544A-7EE6-4342-B048-85BDC9FD1C3A}</a:tableStyleId>
              </a:tblPr>
              <a:tblGrid>
                <a:gridCol w="2181890"/>
                <a:gridCol w="5361910"/>
              </a:tblGrid>
              <a:tr h="370840">
                <a:tc>
                  <a:txBody>
                    <a:bodyPr/>
                    <a:lstStyle/>
                    <a:p>
                      <a:pPr algn="just">
                        <a:spcAft>
                          <a:spcPts val="0"/>
                        </a:spcAft>
                      </a:pPr>
                      <a:r>
                        <a:rPr lang="en-US" sz="1600" b="1" dirty="0" smtClean="0">
                          <a:solidFill>
                            <a:srgbClr val="000000"/>
                          </a:solidFill>
                          <a:latin typeface="Arial"/>
                          <a:ea typeface="Times New Roman"/>
                          <a:cs typeface="Arial"/>
                        </a:rPr>
                        <a:t>Software </a:t>
                      </a:r>
                      <a:r>
                        <a:rPr lang="en-US" sz="1600" b="1" dirty="0">
                          <a:solidFill>
                            <a:srgbClr val="000000"/>
                          </a:solidFill>
                          <a:latin typeface="Arial"/>
                          <a:ea typeface="Times New Roman"/>
                          <a:cs typeface="Arial"/>
                        </a:rPr>
                        <a:t>metric</a:t>
                      </a:r>
                      <a:endParaRPr lang="en-GB" sz="16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smtClean="0">
                          <a:solidFill>
                            <a:srgbClr val="000000"/>
                          </a:solidFill>
                          <a:latin typeface="Arial"/>
                          <a:ea typeface="Times New Roman"/>
                          <a:cs typeface="Arial"/>
                        </a:rPr>
                        <a:t>Description</a:t>
                      </a:r>
                      <a:endParaRPr lang="en-GB" sz="1600"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smtClean="0">
                          <a:solidFill>
                            <a:srgbClr val="000000"/>
                          </a:solidFill>
                          <a:latin typeface="Arial"/>
                          <a:ea typeface="Times New Roman"/>
                          <a:cs typeface="Arial"/>
                        </a:rPr>
                        <a:t>Fan</a:t>
                      </a:r>
                      <a:r>
                        <a:rPr lang="en-US" sz="1600" dirty="0">
                          <a:solidFill>
                            <a:srgbClr val="000000"/>
                          </a:solidFill>
                          <a:latin typeface="Arial"/>
                          <a:ea typeface="Times New Roman"/>
                          <a:cs typeface="Arial"/>
                        </a:rPr>
                        <a:t>-in/Fan-out</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Fan-in is a measure of the number of functions or methods that call another function or method (say X). Fan-out is the number of functions that are called by function X. A high value for fan-in means that X is tightly coupled to the rest of the design and changes to X will have extensive knock-on effects. A high value for fan-out suggests that the overall complexity of X may be high because of the complexity of the control logic needed to coordinate the called components.</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Length of code</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This is a measure of the size of a program. Generally, the larger the size of the code of a component, the more complex and error-prone that component is likely to be. Length of code has been shown to be one of the most reliable metrics for predicting error-proneness in components.</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47</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1066800"/>
          </a:xfrm>
        </p:spPr>
        <p:txBody>
          <a:bodyPr>
            <a:normAutofit/>
          </a:bodyPr>
          <a:lstStyle/>
          <a:p>
            <a:r>
              <a:rPr lang="en-US" dirty="0" smtClean="0"/>
              <a:t>Static </a:t>
            </a:r>
            <a:r>
              <a:rPr lang="en-US" dirty="0"/>
              <a:t>software product </a:t>
            </a:r>
            <a:r>
              <a:rPr lang="en-US" dirty="0" smtClean="0"/>
              <a:t>metrics</a:t>
            </a:r>
            <a:endParaRPr lang="en-US" dirty="0"/>
          </a:p>
        </p:txBody>
      </p:sp>
      <p:graphicFrame>
        <p:nvGraphicFramePr>
          <p:cNvPr id="4" name="Content Placeholder 3"/>
          <p:cNvGraphicFramePr>
            <a:graphicFrameLocks noGrp="1"/>
          </p:cNvGraphicFramePr>
          <p:nvPr>
            <p:ph idx="1"/>
          </p:nvPr>
        </p:nvGraphicFramePr>
        <p:xfrm>
          <a:off x="914400" y="1676400"/>
          <a:ext cx="7391400" cy="4693920"/>
        </p:xfrm>
        <a:graphic>
          <a:graphicData uri="http://schemas.openxmlformats.org/drawingml/2006/table">
            <a:tbl>
              <a:tblPr firstRow="1" bandRow="1">
                <a:tableStyleId>{5C22544A-7EE6-4342-B048-85BDC9FD1C3A}</a:tableStyleId>
              </a:tblPr>
              <a:tblGrid>
                <a:gridCol w="2137812"/>
                <a:gridCol w="5253588"/>
              </a:tblGrid>
              <a:tr h="370840">
                <a:tc>
                  <a:txBody>
                    <a:bodyPr/>
                    <a:lstStyle/>
                    <a:p>
                      <a:pPr algn="just">
                        <a:spcAft>
                          <a:spcPts val="0"/>
                        </a:spcAft>
                      </a:pPr>
                      <a:r>
                        <a:rPr lang="en-US" sz="1600" b="1" dirty="0" smtClean="0">
                          <a:solidFill>
                            <a:srgbClr val="000000"/>
                          </a:solidFill>
                          <a:latin typeface="Arial"/>
                          <a:ea typeface="Times New Roman"/>
                          <a:cs typeface="Arial"/>
                        </a:rPr>
                        <a:t>Software </a:t>
                      </a:r>
                      <a:r>
                        <a:rPr lang="en-US" sz="1600" b="1" dirty="0">
                          <a:solidFill>
                            <a:srgbClr val="000000"/>
                          </a:solidFill>
                          <a:latin typeface="Arial"/>
                          <a:ea typeface="Times New Roman"/>
                          <a:cs typeface="Arial"/>
                        </a:rPr>
                        <a:t>metric</a:t>
                      </a:r>
                      <a:endParaRPr lang="en-GB" sz="16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smtClean="0">
                          <a:solidFill>
                            <a:srgbClr val="000000"/>
                          </a:solidFill>
                          <a:latin typeface="Arial"/>
                          <a:ea typeface="Times New Roman"/>
                          <a:cs typeface="Arial"/>
                        </a:rPr>
                        <a:t>Description</a:t>
                      </a:r>
                      <a:endParaRPr lang="en-GB" sz="1600"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err="1">
                          <a:solidFill>
                            <a:srgbClr val="000000"/>
                          </a:solidFill>
                          <a:latin typeface="Arial"/>
                          <a:ea typeface="Times New Roman"/>
                          <a:cs typeface="Arial"/>
                        </a:rPr>
                        <a:t>Cyclomatic</a:t>
                      </a:r>
                      <a:r>
                        <a:rPr lang="en-US" sz="1600" dirty="0">
                          <a:solidFill>
                            <a:srgbClr val="000000"/>
                          </a:solidFill>
                          <a:latin typeface="Arial"/>
                          <a:ea typeface="Times New Roman"/>
                          <a:cs typeface="Arial"/>
                        </a:rPr>
                        <a:t> complexity</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This is a measure of the control complexity of a program. This control complexity may be related to program understandability. I discuss cyclomatic complexity in Chapter 8.</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Length of identifiers</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This is a measure of the average length of identifiers (names for variables, classes, methods, etc.) in a program. The longer the identifiers, the more likely they are to be meaningful and hence the more understandable the program.</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Depth of conditional nesting</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This is a measure of the depth of nesting of if-statements in a program. Deeply nested if-statements are hard to understand and potentially error-prone.</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Fog index</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This is a measure of the average length of words and sentences in documents. The higher the value of a document’s Fog index, the more difficult the document is to understand</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48</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CK object-oriented metrics suite</a:t>
            </a:r>
            <a:r>
              <a:rPr lang="en-GB" dirty="0" smtClean="0"/>
              <a:t> </a:t>
            </a:r>
            <a:endParaRPr lang="en-US" dirty="0"/>
          </a:p>
        </p:txBody>
      </p:sp>
      <p:graphicFrame>
        <p:nvGraphicFramePr>
          <p:cNvPr id="4" name="Content Placeholder 3"/>
          <p:cNvGraphicFramePr>
            <a:graphicFrameLocks noGrp="1"/>
          </p:cNvGraphicFramePr>
          <p:nvPr>
            <p:ph idx="1"/>
          </p:nvPr>
        </p:nvGraphicFramePr>
        <p:xfrm>
          <a:off x="381000" y="1828800"/>
          <a:ext cx="8229600" cy="4297680"/>
        </p:xfrm>
        <a:graphic>
          <a:graphicData uri="http://schemas.openxmlformats.org/drawingml/2006/table">
            <a:tbl>
              <a:tblPr firstRow="1" bandRow="1">
                <a:tableStyleId>{5C22544A-7EE6-4342-B048-85BDC9FD1C3A}</a:tableStyleId>
              </a:tblPr>
              <a:tblGrid>
                <a:gridCol w="1731685"/>
                <a:gridCol w="6497915"/>
              </a:tblGrid>
              <a:tr h="370840">
                <a:tc>
                  <a:txBody>
                    <a:bodyPr/>
                    <a:lstStyle/>
                    <a:p>
                      <a:pPr algn="just">
                        <a:spcAft>
                          <a:spcPts val="0"/>
                        </a:spcAft>
                      </a:pPr>
                      <a:r>
                        <a:rPr lang="en-US" sz="1400" b="1" dirty="0" smtClean="0">
                          <a:solidFill>
                            <a:srgbClr val="000000"/>
                          </a:solidFill>
                          <a:latin typeface="Arial"/>
                          <a:ea typeface="Times New Roman"/>
                          <a:cs typeface="Arial"/>
                        </a:rPr>
                        <a:t>Object</a:t>
                      </a:r>
                      <a:r>
                        <a:rPr lang="en-US" sz="1400" b="1" dirty="0">
                          <a:solidFill>
                            <a:srgbClr val="000000"/>
                          </a:solidFill>
                          <a:latin typeface="Arial"/>
                          <a:ea typeface="Times New Roman"/>
                          <a:cs typeface="Arial"/>
                        </a:rPr>
                        <a:t>-oriented metric</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400" dirty="0" smtClean="0">
                          <a:solidFill>
                            <a:srgbClr val="000000"/>
                          </a:solidFill>
                          <a:latin typeface="Arial"/>
                          <a:ea typeface="Times New Roman"/>
                          <a:cs typeface="Arial"/>
                        </a:rPr>
                        <a:t>Weighted </a:t>
                      </a:r>
                      <a:r>
                        <a:rPr lang="en-US" sz="1400" dirty="0">
                          <a:solidFill>
                            <a:srgbClr val="000000"/>
                          </a:solidFill>
                          <a:latin typeface="Arial"/>
                          <a:ea typeface="Times New Roman"/>
                          <a:cs typeface="Arial"/>
                        </a:rPr>
                        <a:t>methods per class (WMC)</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This is the number of methods in each class, weighted by the complexity of each method. Therefore, a simple method may have a complexity of 1, and a large and complex method a much higher value. The larger the value for this metric, the more complex the object class. Complex objects are more likely to be difficult to understand. They may not be logically cohesive, so cannot be reused effectively as superclasses in an inheritance tree.</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Depth of inheritance tree (DIT)</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This represents the number of discrete levels in the inheritance tree where subclasses inherit attributes and operations (methods) from superclasses. The deeper the inheritance tree, the more complex the design. Many object classes may have to be understood to understand the object classes at the leaves of the tree. </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Number of children (NOC)</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This is a measure of the number of immediate subclasses in a class. It measures the breadth of a class hierarchy, whereas DIT measures its depth. A high value for NOC may indicate greater reuse. It may mean that more effort should be made in validating base classes because of the number of subclasses that depend on them.</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49</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Quality management activities</a:t>
            </a:r>
            <a:endParaRPr lang="en-GB"/>
          </a:p>
        </p:txBody>
      </p:sp>
      <p:sp>
        <p:nvSpPr>
          <p:cNvPr id="15363" name="Rectangle 3"/>
          <p:cNvSpPr>
            <a:spLocks noGrp="1" noChangeArrowheads="1"/>
          </p:cNvSpPr>
          <p:nvPr>
            <p:ph idx="1"/>
          </p:nvPr>
        </p:nvSpPr>
        <p:spPr/>
        <p:txBody>
          <a:bodyPr/>
          <a:lstStyle/>
          <a:p>
            <a:r>
              <a:rPr lang="en-US" dirty="0" smtClean="0"/>
              <a:t>Quality management provides an independent check on the software development process. </a:t>
            </a:r>
            <a:endParaRPr lang="en-GB" dirty="0" smtClean="0"/>
          </a:p>
          <a:p>
            <a:r>
              <a:rPr lang="en-US" dirty="0" smtClean="0"/>
              <a:t>The quality management process checks the project deliverables to ensure that they are consistent with organizational standards and goals </a:t>
            </a:r>
          </a:p>
          <a:p>
            <a:r>
              <a:rPr lang="en-US" dirty="0" smtClean="0"/>
              <a:t>The quality management team should be independent from the development team so that they can take an objective view of the software. This allows them to report on software quality without being influenced by software development issues.</a:t>
            </a:r>
            <a:r>
              <a:rPr lang="en-GB" dirty="0" smtClean="0"/>
              <a:t> </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5</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CK object-oriented metrics suite</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905000"/>
          <a:ext cx="8229600" cy="3870960"/>
        </p:xfrm>
        <a:graphic>
          <a:graphicData uri="http://schemas.openxmlformats.org/drawingml/2006/table">
            <a:tbl>
              <a:tblPr firstRow="1" bandRow="1">
                <a:tableStyleId>{5C22544A-7EE6-4342-B048-85BDC9FD1C3A}</a:tableStyleId>
              </a:tblPr>
              <a:tblGrid>
                <a:gridCol w="1731685"/>
                <a:gridCol w="6497915"/>
              </a:tblGrid>
              <a:tr h="370840">
                <a:tc>
                  <a:txBody>
                    <a:bodyPr/>
                    <a:lstStyle/>
                    <a:p>
                      <a:pPr algn="just">
                        <a:spcAft>
                          <a:spcPts val="0"/>
                        </a:spcAft>
                      </a:pPr>
                      <a:r>
                        <a:rPr lang="en-US" sz="1400" b="1" dirty="0" smtClean="0">
                          <a:solidFill>
                            <a:srgbClr val="000000"/>
                          </a:solidFill>
                          <a:latin typeface="Arial"/>
                          <a:ea typeface="Times New Roman"/>
                          <a:cs typeface="Arial"/>
                        </a:rPr>
                        <a:t>Object</a:t>
                      </a:r>
                      <a:r>
                        <a:rPr lang="en-US" sz="1400" b="1" dirty="0">
                          <a:solidFill>
                            <a:srgbClr val="000000"/>
                          </a:solidFill>
                          <a:latin typeface="Arial"/>
                          <a:ea typeface="Times New Roman"/>
                          <a:cs typeface="Arial"/>
                        </a:rPr>
                        <a:t>-oriented metric</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400" dirty="0">
                          <a:solidFill>
                            <a:srgbClr val="000000"/>
                          </a:solidFill>
                          <a:latin typeface="Arial"/>
                          <a:ea typeface="Times New Roman"/>
                          <a:cs typeface="Arial"/>
                        </a:rPr>
                        <a:t>Coupling between object classes (CBO)</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Classes are coupled when methods in one class use methods or instance variables defined in a different class. CBO is a measure of how much coupling exists. A high value for CBO means that classes are highly dependent, and therefore it is more likely that changing one class will affect other classes in the program.</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Response for a class (RFC)</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RFC is a measure of the number of methods that could potentially be executed in response to a message received by an object of that class. Again, RFC is related to complexity. The higher the value for RFC, the more complex a class and hence the more likely it is that it will include errors.</a:t>
                      </a:r>
                      <a:endParaRPr lang="en-GB" sz="1400">
                        <a:solidFill>
                          <a:srgbClr val="000000"/>
                        </a:solidFill>
                        <a:latin typeface="Arial"/>
                        <a:ea typeface="Times New Roman"/>
                        <a:cs typeface="Arial"/>
                      </a:endParaRPr>
                    </a:p>
                  </a:txBody>
                  <a:tcPr marL="73025" marR="73025" marT="0" marB="91440"/>
                </a:tc>
              </a:tr>
              <a:tr h="132711">
                <a:tc>
                  <a:txBody>
                    <a:bodyPr/>
                    <a:lstStyle/>
                    <a:p>
                      <a:pPr algn="l">
                        <a:spcAft>
                          <a:spcPts val="0"/>
                        </a:spcAft>
                      </a:pPr>
                      <a:r>
                        <a:rPr lang="en-US" sz="1400">
                          <a:solidFill>
                            <a:srgbClr val="000000"/>
                          </a:solidFill>
                          <a:latin typeface="Arial"/>
                          <a:ea typeface="Times New Roman"/>
                          <a:cs typeface="Arial"/>
                        </a:rPr>
                        <a:t>Lack of cohesion in methods (LCOM)</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LCOM is calculated by considering pairs of methods in a class.  LCOM is the difference between the number of method pairs without shared attributes and the number of method pairs with shared attributes. The value of this metric has been widely debated and it exists in several variations. It is not clear if it really adds any additional, useful information over and above that provided by other metrics</a:t>
                      </a:r>
                      <a:r>
                        <a:rPr lang="en-US"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50</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component analysis</a:t>
            </a:r>
            <a:endParaRPr lang="en-US" dirty="0"/>
          </a:p>
        </p:txBody>
      </p:sp>
      <p:sp>
        <p:nvSpPr>
          <p:cNvPr id="3" name="Content Placeholder 2"/>
          <p:cNvSpPr>
            <a:spLocks noGrp="1"/>
          </p:cNvSpPr>
          <p:nvPr>
            <p:ph idx="1"/>
          </p:nvPr>
        </p:nvSpPr>
        <p:spPr/>
        <p:txBody>
          <a:bodyPr/>
          <a:lstStyle/>
          <a:p>
            <a:r>
              <a:rPr lang="en-US" dirty="0" smtClean="0"/>
              <a:t>System component can be analyzed separately using a range of metrics. </a:t>
            </a:r>
          </a:p>
          <a:p>
            <a:r>
              <a:rPr lang="en-US" dirty="0" smtClean="0"/>
              <a:t>The values of these metrics may then compared for different components and, perhaps, with historical measurement data collected on previous projects.</a:t>
            </a:r>
          </a:p>
          <a:p>
            <a:r>
              <a:rPr lang="en-US" dirty="0" smtClean="0"/>
              <a:t>Anomalous measurements, which deviate significantly from the norm, may imply that there are problems with the quality of these components. </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51</a:t>
            </a:fld>
            <a:endParaRPr lang="en-US"/>
          </a:p>
        </p:txBody>
      </p:sp>
      <p:sp>
        <p:nvSpPr>
          <p:cNvPr id="5" name="Footer Placeholder 4"/>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process of product measurement</a:t>
            </a:r>
            <a:r>
              <a:rPr lang="en-GB" dirty="0" smtClean="0"/>
              <a:t> </a:t>
            </a:r>
            <a:endParaRPr lang="en-US" dirty="0"/>
          </a:p>
        </p:txBody>
      </p:sp>
      <p:pic>
        <p:nvPicPr>
          <p:cNvPr id="4" name="Content Placeholder 3" descr="24.11 ProductMeasure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2428" b="-22428"/>
              <a:stretch>
                <a:fillRect/>
              </a:stretch>
            </p:blipFill>
          </mc:Choice>
          <mc:Fallback>
            <p:blipFill>
              <a:blip r:embed="rId3"/>
              <a:srcRect t="-22428" b="-22428"/>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52</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GB" smtClean="0"/>
              <a:t>Measurement surprises</a:t>
            </a:r>
            <a:endParaRPr lang="en-GB"/>
          </a:p>
        </p:txBody>
      </p:sp>
      <p:sp>
        <p:nvSpPr>
          <p:cNvPr id="95235" name="Rectangle 3"/>
          <p:cNvSpPr>
            <a:spLocks noGrp="1" noChangeArrowheads="1"/>
          </p:cNvSpPr>
          <p:nvPr>
            <p:ph idx="1"/>
          </p:nvPr>
        </p:nvSpPr>
        <p:spPr/>
        <p:txBody>
          <a:bodyPr/>
          <a:lstStyle/>
          <a:p>
            <a:r>
              <a:rPr lang="en-GB" smtClean="0"/>
              <a:t>Reducing the number of faults in a program leads to an increased number of help desk calls</a:t>
            </a:r>
          </a:p>
          <a:p>
            <a:pPr lvl="1"/>
            <a:r>
              <a:rPr lang="en-GB" smtClean="0"/>
              <a:t>The program is now thought of as more reliable and so has a wider more diverse market. The percentage of users who call the help desk may have decreased but the total may increase;</a:t>
            </a:r>
          </a:p>
          <a:p>
            <a:pPr lvl="1"/>
            <a:r>
              <a:rPr lang="en-GB" smtClean="0"/>
              <a:t>A more reliable system is used in a different way from a system where users work around the faults. This leads to more help desk calls.</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53</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smtClean="0"/>
              <a:t>Key points</a:t>
            </a:r>
            <a:endParaRPr lang="en-GB"/>
          </a:p>
        </p:txBody>
      </p:sp>
      <p:sp>
        <p:nvSpPr>
          <p:cNvPr id="83971" name="Rectangle 3"/>
          <p:cNvSpPr>
            <a:spLocks noGrp="1" noChangeArrowheads="1"/>
          </p:cNvSpPr>
          <p:nvPr>
            <p:ph idx="1"/>
          </p:nvPr>
        </p:nvSpPr>
        <p:spPr/>
        <p:txBody>
          <a:bodyPr/>
          <a:lstStyle/>
          <a:p>
            <a:r>
              <a:rPr lang="en-US" dirty="0" smtClean="0"/>
              <a:t>Reviews of the software process deliverables involve a team of people who check that quality standards are being followed. </a:t>
            </a:r>
            <a:endParaRPr lang="en-GB" dirty="0" smtClean="0"/>
          </a:p>
          <a:p>
            <a:r>
              <a:rPr lang="en-US" dirty="0" smtClean="0"/>
              <a:t>In a program inspection or peer review, a small team systematically checks the code. They read the code in detail and look for possible errors and omissions</a:t>
            </a:r>
            <a:endParaRPr lang="en-GB" dirty="0" smtClean="0"/>
          </a:p>
          <a:p>
            <a:r>
              <a:rPr lang="en-US" dirty="0" smtClean="0"/>
              <a:t>Software measurement can be used to gather data about software and software processes. </a:t>
            </a:r>
            <a:endParaRPr lang="en-GB" dirty="0" smtClean="0"/>
          </a:p>
          <a:p>
            <a:r>
              <a:rPr lang="en-US" dirty="0" smtClean="0"/>
              <a:t>Product quality metrics are particularly useful for highlighting anomalous components that may have quality problems. </a:t>
            </a:r>
            <a:endParaRPr lang="en-GB" dirty="0" smtClean="0"/>
          </a:p>
          <a:p>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54</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END</a:t>
            </a:r>
            <a:endParaRPr lang="en-GB"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a:p>
          <a:p>
            <a:r>
              <a:rPr lang="en-GB" dirty="0" smtClean="0"/>
              <a:t>Next will be </a:t>
            </a:r>
            <a:r>
              <a:rPr lang="en-GB" i="1" dirty="0" smtClean="0"/>
              <a:t>configuration management</a:t>
            </a:r>
            <a:endParaRPr lang="en-GB" i="1" dirty="0"/>
          </a:p>
        </p:txBody>
      </p:sp>
      <p:sp>
        <p:nvSpPr>
          <p:cNvPr id="4" name="Footer Placeholder 3"/>
          <p:cNvSpPr>
            <a:spLocks noGrp="1"/>
          </p:cNvSpPr>
          <p:nvPr>
            <p:ph type="ftr" sz="quarter" idx="11"/>
          </p:nvPr>
        </p:nvSpPr>
        <p:spPr/>
        <p:txBody>
          <a:bodyPr/>
          <a:lstStyle/>
          <a:p>
            <a:r>
              <a:rPr lang="en-US" smtClean="0"/>
              <a:t>Quality management</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55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t>
            </a:r>
            <a:r>
              <a:rPr lang="en-US" dirty="0"/>
              <a:t>management and software development</a:t>
            </a:r>
            <a:r>
              <a:rPr lang="en-GB" dirty="0" smtClean="0"/>
              <a:t> </a:t>
            </a:r>
            <a:endParaRPr lang="en-US" dirty="0"/>
          </a:p>
        </p:txBody>
      </p:sp>
      <p:pic>
        <p:nvPicPr>
          <p:cNvPr id="4" name="Content Placeholder 3" descr="24.1 QMandDevelop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9272" b="-29272"/>
              <a:stretch>
                <a:fillRect/>
              </a:stretch>
            </p:blipFill>
          </mc:Choice>
          <mc:Fallback>
            <p:blipFill>
              <a:blip r:embed="rId3"/>
              <a:srcRect t="-29272" b="-29272"/>
              <a:stretch>
                <a:fillRect/>
              </a:stretch>
            </p:blipFill>
          </mc:Fallback>
        </mc:AlternateContent>
        <p:spPr>
          <a:xfrm>
            <a:off x="777548" y="1600200"/>
            <a:ext cx="7345375" cy="4039673"/>
          </a:xfrm>
        </p:spPr>
      </p:pic>
      <p:sp>
        <p:nvSpPr>
          <p:cNvPr id="5" name="Slide Number Placeholder 4"/>
          <p:cNvSpPr>
            <a:spLocks noGrp="1"/>
          </p:cNvSpPr>
          <p:nvPr>
            <p:ph type="sldNum" sz="quarter" idx="12"/>
          </p:nvPr>
        </p:nvSpPr>
        <p:spPr/>
        <p:txBody>
          <a:bodyPr/>
          <a:lstStyle/>
          <a:p>
            <a:fld id="{745CE82A-87C3-2841-AAF3-37DF1E34DC62}"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Quality management</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mtClean="0"/>
              <a:t>Quality planning</a:t>
            </a:r>
            <a:endParaRPr lang="en-GB"/>
          </a:p>
        </p:txBody>
      </p:sp>
      <p:sp>
        <p:nvSpPr>
          <p:cNvPr id="21507" name="Rectangle 3"/>
          <p:cNvSpPr>
            <a:spLocks noGrp="1" noChangeArrowheads="1"/>
          </p:cNvSpPr>
          <p:nvPr>
            <p:ph idx="1"/>
          </p:nvPr>
        </p:nvSpPr>
        <p:spPr/>
        <p:txBody>
          <a:bodyPr/>
          <a:lstStyle/>
          <a:p>
            <a:r>
              <a:rPr lang="en-GB" dirty="0" smtClean="0"/>
              <a:t>Quality planning is the process of developing a quality plan for a project.</a:t>
            </a:r>
          </a:p>
          <a:p>
            <a:r>
              <a:rPr lang="en-GB" dirty="0" smtClean="0"/>
              <a:t>A quality plan sets out the desired product qualities and how these are assessed and defines the most significant quality attributes.</a:t>
            </a:r>
          </a:p>
          <a:p>
            <a:r>
              <a:rPr lang="en-GB" dirty="0" smtClean="0"/>
              <a:t>The quality plan should define the quality assessment process. </a:t>
            </a:r>
          </a:p>
          <a:p>
            <a:r>
              <a:rPr lang="en-GB" dirty="0" smtClean="0"/>
              <a:t>It should set out which organisational standards should be applied and, where necessary, define new standards to be used.</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smtClean="0"/>
              <a:t>Quality plans</a:t>
            </a:r>
            <a:endParaRPr lang="en-GB"/>
          </a:p>
        </p:txBody>
      </p:sp>
      <p:sp>
        <p:nvSpPr>
          <p:cNvPr id="88067" name="Rectangle 3"/>
          <p:cNvSpPr>
            <a:spLocks noGrp="1" noChangeArrowheads="1"/>
          </p:cNvSpPr>
          <p:nvPr>
            <p:ph idx="1"/>
          </p:nvPr>
        </p:nvSpPr>
        <p:spPr/>
        <p:txBody>
          <a:bodyPr/>
          <a:lstStyle/>
          <a:p>
            <a:r>
              <a:rPr lang="en-GB" dirty="0" smtClean="0"/>
              <a:t>Quality plan structure as suggested by Humphrey (1989)</a:t>
            </a:r>
          </a:p>
          <a:p>
            <a:pPr lvl="1"/>
            <a:r>
              <a:rPr lang="en-GB" dirty="0" smtClean="0">
                <a:solidFill>
                  <a:srgbClr val="0000FF"/>
                </a:solidFill>
              </a:rPr>
              <a:t>Product introduction;</a:t>
            </a:r>
          </a:p>
          <a:p>
            <a:pPr lvl="2"/>
            <a:r>
              <a:rPr lang="en-GB" dirty="0" smtClean="0"/>
              <a:t>A </a:t>
            </a:r>
            <a:r>
              <a:rPr lang="en-GB" dirty="0"/>
              <a:t>description of the product, its intended market, and the quality expectations for the product.</a:t>
            </a:r>
            <a:endParaRPr lang="en-GB" dirty="0" smtClean="0"/>
          </a:p>
          <a:p>
            <a:pPr lvl="1"/>
            <a:r>
              <a:rPr lang="en-GB" dirty="0" smtClean="0">
                <a:solidFill>
                  <a:srgbClr val="0000FF"/>
                </a:solidFill>
              </a:rPr>
              <a:t>Product plans;</a:t>
            </a:r>
          </a:p>
          <a:p>
            <a:pPr lvl="2"/>
            <a:r>
              <a:rPr lang="en-GB" dirty="0"/>
              <a:t>the critical release dates and responsibilities for the product, along with plans for distribution and product servicing.</a:t>
            </a:r>
            <a:endParaRPr lang="en-GB" dirty="0" smtClean="0"/>
          </a:p>
          <a:p>
            <a:pPr lvl="1"/>
            <a:r>
              <a:rPr lang="en-GB" dirty="0" smtClean="0">
                <a:solidFill>
                  <a:srgbClr val="0000FF"/>
                </a:solidFill>
              </a:rPr>
              <a:t>Process descriptions;</a:t>
            </a:r>
          </a:p>
          <a:p>
            <a:pPr lvl="2"/>
            <a:r>
              <a:rPr lang="en-GB" dirty="0"/>
              <a:t>the development and service processes and standards that should be used for product development and management</a:t>
            </a:r>
            <a:r>
              <a:rPr lang="en-GB" dirty="0" smtClean="0"/>
              <a:t>.</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8</a:t>
            </a:fld>
            <a:endParaRPr lang="en-US"/>
          </a:p>
        </p:txBody>
      </p:sp>
      <p:sp>
        <p:nvSpPr>
          <p:cNvPr id="7" name="Footer Placeholder 6"/>
          <p:cNvSpPr>
            <a:spLocks noGrp="1"/>
          </p:cNvSpPr>
          <p:nvPr>
            <p:ph type="ftr" sz="quarter" idx="11"/>
          </p:nvPr>
        </p:nvSpPr>
        <p:spPr/>
        <p:txBody>
          <a:bodyPr/>
          <a:lstStyle/>
          <a:p>
            <a:r>
              <a:rPr lang="en-US" smtClean="0"/>
              <a:t>Quality management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plans (</a:t>
            </a:r>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pPr lvl="1"/>
            <a:r>
              <a:rPr lang="en-GB" dirty="0">
                <a:solidFill>
                  <a:srgbClr val="0000FF"/>
                </a:solidFill>
              </a:rPr>
              <a:t>Quality goals;</a:t>
            </a:r>
          </a:p>
          <a:p>
            <a:pPr lvl="2"/>
            <a:r>
              <a:rPr lang="en-GB" dirty="0"/>
              <a:t>the quality goals and plans for the product, including an identification and justification of critical product quality attributes</a:t>
            </a:r>
            <a:r>
              <a:rPr lang="en-GB" dirty="0" smtClean="0"/>
              <a:t>.</a:t>
            </a:r>
          </a:p>
          <a:p>
            <a:pPr lvl="2"/>
            <a:endParaRPr lang="en-GB" dirty="0"/>
          </a:p>
          <a:p>
            <a:pPr lvl="1"/>
            <a:r>
              <a:rPr lang="en-GB" dirty="0">
                <a:solidFill>
                  <a:srgbClr val="0000FF"/>
                </a:solidFill>
              </a:rPr>
              <a:t>Risks and risk management</a:t>
            </a:r>
            <a:r>
              <a:rPr lang="en-GB" dirty="0" smtClean="0">
                <a:solidFill>
                  <a:srgbClr val="0000FF"/>
                </a:solidFill>
              </a:rPr>
              <a:t>.</a:t>
            </a:r>
          </a:p>
          <a:p>
            <a:pPr lvl="2"/>
            <a:r>
              <a:rPr lang="en-GB" dirty="0"/>
              <a:t>the key risks that might affect product quality and the actions to be taken to address these risks. </a:t>
            </a:r>
          </a:p>
          <a:p>
            <a:endParaRPr lang="en-GB" dirty="0" smtClean="0"/>
          </a:p>
          <a:p>
            <a:r>
              <a:rPr lang="en-GB" dirty="0" smtClean="0"/>
              <a:t>Quality </a:t>
            </a:r>
            <a:r>
              <a:rPr lang="en-GB" dirty="0"/>
              <a:t>plans should be short, succinct documents</a:t>
            </a:r>
          </a:p>
          <a:p>
            <a:pPr lvl="1"/>
            <a:r>
              <a:rPr lang="en-GB" dirty="0"/>
              <a:t>If they are too long, no-one will read them.</a:t>
            </a:r>
          </a:p>
          <a:p>
            <a:endParaRPr lang="en-US" dirty="0"/>
          </a:p>
        </p:txBody>
      </p:sp>
      <p:sp>
        <p:nvSpPr>
          <p:cNvPr id="4" name="Footer Placeholder 3"/>
          <p:cNvSpPr>
            <a:spLocks noGrp="1"/>
          </p:cNvSpPr>
          <p:nvPr>
            <p:ph type="ftr" sz="quarter" idx="11"/>
          </p:nvPr>
        </p:nvSpPr>
        <p:spPr/>
        <p:txBody>
          <a:bodyPr/>
          <a:lstStyle/>
          <a:p>
            <a:r>
              <a:rPr lang="en-US" smtClean="0"/>
              <a:t>Quality management</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9</a:t>
            </a:fld>
            <a:endParaRPr lang="en-US"/>
          </a:p>
        </p:txBody>
      </p:sp>
    </p:spTree>
    <p:extLst>
      <p:ext uri="{BB962C8B-B14F-4D97-AF65-F5344CB8AC3E}">
        <p14:creationId xmlns:p14="http://schemas.microsoft.com/office/powerpoint/2010/main" val="2003568975"/>
      </p:ext>
    </p:extLst>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1682</TotalTime>
  <Pages>55</Pages>
  <Words>4117</Words>
  <Application>Microsoft Office PowerPoint</Application>
  <PresentationFormat>On-screen Show (4:3)</PresentationFormat>
  <Paragraphs>444</Paragraphs>
  <Slides>55</Slides>
  <Notes>25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SE9</vt:lpstr>
      <vt:lpstr>Quality Management</vt:lpstr>
      <vt:lpstr>Contents covered</vt:lpstr>
      <vt:lpstr>Objectives </vt:lpstr>
      <vt:lpstr>Software quality management</vt:lpstr>
      <vt:lpstr>Quality management activities</vt:lpstr>
      <vt:lpstr>Quality management and software development </vt:lpstr>
      <vt:lpstr>Quality planning</vt:lpstr>
      <vt:lpstr>Quality plans</vt:lpstr>
      <vt:lpstr>Quality plans (Cont …)</vt:lpstr>
      <vt:lpstr>Scope of quality management</vt:lpstr>
      <vt:lpstr>Software quality</vt:lpstr>
      <vt:lpstr>PowerPoint Presentation</vt:lpstr>
      <vt:lpstr>Software fitness for purpose</vt:lpstr>
      <vt:lpstr>Software quality attributes</vt:lpstr>
      <vt:lpstr>Quality conflicts</vt:lpstr>
      <vt:lpstr>Process and product quality</vt:lpstr>
      <vt:lpstr>Process-based quality </vt:lpstr>
      <vt:lpstr>Software standards</vt:lpstr>
      <vt:lpstr>Importance of standards</vt:lpstr>
      <vt:lpstr>Product and process standards </vt:lpstr>
      <vt:lpstr>Problems with standards</vt:lpstr>
      <vt:lpstr>Standards development</vt:lpstr>
      <vt:lpstr>ISO 9001 standards framework</vt:lpstr>
      <vt:lpstr>ISO 9001 core processes </vt:lpstr>
      <vt:lpstr>ISO 9001 and quality management </vt:lpstr>
      <vt:lpstr>ISO 9001 certification</vt:lpstr>
      <vt:lpstr>Key points</vt:lpstr>
      <vt:lpstr>Quality Management</vt:lpstr>
      <vt:lpstr>Reviews and inspections</vt:lpstr>
      <vt:lpstr>Quality reviews</vt:lpstr>
      <vt:lpstr>The software review process </vt:lpstr>
      <vt:lpstr>Reviews and agile methods</vt:lpstr>
      <vt:lpstr>Program inspections</vt:lpstr>
      <vt:lpstr>Inspection checklists</vt:lpstr>
      <vt:lpstr>An inspection checklist (a)</vt:lpstr>
      <vt:lpstr>An inspection checklist (b)</vt:lpstr>
      <vt:lpstr>Agile methods and inspections</vt:lpstr>
      <vt:lpstr>Software measurement and metrics</vt:lpstr>
      <vt:lpstr>Software metric</vt:lpstr>
      <vt:lpstr>Predictor and control measurements </vt:lpstr>
      <vt:lpstr>Use of measurements</vt:lpstr>
      <vt:lpstr>Metrics assumptions</vt:lpstr>
      <vt:lpstr>Relationships between internal and external software </vt:lpstr>
      <vt:lpstr>Problems with measurement in industry</vt:lpstr>
      <vt:lpstr>Product metrics</vt:lpstr>
      <vt:lpstr>Dynamic and static metrics</vt:lpstr>
      <vt:lpstr>Static software product metrics</vt:lpstr>
      <vt:lpstr>Static software product metrics</vt:lpstr>
      <vt:lpstr>The CK object-oriented metrics suite </vt:lpstr>
      <vt:lpstr>The CK object-oriented metrics suite </vt:lpstr>
      <vt:lpstr>Software component analysis</vt:lpstr>
      <vt:lpstr>The process of product measurement </vt:lpstr>
      <vt:lpstr>Measurement surprises</vt:lpstr>
      <vt:lpstr>Key points</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Management</dc:title>
  <dc:subject/>
  <dc:creator/>
  <cp:keywords/>
  <dc:description/>
  <cp:lastModifiedBy>user</cp:lastModifiedBy>
  <cp:revision>106</cp:revision>
  <cp:lastPrinted>2010-02-15T15:10:11Z</cp:lastPrinted>
  <dcterms:created xsi:type="dcterms:W3CDTF">2010-02-15T15:08:46Z</dcterms:created>
  <dcterms:modified xsi:type="dcterms:W3CDTF">2014-02-18T09:38:48Z</dcterms:modified>
</cp:coreProperties>
</file>