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66" r:id="rId3"/>
    <p:sldId id="256" r:id="rId4"/>
    <p:sldId id="257" r:id="rId5"/>
    <p:sldId id="258" r:id="rId6"/>
    <p:sldId id="259" r:id="rId7"/>
    <p:sldId id="260"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02"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743C2-FA39-4A17-8BAE-C9A2F5CA4C4D}" type="datetimeFigureOut">
              <a:rPr lang="en-US" smtClean="0"/>
              <a:pPr/>
              <a:t>7/10/2017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55ADD-E7C5-4A72-9FFB-261130BFEB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55ADD-E7C5-4A72-9FFB-261130BFEB3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181E96-729C-4866-9776-88C31D52DDD2}"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81E96-729C-4866-9776-88C31D52DDD2}"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81E96-729C-4866-9776-88C31D52DDD2}"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81E96-729C-4866-9776-88C31D52DDD2}"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81E96-729C-4866-9776-88C31D52DDD2}"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181E96-729C-4866-9776-88C31D52DDD2}"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81E96-729C-4866-9776-88C31D52DDD2}" type="datetimeFigureOut">
              <a:rPr lang="en-US" smtClean="0"/>
              <a:pPr/>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181E96-729C-4866-9776-88C31D52DDD2}" type="datetimeFigureOut">
              <a:rPr lang="en-US" smtClean="0"/>
              <a:pPr/>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81E96-729C-4866-9776-88C31D52DDD2}" type="datetimeFigureOut">
              <a:rPr lang="en-US" smtClean="0"/>
              <a:pPr/>
              <a:t>7/10/2017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81E96-729C-4866-9776-88C31D52DDD2}"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81E96-729C-4866-9776-88C31D52DDD2}"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5C7856-BC77-44CF-ABB9-7F53C03D90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81E96-729C-4866-9776-88C31D52DDD2}" type="datetimeFigureOut">
              <a:rPr lang="en-US" smtClean="0"/>
              <a:pPr/>
              <a:t>7/10/2017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perations.irctc.co.in/AgentInterface/loginHome.js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rctc.co.i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839200" cy="6096000"/>
          </a:xfrm>
        </p:spPr>
        <p:txBody>
          <a:bodyPr/>
          <a:lstStyle/>
          <a:p>
            <a:r>
              <a:rPr lang="en-US" sz="1800" dirty="0" smtClean="0"/>
              <a:t>A ‘Welcome Mail’ will be received by all existing VLE IRCTC Agents on their Registered Email ID (registered with us during Agent creation)</a:t>
            </a:r>
          </a:p>
          <a:p>
            <a:r>
              <a:rPr lang="en-US" sz="1800" dirty="0" smtClean="0"/>
              <a:t>VLE to get 1 more email after the ‘Welcome Mail’  - which will contain the new </a:t>
            </a:r>
            <a:r>
              <a:rPr lang="en-US" sz="1800" b="1" dirty="0" smtClean="0"/>
              <a:t>user id </a:t>
            </a:r>
            <a:r>
              <a:rPr lang="en-US" sz="1800" dirty="0" smtClean="0"/>
              <a:t>(which will be the future agent ID for all correspondence) and the  </a:t>
            </a:r>
            <a:r>
              <a:rPr lang="en-US" sz="1800" b="1" dirty="0" smtClean="0"/>
              <a:t>password</a:t>
            </a:r>
            <a:r>
              <a:rPr lang="en-US" sz="1800" dirty="0" smtClean="0"/>
              <a:t>.</a:t>
            </a:r>
          </a:p>
          <a:p>
            <a:r>
              <a:rPr lang="en-US" sz="1800" dirty="0" smtClean="0"/>
              <a:t>VLE to click on the link </a:t>
            </a:r>
            <a:r>
              <a:rPr lang="en-US" sz="1800" u="sng" dirty="0" smtClean="0">
                <a:hlinkClick r:id="rId2"/>
              </a:rPr>
              <a:t>https://www.operations.irctc.co.in/AgentInterface/loginHome.jsf</a:t>
            </a:r>
            <a:r>
              <a:rPr lang="en-US" sz="1800" dirty="0" smtClean="0"/>
              <a:t>( as received on first mail which is also a welcome mail) and to enter his User ID and Password and </a:t>
            </a:r>
            <a:r>
              <a:rPr lang="en-US" sz="1800" dirty="0" err="1" smtClean="0"/>
              <a:t>Captcha</a:t>
            </a:r>
            <a:r>
              <a:rPr lang="en-US" sz="1800" dirty="0" smtClean="0"/>
              <a:t> ( as on screen ).</a:t>
            </a:r>
          </a:p>
          <a:p>
            <a:pPr>
              <a:buNone/>
            </a:pPr>
            <a:endParaRPr lang="en-US" sz="1800" dirty="0" smtClean="0"/>
          </a:p>
          <a:p>
            <a:pPr>
              <a:buNone/>
            </a:pPr>
            <a:endParaRPr lang="en-US" sz="1800" dirty="0" smtClean="0"/>
          </a:p>
          <a:p>
            <a:endParaRPr lang="en-US" sz="1800" dirty="0" smtClean="0"/>
          </a:p>
          <a:p>
            <a:endParaRPr lang="en-US" sz="1800" dirty="0" smtClean="0"/>
          </a:p>
          <a:p>
            <a:endParaRPr lang="en-US" sz="1800" dirty="0"/>
          </a:p>
        </p:txBody>
      </p:sp>
      <p:pic>
        <p:nvPicPr>
          <p:cNvPr id="7" name="Picture 2"/>
          <p:cNvPicPr>
            <a:picLocks noChangeAspect="1" noChangeArrowheads="1"/>
          </p:cNvPicPr>
          <p:nvPr/>
        </p:nvPicPr>
        <p:blipFill>
          <a:blip r:embed="rId3"/>
          <a:srcRect/>
          <a:stretch>
            <a:fillRect/>
          </a:stretch>
        </p:blipFill>
        <p:spPr bwMode="auto">
          <a:xfrm>
            <a:off x="442350" y="2484925"/>
            <a:ext cx="8229599" cy="2895599"/>
          </a:xfrm>
          <a:prstGeom prst="rect">
            <a:avLst/>
          </a:prstGeom>
          <a:noFill/>
          <a:ln w="9525">
            <a:noFill/>
            <a:miter lim="800000"/>
            <a:headEnd/>
            <a:tailEnd/>
          </a:ln>
          <a:effectLst/>
        </p:spPr>
      </p:pic>
      <p:cxnSp>
        <p:nvCxnSpPr>
          <p:cNvPr id="9" name="Straight Arrow Connector 8"/>
          <p:cNvCxnSpPr/>
          <p:nvPr/>
        </p:nvCxnSpPr>
        <p:spPr>
          <a:xfrm>
            <a:off x="187656" y="3769056"/>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304" y="3955124"/>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1304" y="4121172"/>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66800" y="4724400"/>
            <a:ext cx="5334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1295400" y="695325"/>
            <a:ext cx="6705600" cy="5467350"/>
          </a:xfrm>
          <a:prstGeom prst="rect">
            <a:avLst/>
          </a:prstGeom>
          <a:noFill/>
          <a:ln w="9525">
            <a:noFill/>
            <a:miter lim="800000"/>
            <a:headEnd/>
            <a:tailEnd/>
          </a:ln>
          <a:effectLst/>
        </p:spPr>
      </p:pic>
      <p:sp>
        <p:nvSpPr>
          <p:cNvPr id="7" name="TextBox 6"/>
          <p:cNvSpPr txBox="1"/>
          <p:nvPr/>
        </p:nvSpPr>
        <p:spPr>
          <a:xfrm>
            <a:off x="381000" y="304800"/>
            <a:ext cx="7848600" cy="369332"/>
          </a:xfrm>
          <a:prstGeom prst="rect">
            <a:avLst/>
          </a:prstGeom>
          <a:noFill/>
        </p:spPr>
        <p:txBody>
          <a:bodyPr wrap="square" rtlCol="0">
            <a:spAutoFit/>
          </a:bodyPr>
          <a:lstStyle/>
          <a:p>
            <a:r>
              <a:rPr lang="en-US" dirty="0" smtClean="0"/>
              <a:t>After successful validation the ticket will be Booked (ERS)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2438400"/>
            <a:ext cx="3200400" cy="2308324"/>
          </a:xfrm>
          <a:prstGeom prst="rect">
            <a:avLst/>
          </a:prstGeom>
          <a:noFill/>
        </p:spPr>
        <p:txBody>
          <a:bodyPr wrap="square" rtlCol="0">
            <a:spAutoFit/>
          </a:bodyPr>
          <a:lstStyle/>
          <a:p>
            <a:pPr algn="ctr"/>
            <a:r>
              <a:rPr lang="en-US" sz="7200" b="1" dirty="0" smtClean="0">
                <a:solidFill>
                  <a:srgbClr val="002060"/>
                </a:solidFill>
                <a:latin typeface="Algerian" pitchFamily="82" charset="0"/>
              </a:rPr>
              <a:t>THANK</a:t>
            </a:r>
            <a:r>
              <a:rPr lang="en-US" sz="7200" b="1" dirty="0" smtClean="0">
                <a:solidFill>
                  <a:srgbClr val="002060"/>
                </a:solidFill>
              </a:rPr>
              <a:t> </a:t>
            </a:r>
            <a:r>
              <a:rPr lang="en-US" sz="7200" b="1" dirty="0" smtClean="0">
                <a:solidFill>
                  <a:srgbClr val="002060"/>
                </a:solidFill>
                <a:latin typeface="Algerian" pitchFamily="82" charset="0"/>
              </a:rPr>
              <a:t>YOU</a:t>
            </a:r>
            <a:endParaRPr lang="en-US" sz="7200" b="1" dirty="0">
              <a:solidFill>
                <a:srgbClr val="002060"/>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1" y="1752600"/>
            <a:ext cx="9144000" cy="1982175"/>
          </a:xfrm>
          <a:prstGeom prst="rect">
            <a:avLst/>
          </a:prstGeom>
          <a:noFill/>
          <a:ln w="9525">
            <a:noFill/>
            <a:miter lim="800000"/>
            <a:headEnd/>
            <a:tailEnd/>
          </a:ln>
          <a:effectLst/>
        </p:spPr>
      </p:pic>
      <p:sp>
        <p:nvSpPr>
          <p:cNvPr id="7" name="TextBox 6"/>
          <p:cNvSpPr txBox="1"/>
          <p:nvPr/>
        </p:nvSpPr>
        <p:spPr>
          <a:xfrm>
            <a:off x="228600" y="228600"/>
            <a:ext cx="8610600" cy="1200329"/>
          </a:xfrm>
          <a:prstGeom prst="rect">
            <a:avLst/>
          </a:prstGeom>
          <a:noFill/>
        </p:spPr>
        <p:txBody>
          <a:bodyPr wrap="square" rtlCol="0">
            <a:spAutoFit/>
          </a:bodyPr>
          <a:lstStyle/>
          <a:p>
            <a:r>
              <a:rPr lang="en-US" dirty="0" smtClean="0"/>
              <a:t>It is Mandatory for all VLEs to register their </a:t>
            </a:r>
            <a:r>
              <a:rPr lang="en-US" dirty="0" err="1" smtClean="0"/>
              <a:t>Adhaar</a:t>
            </a:r>
            <a:r>
              <a:rPr lang="en-US" dirty="0" smtClean="0"/>
              <a:t> number through following link. VLE to enter </a:t>
            </a:r>
            <a:r>
              <a:rPr lang="en-US" dirty="0" err="1" smtClean="0"/>
              <a:t>Adhaar</a:t>
            </a:r>
            <a:r>
              <a:rPr lang="en-US" dirty="0" smtClean="0"/>
              <a:t> # and Click on ‘Generate OTP’.</a:t>
            </a:r>
          </a:p>
          <a:p>
            <a:r>
              <a:rPr lang="en-US" dirty="0" smtClean="0"/>
              <a:t> VLEs will receive an OTP on their registered mobile #.  VLE enters the  OTP in the OTP field and click on Validate. </a:t>
            </a:r>
            <a:r>
              <a:rPr lang="en-US" dirty="0" err="1" smtClean="0"/>
              <a:t>Adhaar</a:t>
            </a:r>
            <a:r>
              <a:rPr lang="en-US" dirty="0" smtClean="0"/>
              <a:t> validation will be done successfully.</a:t>
            </a:r>
            <a:endParaRPr lang="en-US" dirty="0"/>
          </a:p>
        </p:txBody>
      </p:sp>
      <p:sp>
        <p:nvSpPr>
          <p:cNvPr id="17" name="Oval 16"/>
          <p:cNvSpPr/>
          <p:nvPr/>
        </p:nvSpPr>
        <p:spPr>
          <a:xfrm>
            <a:off x="1066800" y="2151808"/>
            <a:ext cx="1600200" cy="1048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a:srcRect/>
          <a:stretch>
            <a:fillRect/>
          </a:stretch>
        </p:blipFill>
        <p:spPr bwMode="auto">
          <a:xfrm>
            <a:off x="-1" y="3927128"/>
            <a:ext cx="9144001" cy="2930872"/>
          </a:xfrm>
          <a:prstGeom prst="rect">
            <a:avLst/>
          </a:prstGeom>
          <a:noFill/>
          <a:ln w="9525">
            <a:noFill/>
            <a:miter lim="800000"/>
            <a:headEnd/>
            <a:tailEnd/>
          </a:ln>
          <a:effectLst/>
        </p:spPr>
      </p:pic>
      <p:cxnSp>
        <p:nvCxnSpPr>
          <p:cNvPr id="24" name="Straight Arrow Connector 23"/>
          <p:cNvCxnSpPr/>
          <p:nvPr/>
        </p:nvCxnSpPr>
        <p:spPr>
          <a:xfrm>
            <a:off x="1981200" y="3200400"/>
            <a:ext cx="2438400" cy="2362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650" y="304801"/>
            <a:ext cx="8304550" cy="685799"/>
          </a:xfrm>
          <a:prstGeom prst="rect">
            <a:avLst/>
          </a:prstGeom>
          <a:noFill/>
        </p:spPr>
        <p:txBody>
          <a:bodyPr wrap="square" rtlCol="0">
            <a:noAutofit/>
          </a:bodyPr>
          <a:lstStyle/>
          <a:p>
            <a:r>
              <a:rPr lang="en-US" sz="2000" dirty="0" smtClean="0"/>
              <a:t>After successful Authentication of </a:t>
            </a:r>
            <a:r>
              <a:rPr lang="en-US" sz="2000" dirty="0" err="1" smtClean="0"/>
              <a:t>Adhaar</a:t>
            </a:r>
            <a:r>
              <a:rPr lang="en-US" sz="2000" dirty="0" smtClean="0"/>
              <a:t> VLE </a:t>
            </a:r>
            <a:r>
              <a:rPr lang="en-US" sz="2000" dirty="0"/>
              <a:t>visit on </a:t>
            </a:r>
            <a:r>
              <a:rPr lang="en-US" sz="2000" u="sng" dirty="0">
                <a:hlinkClick r:id="rId2"/>
              </a:rPr>
              <a:t>www.irctc.co.in</a:t>
            </a:r>
            <a:r>
              <a:rPr lang="en-US" sz="2000" dirty="0"/>
              <a:t> for Railway E-ticket booking. </a:t>
            </a:r>
            <a:r>
              <a:rPr lang="en-US" sz="2000" dirty="0" smtClean="0"/>
              <a:t>Enter </a:t>
            </a:r>
            <a:r>
              <a:rPr lang="en-US" sz="2000" dirty="0"/>
              <a:t>your new </a:t>
            </a:r>
            <a:r>
              <a:rPr lang="en-US" sz="2000" b="1" dirty="0" smtClean="0"/>
              <a:t>User ID </a:t>
            </a:r>
            <a:r>
              <a:rPr lang="en-US" sz="2000" dirty="0"/>
              <a:t>and </a:t>
            </a:r>
            <a:r>
              <a:rPr lang="en-US" sz="2000" b="1" dirty="0" smtClean="0"/>
              <a:t>Password</a:t>
            </a:r>
            <a:r>
              <a:rPr lang="en-US" sz="2000" dirty="0" smtClean="0"/>
              <a:t> </a:t>
            </a:r>
            <a:r>
              <a:rPr lang="en-US" sz="2000" dirty="0"/>
              <a:t>as </a:t>
            </a:r>
            <a:r>
              <a:rPr lang="en-US" sz="2000" dirty="0" smtClean="0"/>
              <a:t>received from </a:t>
            </a:r>
            <a:r>
              <a:rPr lang="en-US" sz="2000" dirty="0"/>
              <a:t>IRCTC in welcome mail.</a:t>
            </a:r>
          </a:p>
          <a:p>
            <a:r>
              <a:rPr lang="en-US" sz="2000" dirty="0"/>
              <a:t> </a:t>
            </a:r>
          </a:p>
          <a:p>
            <a:endParaRPr lang="en-US" dirty="0"/>
          </a:p>
        </p:txBody>
      </p:sp>
      <p:pic>
        <p:nvPicPr>
          <p:cNvPr id="5" name="Picture 4"/>
          <p:cNvPicPr/>
          <p:nvPr/>
        </p:nvPicPr>
        <p:blipFill>
          <a:blip r:embed="rId3"/>
          <a:srcRect/>
          <a:stretch>
            <a:fillRect/>
          </a:stretch>
        </p:blipFill>
        <p:spPr bwMode="auto">
          <a:xfrm>
            <a:off x="0" y="1447800"/>
            <a:ext cx="9144000" cy="5410200"/>
          </a:xfrm>
          <a:prstGeom prst="rect">
            <a:avLst/>
          </a:prstGeom>
          <a:noFill/>
          <a:ln w="9525">
            <a:noFill/>
            <a:miter lim="800000"/>
            <a:headEnd/>
            <a:tailEnd/>
          </a:ln>
        </p:spPr>
      </p:pic>
      <p:cxnSp>
        <p:nvCxnSpPr>
          <p:cNvPr id="7" name="Straight Arrow Connector 6"/>
          <p:cNvCxnSpPr/>
          <p:nvPr/>
        </p:nvCxnSpPr>
        <p:spPr>
          <a:xfrm>
            <a:off x="3200400" y="3732212"/>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90875" y="3884612"/>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90875" y="4037012"/>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467225" y="4958688"/>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6200000" flipH="1">
            <a:off x="4152900" y="4229100"/>
            <a:ext cx="914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63000" cy="1447799"/>
          </a:xfrm>
          <a:prstGeom prst="rect">
            <a:avLst/>
          </a:prstGeom>
          <a:noFill/>
        </p:spPr>
        <p:txBody>
          <a:bodyPr wrap="square" rtlCol="0">
            <a:noAutofit/>
          </a:bodyPr>
          <a:lstStyle/>
          <a:p>
            <a:r>
              <a:rPr lang="en-US" sz="2000" dirty="0" smtClean="0"/>
              <a:t>After Entering </a:t>
            </a:r>
            <a:r>
              <a:rPr lang="en-US" sz="2000" b="1" dirty="0"/>
              <a:t>User </a:t>
            </a:r>
            <a:r>
              <a:rPr lang="en-US" sz="2000" b="1" dirty="0" smtClean="0"/>
              <a:t>ID </a:t>
            </a:r>
            <a:r>
              <a:rPr lang="en-US" sz="2000" dirty="0"/>
              <a:t>and </a:t>
            </a:r>
            <a:r>
              <a:rPr lang="en-US" sz="2000" b="1" dirty="0"/>
              <a:t>Password</a:t>
            </a:r>
            <a:r>
              <a:rPr lang="en-US" sz="2000" dirty="0"/>
              <a:t> a new window </a:t>
            </a:r>
            <a:r>
              <a:rPr lang="en-US" sz="2000" dirty="0" smtClean="0"/>
              <a:t>will appear </a:t>
            </a:r>
            <a:r>
              <a:rPr lang="en-US" sz="2000" dirty="0"/>
              <a:t>on </a:t>
            </a:r>
            <a:r>
              <a:rPr lang="en-US" sz="2000" dirty="0" smtClean="0"/>
              <a:t>your </a:t>
            </a:r>
            <a:r>
              <a:rPr lang="en-US" sz="2000" dirty="0"/>
              <a:t>screen where </a:t>
            </a:r>
            <a:r>
              <a:rPr lang="en-US" sz="2000" dirty="0" smtClean="0"/>
              <a:t>VLE </a:t>
            </a:r>
            <a:r>
              <a:rPr lang="en-US" sz="2000" dirty="0"/>
              <a:t>have to put </a:t>
            </a:r>
            <a:r>
              <a:rPr lang="en-US" sz="2000" dirty="0" smtClean="0"/>
              <a:t>received </a:t>
            </a:r>
            <a:r>
              <a:rPr lang="en-US" sz="2000" dirty="0"/>
              <a:t>OTP </a:t>
            </a:r>
            <a:r>
              <a:rPr lang="en-US" sz="2000" dirty="0" smtClean="0"/>
              <a:t>on </a:t>
            </a:r>
            <a:r>
              <a:rPr lang="en-US" sz="2000" dirty="0" err="1" smtClean="0"/>
              <a:t>Adhaar</a:t>
            </a:r>
            <a:r>
              <a:rPr lang="en-US" sz="2000" dirty="0" smtClean="0"/>
              <a:t> </a:t>
            </a:r>
            <a:r>
              <a:rPr lang="en-US" sz="2000" dirty="0"/>
              <a:t>registered mobile </a:t>
            </a:r>
            <a:r>
              <a:rPr lang="en-US" sz="2000" dirty="0" smtClean="0"/>
              <a:t>#. Then click on verify.</a:t>
            </a:r>
          </a:p>
          <a:p>
            <a:r>
              <a:rPr lang="en-US" sz="2000" dirty="0" smtClean="0"/>
              <a:t>This is a continuous process for every login.</a:t>
            </a:r>
          </a:p>
          <a:p>
            <a:endParaRPr lang="en-US" sz="2000" dirty="0"/>
          </a:p>
          <a:p>
            <a:r>
              <a:rPr lang="en-US" sz="2000" dirty="0"/>
              <a:t> </a:t>
            </a:r>
          </a:p>
          <a:p>
            <a:r>
              <a:rPr lang="en-US" sz="2000" dirty="0"/>
              <a:t> </a:t>
            </a:r>
          </a:p>
          <a:p>
            <a:endParaRPr lang="en-US" dirty="0"/>
          </a:p>
        </p:txBody>
      </p:sp>
      <p:sp>
        <p:nvSpPr>
          <p:cNvPr id="7" name="Oval 6"/>
          <p:cNvSpPr/>
          <p:nvPr/>
        </p:nvSpPr>
        <p:spPr>
          <a:xfrm>
            <a:off x="3657600" y="3505200"/>
            <a:ext cx="16002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srcRect/>
          <a:stretch>
            <a:fillRect/>
          </a:stretch>
        </p:blipFill>
        <p:spPr bwMode="auto">
          <a:xfrm>
            <a:off x="0" y="1617264"/>
            <a:ext cx="9144000" cy="5486400"/>
          </a:xfrm>
          <a:prstGeom prst="rect">
            <a:avLst/>
          </a:prstGeom>
          <a:noFill/>
          <a:ln w="9525">
            <a:noFill/>
            <a:miter lim="800000"/>
            <a:headEnd/>
            <a:tailEnd/>
          </a:ln>
          <a:effectLst/>
        </p:spPr>
      </p:pic>
      <p:sp>
        <p:nvSpPr>
          <p:cNvPr id="9" name="Oval 8"/>
          <p:cNvSpPr/>
          <p:nvPr/>
        </p:nvSpPr>
        <p:spPr>
          <a:xfrm>
            <a:off x="3810000" y="3897576"/>
            <a:ext cx="1524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38600" y="5655864"/>
            <a:ext cx="5334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5400000">
            <a:off x="4038600" y="5047543"/>
            <a:ext cx="838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1"/>
            <a:ext cx="7924800" cy="990599"/>
          </a:xfrm>
          <a:prstGeom prst="rect">
            <a:avLst/>
          </a:prstGeom>
          <a:noFill/>
        </p:spPr>
        <p:txBody>
          <a:bodyPr wrap="square" rtlCol="0">
            <a:noAutofit/>
          </a:bodyPr>
          <a:lstStyle/>
          <a:p>
            <a:r>
              <a:rPr lang="en-US" sz="2000" dirty="0" smtClean="0"/>
              <a:t>After successful authentication it will move on “Plan My Travel page” where VLE to enter required details for ticket booking.</a:t>
            </a:r>
            <a:endParaRPr lang="en-US" sz="2000" dirty="0"/>
          </a:p>
          <a:p>
            <a:r>
              <a:rPr lang="en-US" sz="2000" dirty="0"/>
              <a:t> </a:t>
            </a:r>
          </a:p>
          <a:p>
            <a:r>
              <a:rPr lang="en-US" sz="2000" dirty="0"/>
              <a:t> </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0" y="1371600"/>
            <a:ext cx="9144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1"/>
            <a:ext cx="7924800" cy="990599"/>
          </a:xfrm>
          <a:prstGeom prst="rect">
            <a:avLst/>
          </a:prstGeom>
          <a:noFill/>
        </p:spPr>
        <p:txBody>
          <a:bodyPr wrap="square" rtlCol="0">
            <a:noAutofit/>
          </a:bodyPr>
          <a:lstStyle/>
          <a:p>
            <a:r>
              <a:rPr lang="en-US" sz="2000" dirty="0" smtClean="0"/>
              <a:t>The train list will appear on your screen and select the train through which you want to travel with class then it will show the date wise availability then click on “Book Now”  will move on next page.</a:t>
            </a:r>
            <a:endParaRPr lang="en-US" sz="2000" dirty="0"/>
          </a:p>
          <a:p>
            <a:r>
              <a:rPr lang="en-US" sz="2000" dirty="0"/>
              <a:t> </a:t>
            </a:r>
          </a:p>
          <a:p>
            <a:r>
              <a:rPr lang="en-US" sz="2000" dirty="0"/>
              <a:t> </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cxnSp>
        <p:nvCxnSpPr>
          <p:cNvPr id="6" name="Straight Arrow Connector 5"/>
          <p:cNvCxnSpPr/>
          <p:nvPr/>
        </p:nvCxnSpPr>
        <p:spPr>
          <a:xfrm flipV="1">
            <a:off x="2667000" y="3429000"/>
            <a:ext cx="762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3600" y="3505200"/>
            <a:ext cx="762000" cy="400110"/>
          </a:xfrm>
          <a:prstGeom prst="rect">
            <a:avLst/>
          </a:prstGeom>
          <a:noFill/>
        </p:spPr>
        <p:txBody>
          <a:bodyPr wrap="square" rtlCol="0">
            <a:spAutoFit/>
          </a:bodyPr>
          <a:lstStyle/>
          <a:p>
            <a:r>
              <a:rPr lang="en-US" sz="1000" b="1" dirty="0" smtClean="0"/>
              <a:t>Click on Book</a:t>
            </a:r>
            <a:endParaRPr lang="en-US" sz="1000" b="1" dirty="0"/>
          </a:p>
        </p:txBody>
      </p:sp>
      <p:sp>
        <p:nvSpPr>
          <p:cNvPr id="8" name="TextBox 7"/>
          <p:cNvSpPr txBox="1"/>
          <p:nvPr/>
        </p:nvSpPr>
        <p:spPr>
          <a:xfrm>
            <a:off x="6553200" y="4343400"/>
            <a:ext cx="1524000" cy="307777"/>
          </a:xfrm>
          <a:prstGeom prst="rect">
            <a:avLst/>
          </a:prstGeom>
          <a:noFill/>
        </p:spPr>
        <p:txBody>
          <a:bodyPr wrap="square" rtlCol="0">
            <a:spAutoFit/>
          </a:bodyPr>
          <a:lstStyle/>
          <a:p>
            <a:r>
              <a:rPr lang="en-US" sz="1400" dirty="0" smtClean="0"/>
              <a:t>Select Class</a:t>
            </a:r>
            <a:endParaRPr lang="en-US" sz="1400" dirty="0"/>
          </a:p>
        </p:txBody>
      </p:sp>
      <p:cxnSp>
        <p:nvCxnSpPr>
          <p:cNvPr id="10" name="Straight Arrow Connector 9"/>
          <p:cNvCxnSpPr/>
          <p:nvPr/>
        </p:nvCxnSpPr>
        <p:spPr>
          <a:xfrm>
            <a:off x="7467600" y="4572000"/>
            <a:ext cx="838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1"/>
            <a:ext cx="7924800" cy="990599"/>
          </a:xfrm>
          <a:prstGeom prst="rect">
            <a:avLst/>
          </a:prstGeom>
          <a:noFill/>
        </p:spPr>
        <p:txBody>
          <a:bodyPr wrap="square" rtlCol="0">
            <a:noAutofit/>
          </a:bodyPr>
          <a:lstStyle/>
          <a:p>
            <a:r>
              <a:rPr lang="en-US" sz="2000" dirty="0" smtClean="0"/>
              <a:t>Here you have to fill the details of passenger, and can change the boarding point from the below option also and click on next button</a:t>
            </a:r>
            <a:endParaRPr lang="en-US" sz="2000" dirty="0"/>
          </a:p>
          <a:p>
            <a:r>
              <a:rPr lang="en-US" sz="2000" dirty="0"/>
              <a:t> </a:t>
            </a:r>
          </a:p>
          <a:p>
            <a:r>
              <a:rPr lang="en-US" sz="2000" dirty="0"/>
              <a:t> </a:t>
            </a:r>
          </a:p>
          <a:p>
            <a:endParaRPr lang="en-US" dirty="0"/>
          </a:p>
        </p:txBody>
      </p:sp>
      <p:pic>
        <p:nvPicPr>
          <p:cNvPr id="3077" name="Picture 5"/>
          <p:cNvPicPr>
            <a:picLocks noChangeAspect="1" noChangeArrowheads="1"/>
          </p:cNvPicPr>
          <p:nvPr/>
        </p:nvPicPr>
        <p:blipFill>
          <a:blip r:embed="rId2"/>
          <a:srcRect/>
          <a:stretch>
            <a:fillRect/>
          </a:stretch>
        </p:blipFill>
        <p:spPr bwMode="auto">
          <a:xfrm>
            <a:off x="0" y="1295400"/>
            <a:ext cx="9144000" cy="5562600"/>
          </a:xfrm>
          <a:prstGeom prst="rect">
            <a:avLst/>
          </a:prstGeom>
          <a:noFill/>
          <a:ln w="9525">
            <a:noFill/>
            <a:miter lim="800000"/>
            <a:headEnd/>
            <a:tailEnd/>
          </a:ln>
          <a:effectLst/>
        </p:spPr>
      </p:pic>
      <p:sp>
        <p:nvSpPr>
          <p:cNvPr id="8" name="Oval 7"/>
          <p:cNvSpPr/>
          <p:nvPr/>
        </p:nvSpPr>
        <p:spPr>
          <a:xfrm>
            <a:off x="643268" y="2213338"/>
            <a:ext cx="914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24400" y="2286000"/>
            <a:ext cx="2590800" cy="523220"/>
          </a:xfrm>
          <a:prstGeom prst="rect">
            <a:avLst/>
          </a:prstGeom>
          <a:noFill/>
        </p:spPr>
        <p:txBody>
          <a:bodyPr wrap="square" rtlCol="0">
            <a:spAutoFit/>
          </a:bodyPr>
          <a:lstStyle/>
          <a:p>
            <a:r>
              <a:rPr lang="en-US" sz="1400" b="1" dirty="0" smtClean="0"/>
              <a:t>You can change your boarding point from here</a:t>
            </a:r>
            <a:endParaRPr lang="en-US" sz="1400" b="1" dirty="0"/>
          </a:p>
        </p:txBody>
      </p:sp>
      <p:cxnSp>
        <p:nvCxnSpPr>
          <p:cNvPr id="14" name="Straight Arrow Connector 13"/>
          <p:cNvCxnSpPr/>
          <p:nvPr/>
        </p:nvCxnSpPr>
        <p:spPr>
          <a:xfrm rot="10800000">
            <a:off x="1524000" y="2362200"/>
            <a:ext cx="3113835" cy="1517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5334000"/>
            <a:ext cx="2667000" cy="523220"/>
          </a:xfrm>
          <a:prstGeom prst="rect">
            <a:avLst/>
          </a:prstGeom>
          <a:noFill/>
        </p:spPr>
        <p:txBody>
          <a:bodyPr wrap="square" rtlCol="0">
            <a:spAutoFit/>
          </a:bodyPr>
          <a:lstStyle/>
          <a:p>
            <a:r>
              <a:rPr lang="en-US" sz="1400" b="1" dirty="0" smtClean="0"/>
              <a:t>Change the mobile number (if required )</a:t>
            </a:r>
            <a:endParaRPr lang="en-US" sz="1400" b="1" dirty="0"/>
          </a:p>
        </p:txBody>
      </p:sp>
      <p:cxnSp>
        <p:nvCxnSpPr>
          <p:cNvPr id="18" name="Straight Arrow Connector 17"/>
          <p:cNvCxnSpPr>
            <a:stCxn id="16" idx="1"/>
          </p:cNvCxnSpPr>
          <p:nvPr/>
        </p:nvCxnSpPr>
        <p:spPr>
          <a:xfrm rot="10800000" flipV="1">
            <a:off x="3200400" y="5595610"/>
            <a:ext cx="1447800" cy="1193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3048000"/>
            <a:ext cx="2362200" cy="307777"/>
          </a:xfrm>
          <a:prstGeom prst="rect">
            <a:avLst/>
          </a:prstGeom>
          <a:noFill/>
        </p:spPr>
        <p:txBody>
          <a:bodyPr wrap="square" rtlCol="0">
            <a:spAutoFit/>
          </a:bodyPr>
          <a:lstStyle/>
          <a:p>
            <a:r>
              <a:rPr lang="en-US" sz="1400" b="1" dirty="0" smtClean="0"/>
              <a:t>Fill the passenger details</a:t>
            </a:r>
            <a:endParaRPr lang="en-US" sz="1400" b="1" dirty="0"/>
          </a:p>
        </p:txBody>
      </p:sp>
      <p:cxnSp>
        <p:nvCxnSpPr>
          <p:cNvPr id="22" name="Straight Arrow Connector 21"/>
          <p:cNvCxnSpPr>
            <a:stCxn id="19" idx="1"/>
          </p:cNvCxnSpPr>
          <p:nvPr/>
        </p:nvCxnSpPr>
        <p:spPr>
          <a:xfrm rot="10800000">
            <a:off x="762000" y="2819401"/>
            <a:ext cx="4038600" cy="3824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905000" y="6296025"/>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56007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1"/>
            <a:ext cx="7924800" cy="990599"/>
          </a:xfrm>
          <a:prstGeom prst="rect">
            <a:avLst/>
          </a:prstGeom>
          <a:noFill/>
        </p:spPr>
        <p:txBody>
          <a:bodyPr wrap="square" rtlCol="0">
            <a:noAutofit/>
          </a:bodyPr>
          <a:lstStyle/>
          <a:p>
            <a:r>
              <a:rPr lang="en-US" sz="2000" dirty="0" smtClean="0"/>
              <a:t>Here you can check your ticket amount, passenger details, and then you will get payment option.   </a:t>
            </a:r>
            <a:endParaRPr lang="en-US" sz="2000" dirty="0"/>
          </a:p>
          <a:p>
            <a:r>
              <a:rPr lang="en-US" sz="2000" dirty="0"/>
              <a:t> </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Oval 5"/>
          <p:cNvSpPr/>
          <p:nvPr/>
        </p:nvSpPr>
        <p:spPr>
          <a:xfrm>
            <a:off x="1524000" y="49530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71800" y="55626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42940" y="4267200"/>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438400" y="5257800"/>
            <a:ext cx="609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1"/>
            <a:ext cx="7924800" cy="380999"/>
          </a:xfrm>
          <a:prstGeom prst="rect">
            <a:avLst/>
          </a:prstGeom>
          <a:noFill/>
        </p:spPr>
        <p:txBody>
          <a:bodyPr wrap="square" rtlCol="0">
            <a:noAutofit/>
          </a:bodyPr>
          <a:lstStyle/>
          <a:p>
            <a:r>
              <a:rPr lang="en-US" sz="2000" dirty="0" smtClean="0"/>
              <a:t>Here you have to enter your CSC ID, Password and Wallet Pin then validate. </a:t>
            </a:r>
            <a:endParaRPr lang="en-US" sz="2000" dirty="0"/>
          </a:p>
          <a:p>
            <a:r>
              <a:rPr lang="en-US" sz="2000" dirty="0"/>
              <a:t> </a:t>
            </a:r>
          </a:p>
          <a:p>
            <a:r>
              <a:rPr lang="en-US" sz="2000" dirty="0"/>
              <a:t> </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0" y="914400"/>
            <a:ext cx="9144000" cy="5943600"/>
          </a:xfrm>
          <a:prstGeom prst="rect">
            <a:avLst/>
          </a:prstGeom>
          <a:noFill/>
          <a:ln w="9525">
            <a:noFill/>
            <a:miter lim="800000"/>
            <a:headEnd/>
            <a:tailEnd/>
          </a:ln>
          <a:effectLst/>
        </p:spPr>
      </p:pic>
      <p:cxnSp>
        <p:nvCxnSpPr>
          <p:cNvPr id="10" name="Straight Arrow Connector 9"/>
          <p:cNvCxnSpPr/>
          <p:nvPr/>
        </p:nvCxnSpPr>
        <p:spPr>
          <a:xfrm rot="5400000">
            <a:off x="8001000" y="3200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67600" y="3457575"/>
            <a:ext cx="1447800" cy="307777"/>
          </a:xfrm>
          <a:prstGeom prst="rect">
            <a:avLst/>
          </a:prstGeom>
          <a:noFill/>
        </p:spPr>
        <p:txBody>
          <a:bodyPr wrap="square" rtlCol="0">
            <a:spAutoFit/>
          </a:bodyPr>
          <a:lstStyle/>
          <a:p>
            <a:r>
              <a:rPr lang="en-US" sz="1400" dirty="0" smtClean="0"/>
              <a:t>Ticket Amount</a:t>
            </a:r>
            <a:endParaRPr lang="en-US" sz="1400" dirty="0"/>
          </a:p>
        </p:txBody>
      </p:sp>
      <p:sp>
        <p:nvSpPr>
          <p:cNvPr id="12" name="Oval 11"/>
          <p:cNvSpPr/>
          <p:nvPr/>
        </p:nvSpPr>
        <p:spPr>
          <a:xfrm>
            <a:off x="5410200" y="419100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393</Words>
  <Application>Microsoft Office PowerPoint</Application>
  <PresentationFormat>On-screen Show (4:3)</PresentationFormat>
  <Paragraphs>38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28</cp:revision>
  <dcterms:created xsi:type="dcterms:W3CDTF">2017-07-06T11:47:53Z</dcterms:created>
  <dcterms:modified xsi:type="dcterms:W3CDTF">2017-07-10T07:23:20Z</dcterms:modified>
</cp:coreProperties>
</file>