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84" r:id="rId4"/>
    <p:sldId id="286" r:id="rId5"/>
    <p:sldId id="267" r:id="rId6"/>
    <p:sldId id="287" r:id="rId7"/>
    <p:sldId id="268" r:id="rId8"/>
    <p:sldId id="285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3" r:id="rId22"/>
    <p:sldId id="270" r:id="rId23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56CCA-DD1D-4C3F-B27F-E86FDF801837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6004-923A-4431-B786-E26D768B4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2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2992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9347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549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 descr="csc.png">
            <a:extLst>
              <a:ext uri="{FF2B5EF4-FFF2-40B4-BE49-F238E27FC236}">
                <a16:creationId xmlns:a16="http://schemas.microsoft.com/office/drawing/2014/main" xmlns="" id="{5CC35B68-FFEE-4ACE-A4D1-3E5090398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328" y="6082242"/>
            <a:ext cx="1220354" cy="6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24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788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694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0002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75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4802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01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336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3AA0-9265-4D69-B118-7D8D064BB891}" type="datetimeFigureOut">
              <a:rPr lang="en-IN" smtClean="0"/>
              <a:pPr/>
              <a:t>16-08-2021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3424-8F41-43F3-83C3-768C6047E8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798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nistry of labour logo 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53" y="5589240"/>
            <a:ext cx="2312206" cy="11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3528" y="4788546"/>
            <a:ext cx="8676456" cy="1778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Database of Unorganised Workers (NDUW) through CSCs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s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775666"/>
            <a:ext cx="1495294" cy="783249"/>
          </a:xfrm>
          <a:prstGeom prst="rect">
            <a:avLst/>
          </a:prstGeom>
        </p:spPr>
      </p:pic>
      <p:pic>
        <p:nvPicPr>
          <p:cNvPr id="2" name="Picture 2" descr="3,048 Indian Construction Worker Stock Photos, Pictures &amp;amp; Royalty-Free  Images - iStock">
            <a:extLst>
              <a:ext uri="{FF2B5EF4-FFF2-40B4-BE49-F238E27FC236}">
                <a16:creationId xmlns:a16="http://schemas.microsoft.com/office/drawing/2014/main" xmlns="" id="{2BB7E1C8-BF21-4AA3-A8C3-02A57CA81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58"/>
          <a:stretch/>
        </p:blipFill>
        <p:spPr bwMode="auto">
          <a:xfrm>
            <a:off x="0" y="-27369"/>
            <a:ext cx="9144000" cy="4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8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785794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3. Login with credentials &amp; search </a:t>
            </a:r>
            <a:r>
              <a:rPr lang="en-IN" sz="2000" dirty="0" err="1" smtClean="0">
                <a:solidFill>
                  <a:schemeClr val="accent6">
                    <a:lumMod val="75000"/>
                  </a:schemeClr>
                </a:solidFill>
              </a:rPr>
              <a:t>eShram</a:t>
            </a: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1545"/>
          <a:stretch/>
        </p:blipFill>
        <p:spPr bwMode="auto">
          <a:xfrm>
            <a:off x="571472" y="1714488"/>
            <a:ext cx="8072494" cy="37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t="9402"/>
          <a:stretch/>
        </p:blipFill>
        <p:spPr bwMode="auto">
          <a:xfrm>
            <a:off x="535753" y="1700808"/>
            <a:ext cx="8072494" cy="36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857232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It will </a:t>
            </a: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redirect to website. </a:t>
            </a: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Click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on REGISTER NEW UW.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2322" r="32" b="-1"/>
          <a:stretch/>
        </p:blipFill>
        <p:spPr bwMode="auto">
          <a:xfrm>
            <a:off x="467544" y="1844824"/>
            <a:ext cx="8143932" cy="35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714356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Enter beneficiary’s </a:t>
            </a:r>
            <a:r>
              <a:rPr lang="en-IN" sz="2000" dirty="0" err="1">
                <a:solidFill>
                  <a:schemeClr val="accent6">
                    <a:lumMod val="75000"/>
                  </a:schemeClr>
                </a:solidFill>
              </a:rPr>
              <a:t>Aadhaar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 &amp; validate him through biometric or OTP.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t="7692" b="5413"/>
          <a:stretch>
            <a:fillRect/>
          </a:stretch>
        </p:blipFill>
        <p:spPr bwMode="auto">
          <a:xfrm>
            <a:off x="500034" y="1643050"/>
            <a:ext cx="8215370" cy="409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64291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Review </a:t>
            </a:r>
            <a:r>
              <a:rPr lang="en-IN" sz="2000" dirty="0" err="1">
                <a:solidFill>
                  <a:schemeClr val="accent6">
                    <a:lumMod val="75000"/>
                  </a:schemeClr>
                </a:solidFill>
              </a:rPr>
              <a:t>aadhaar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 fetched details, check declaration &amp; continue.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8262" b="5698"/>
          <a:stretch>
            <a:fillRect/>
          </a:stretch>
        </p:blipFill>
        <p:spPr bwMode="auto">
          <a:xfrm>
            <a:off x="500034" y="2214554"/>
            <a:ext cx="81439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857232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Enter Personal Information &amp; continue.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t="9117" b="5413"/>
          <a:stretch>
            <a:fillRect/>
          </a:stretch>
        </p:blipFill>
        <p:spPr bwMode="auto">
          <a:xfrm>
            <a:off x="428596" y="1857364"/>
            <a:ext cx="8143932" cy="40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785794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Enter Residential Information &amp; continue.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8832" b="5128"/>
          <a:stretch>
            <a:fillRect/>
          </a:stretch>
        </p:blipFill>
        <p:spPr bwMode="auto">
          <a:xfrm>
            <a:off x="571472" y="1857364"/>
            <a:ext cx="8143932" cy="40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857232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8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Enter Educational Qualification &amp; continue.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t="8262" b="4843"/>
          <a:stretch>
            <a:fillRect/>
          </a:stretch>
        </p:blipFill>
        <p:spPr bwMode="auto">
          <a:xfrm>
            <a:off x="500034" y="1857364"/>
            <a:ext cx="8072494" cy="409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857232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9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Enter Occupation details &amp; continue.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9402" b="5698"/>
          <a:stretch>
            <a:fillRect/>
          </a:stretch>
        </p:blipFill>
        <p:spPr bwMode="auto">
          <a:xfrm>
            <a:off x="500034" y="1571612"/>
            <a:ext cx="8072494" cy="449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10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Enter details &amp; continue.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t="8547" b="5128"/>
          <a:stretch>
            <a:fillRect/>
          </a:stretch>
        </p:blipFill>
        <p:spPr bwMode="auto">
          <a:xfrm>
            <a:off x="500034" y="1643050"/>
            <a:ext cx="8215370" cy="45863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11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Preview &amp; tick the self declaration.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Who are Unorganised Workers?</a:t>
            </a:r>
            <a:endParaRPr lang="en-IN" sz="36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1643050"/>
            <a:ext cx="8501122" cy="1571636"/>
          </a:xfrm>
        </p:spPr>
        <p:txBody>
          <a:bodyPr numCol="1"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/>
              <a:t>There are 43.7 </a:t>
            </a:r>
            <a:r>
              <a:rPr lang="en-US" sz="2000" dirty="0" err="1"/>
              <a:t>crore</a:t>
            </a:r>
            <a:r>
              <a:rPr lang="en-US" sz="2000" dirty="0"/>
              <a:t> workers working in the unorganized sector in India.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000" dirty="0"/>
              <a:t>Some examples of unorganised workers:</a:t>
            </a: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2571744"/>
            <a:ext cx="8229600" cy="3809584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and Marginal Farmers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gricultural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laborers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 croppers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Fishermen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Those engaged in animal husbandry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Beedi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Labelling and packing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and construction workers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leather workers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weavers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IN" sz="2000" dirty="0" smtClean="0"/>
              <a:t>Carpenter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 workers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workers in brick kilns and stone quarries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workers in saw mills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Midwives,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Domestic workers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Barbers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Vegetable and fruit vendors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 paper vendors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Rikshaw pullers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 drivers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Sericulture workers, Carpenters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Tannery workers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Common Services </a:t>
            </a:r>
            <a:r>
              <a:rPr lang="en-US" sz="2000" dirty="0" err="1"/>
              <a:t>Centres</a:t>
            </a: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House Maids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Street Vendors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MNGRGA Workers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ASHA Workers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Milk Pouring Farmers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Migrant Workers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1-07-16 at 09.08.52.jpeg"/>
          <p:cNvPicPr/>
          <p:nvPr/>
        </p:nvPicPr>
        <p:blipFill>
          <a:blip r:embed="rId2"/>
          <a:srcRect t="5743"/>
          <a:stretch>
            <a:fillRect/>
          </a:stretch>
        </p:blipFill>
        <p:spPr>
          <a:xfrm>
            <a:off x="785786" y="1928802"/>
            <a:ext cx="7929618" cy="40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77867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12"/>
            </a:pP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Download &amp; handover UAN card to beneficiary.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GENERAL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862196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Calibri Light" pitchFamily="34" charset="0"/>
              </a:rPr>
              <a:t>Is there any charge the worker has to pay for the new registration in NDUW?</a:t>
            </a:r>
          </a:p>
          <a:p>
            <a:pPr marL="449263" lvl="1" indent="7938" algn="just" fontAlgn="base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cs typeface="Calibri Light" pitchFamily="34" charset="0"/>
              </a:rPr>
              <a:t>No, the workers does not have to pay anything for new registration, however worker will pay any amount of Rs 20 </a:t>
            </a:r>
            <a:r>
              <a:rPr lang="en-IN" dirty="0" err="1">
                <a:cs typeface="Calibri Light" pitchFamily="34" charset="0"/>
              </a:rPr>
              <a:t>incase</a:t>
            </a:r>
            <a:r>
              <a:rPr lang="en-IN" dirty="0">
                <a:cs typeface="Calibri Light" pitchFamily="34" charset="0"/>
              </a:rPr>
              <a:t> of any </a:t>
            </a:r>
            <a:r>
              <a:rPr lang="en-IN" dirty="0" err="1">
                <a:cs typeface="Calibri Light" pitchFamily="34" charset="0"/>
              </a:rPr>
              <a:t>updation</a:t>
            </a:r>
            <a:r>
              <a:rPr lang="en-IN" dirty="0" smtClean="0">
                <a:cs typeface="Calibri Light" pitchFamily="34" charset="0"/>
              </a:rPr>
              <a:t>.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Calibri" pitchFamily="34" charset="0"/>
              <a:cs typeface="Calibri Light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IN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Does the UAN card have some validity? 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IN" dirty="0" smtClean="0">
                <a:cs typeface="Calibri Light" pitchFamily="34" charset="0"/>
              </a:rPr>
              <a:t>It is VALID for lifetime.</a:t>
            </a:r>
            <a:endParaRPr lang="en-US" dirty="0">
              <a:cs typeface="Calibri Light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IN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Does the worker have to renew the UAN card every year?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IN" dirty="0" smtClean="0">
                <a:cs typeface="Calibri Light" pitchFamily="34" charset="0"/>
              </a:rPr>
              <a:t>If the information changes or any  other details is updated, the worker must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IN" dirty="0" smtClean="0">
                <a:cs typeface="Calibri Light" pitchFamily="34" charset="0"/>
              </a:rPr>
              <a:t>reprint the card again</a:t>
            </a:r>
            <a:r>
              <a:rPr lang="en-IN" dirty="0" smtClean="0">
                <a:cs typeface="Calibri Light" pitchFamily="34" charset="0"/>
              </a:rPr>
              <a:t>.</a:t>
            </a:r>
          </a:p>
          <a:p>
            <a:pPr lvl="1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If the worker is not paying income tax but filing the returns.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Is he eligible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?</a:t>
            </a:r>
          </a:p>
          <a:p>
            <a:pPr lvl="1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	</a:t>
            </a:r>
            <a:r>
              <a:rPr lang="en-IN" dirty="0" smtClean="0">
                <a:cs typeface="Calibri Light" pitchFamily="34" charset="0"/>
              </a:rPr>
              <a:t>Yes, worker can get register in this case</a:t>
            </a:r>
            <a:r>
              <a:rPr lang="en-IN" dirty="0" smtClean="0">
                <a:cs typeface="Calibri Light" pitchFamily="34" charset="0"/>
              </a:rPr>
              <a:t>.</a:t>
            </a:r>
            <a:endParaRPr lang="en-IN" dirty="0" smtClean="0">
              <a:cs typeface="Calibri Light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IN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Is there any helpdesk we can contact to address our queries?</a:t>
            </a:r>
          </a:p>
          <a:p>
            <a:pPr marL="449263" lvl="1" indent="7938" algn="just" fontAlgn="base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cs typeface="Calibri Light" pitchFamily="34" charset="0"/>
              </a:rPr>
              <a:t>Yes, workers can call at XXXXX between 8 AM to 8 PM for any query on NDUW or register grievance online at (_____________)</a:t>
            </a:r>
            <a:endParaRPr lang="en-US" dirty="0"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ea typeface="Calibri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3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thank-you-page-exam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312" y="1196752"/>
            <a:ext cx="92266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4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What is NDUW?</a:t>
            </a:r>
            <a:endParaRPr lang="en-IN" sz="36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00174"/>
            <a:ext cx="8352928" cy="50720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/>
              <a:t>Ministry of Labour &amp; Employment is creating national database of unorganised workers.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/>
              <a:t>Registration of unorganised workers will be facilitate on the website. 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/>
              <a:t>Every UW will be issued identity card that will be a unique identification number.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/>
              <a:t>Benefits to the unorganised worker</a:t>
            </a:r>
          </a:p>
          <a:p>
            <a:pPr marL="74295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dirty="0"/>
              <a:t>On the base of this database </a:t>
            </a:r>
            <a:r>
              <a:rPr lang="en-IN" sz="1800" dirty="0">
                <a:solidFill>
                  <a:schemeClr val="accent6">
                    <a:lumMod val="75000"/>
                  </a:schemeClr>
                </a:solidFill>
              </a:rPr>
              <a:t>social security schemes  </a:t>
            </a:r>
            <a:r>
              <a:rPr lang="en-IN" sz="1800" dirty="0"/>
              <a:t>will be implement by Ministries/Governments.</a:t>
            </a:r>
          </a:p>
          <a:p>
            <a:pPr marL="74295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dirty="0"/>
              <a:t>PM </a:t>
            </a:r>
            <a:r>
              <a:rPr lang="en-IN" sz="1800" dirty="0" err="1"/>
              <a:t>Suraksha</a:t>
            </a:r>
            <a:r>
              <a:rPr lang="en-IN" sz="1800" dirty="0"/>
              <a:t> </a:t>
            </a:r>
            <a:r>
              <a:rPr lang="en-IN" sz="1800" dirty="0" err="1"/>
              <a:t>Bhima</a:t>
            </a:r>
            <a:r>
              <a:rPr lang="en-IN" sz="1800" dirty="0"/>
              <a:t> </a:t>
            </a:r>
            <a:r>
              <a:rPr lang="en-IN" sz="1800" dirty="0" err="1"/>
              <a:t>Yojana</a:t>
            </a:r>
            <a:endParaRPr lang="en-IN" sz="1800" dirty="0"/>
          </a:p>
          <a:p>
            <a:pPr marL="1200150" lvl="2" indent="-342900" algn="just">
              <a:buFont typeface="Wingdings" pitchFamily="2" charset="2"/>
              <a:buChar char="Ø"/>
            </a:pPr>
            <a:r>
              <a:rPr lang="en-IN" sz="1800" dirty="0"/>
              <a:t>Registered workers under NDUW can take PM </a:t>
            </a:r>
            <a:r>
              <a:rPr lang="en-IN" sz="1800" dirty="0" err="1"/>
              <a:t>Suraksha</a:t>
            </a:r>
            <a:r>
              <a:rPr lang="en-IN" sz="1800" dirty="0"/>
              <a:t> </a:t>
            </a:r>
            <a:r>
              <a:rPr lang="en-IN" sz="1800" dirty="0" err="1"/>
              <a:t>Bhima</a:t>
            </a:r>
            <a:r>
              <a:rPr lang="en-IN" sz="1800" dirty="0"/>
              <a:t> </a:t>
            </a:r>
            <a:r>
              <a:rPr lang="en-IN" sz="1800" dirty="0" err="1"/>
              <a:t>Yojana</a:t>
            </a:r>
            <a:r>
              <a:rPr lang="en-IN" sz="1800" dirty="0"/>
              <a:t>.</a:t>
            </a:r>
          </a:p>
          <a:p>
            <a:pPr marL="1200150" lvl="2" indent="-342900" algn="just">
              <a:buFont typeface="Wingdings" pitchFamily="2" charset="2"/>
              <a:buChar char="Ø"/>
            </a:pPr>
            <a:r>
              <a:rPr lang="en-IN" sz="1800" dirty="0"/>
              <a:t>Premium of Rs. 12 will be waived off for 1 year.</a:t>
            </a:r>
          </a:p>
        </p:txBody>
      </p:sp>
    </p:spTree>
    <p:extLst>
      <p:ext uri="{BB962C8B-B14F-4D97-AF65-F5344CB8AC3E}">
        <p14:creationId xmlns:p14="http://schemas.microsoft.com/office/powerpoint/2010/main" xmlns="" val="35119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Why to do registration in NDUW ?</a:t>
            </a:r>
            <a:endParaRPr lang="en-IN" sz="36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57364"/>
            <a:ext cx="8176422" cy="47149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/>
              <a:t>Unorganised workers will get the benefits of social security &amp; welfare schemes.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This database will help government in policy &amp; programs making for unorganized workers.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To track the movement of workers from informal sector to formal sector and vice-versa, their occupation, skill development etc.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Also, to track migrant labor workforce &amp; to provide them more employment opportunities.</a:t>
            </a:r>
            <a:br>
              <a:rPr lang="en-US" sz="2000" dirty="0" smtClean="0"/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1927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Eligibility Criteria</a:t>
            </a:r>
            <a:endParaRPr lang="en-US" sz="36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Each workers that fulfills the below criteria is eligible for registration under NDUW:</a:t>
            </a:r>
          </a:p>
          <a:p>
            <a:pPr>
              <a:lnSpc>
                <a:spcPct val="125000"/>
              </a:lnSpc>
              <a:buNone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2000" dirty="0"/>
              <a:t>Age should be </a:t>
            </a:r>
            <a:r>
              <a:rPr lang="en-US" sz="2000" dirty="0" smtClean="0"/>
              <a:t>from16-59 </a:t>
            </a:r>
            <a:r>
              <a:rPr lang="en-US" sz="2000" dirty="0"/>
              <a:t>years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2000" dirty="0"/>
              <a:t>Should not be an income tax payee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2000" dirty="0"/>
              <a:t>Should not be member of EPFO and ESIC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ü"/>
            </a:pPr>
            <a:r>
              <a:rPr lang="en-US" sz="2000" dirty="0"/>
              <a:t>Must be working in unorganized workers categories </a:t>
            </a: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2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all cannot register in NDUW?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IN" sz="2000" dirty="0" smtClean="0"/>
              <a:t>Anybody engaged in organised </a:t>
            </a:r>
            <a:r>
              <a:rPr lang="en-IN" sz="2000" dirty="0" smtClean="0"/>
              <a:t>sector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N" sz="2000" dirty="0" smtClean="0"/>
          </a:p>
          <a:p>
            <a:pPr marL="457200" lvl="0" indent="-4572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IN" sz="2000" dirty="0" smtClean="0"/>
              <a:t>Organised sector </a:t>
            </a:r>
            <a:r>
              <a:rPr lang="en-US" sz="2000" dirty="0" smtClean="0"/>
              <a:t>consist of workers in private or public sector that receive regular salaries, emoluments and other benefits including leaves and social security in the form of provident funds and gratuity. </a:t>
            </a:r>
            <a:endParaRPr lang="en-US" sz="2000" dirty="0" smtClean="0"/>
          </a:p>
          <a:p>
            <a:pPr marL="457200" lvl="0" indent="-457200">
              <a:spcBef>
                <a:spcPct val="200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5952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Requirement for Registration</a:t>
            </a:r>
            <a:endParaRPr lang="en-US" sz="36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1800" b="1" dirty="0"/>
              <a:t>Mandatory </a:t>
            </a:r>
            <a:endParaRPr lang="en-US" sz="1800" b="1" dirty="0"/>
          </a:p>
          <a:p>
            <a:pPr lvl="1">
              <a:buFont typeface="Wingdings" pitchFamily="2" charset="2"/>
              <a:buChar char="ü"/>
            </a:pPr>
            <a:r>
              <a:rPr lang="en-IN" sz="1800" dirty="0"/>
              <a:t>Mandatory e KYC using Aadhaar Number</a:t>
            </a:r>
          </a:p>
          <a:p>
            <a:pPr lvl="2"/>
            <a:r>
              <a:rPr lang="en-IN" sz="1400" dirty="0"/>
              <a:t>OTP</a:t>
            </a:r>
          </a:p>
          <a:p>
            <a:pPr lvl="2"/>
            <a:r>
              <a:rPr lang="en-IN" sz="1400" dirty="0"/>
              <a:t>Finger print</a:t>
            </a:r>
          </a:p>
          <a:p>
            <a:pPr lvl="2"/>
            <a:r>
              <a:rPr lang="en-IN" sz="1400" dirty="0"/>
              <a:t>IRIS</a:t>
            </a:r>
            <a:endParaRPr lang="en-US" sz="1400" dirty="0"/>
          </a:p>
          <a:p>
            <a:pPr lvl="1">
              <a:buFont typeface="Wingdings" pitchFamily="2" charset="2"/>
              <a:buChar char="ü"/>
            </a:pPr>
            <a:r>
              <a:rPr lang="en-IN" sz="1800" dirty="0"/>
              <a:t>Active Bank account</a:t>
            </a:r>
          </a:p>
          <a:p>
            <a:pPr lvl="1">
              <a:buFont typeface="Wingdings" pitchFamily="2" charset="2"/>
              <a:buChar char="ü"/>
            </a:pPr>
            <a:r>
              <a:rPr lang="en-IN" sz="1800" dirty="0"/>
              <a:t>Active Mobile Number</a:t>
            </a:r>
          </a:p>
          <a:p>
            <a:pPr lvl="1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IN" sz="1800" b="1" dirty="0"/>
              <a:t>Optional</a:t>
            </a:r>
            <a:endParaRPr lang="en-US" sz="1800" dirty="0"/>
          </a:p>
          <a:p>
            <a:pPr lvl="1">
              <a:buFont typeface="Wingdings" pitchFamily="2" charset="2"/>
              <a:buChar char="ü"/>
            </a:pPr>
            <a:r>
              <a:rPr lang="en-IN" sz="1800" dirty="0"/>
              <a:t>Education Certificate</a:t>
            </a:r>
            <a:endParaRPr lang="en-US" sz="1800" dirty="0"/>
          </a:p>
          <a:p>
            <a:pPr lvl="1">
              <a:buFont typeface="Wingdings" pitchFamily="2" charset="2"/>
              <a:buChar char="ü"/>
            </a:pPr>
            <a:r>
              <a:rPr lang="en-IN" sz="1800" dirty="0"/>
              <a:t>Income Certificate</a:t>
            </a:r>
            <a:endParaRPr lang="en-US" sz="1800" dirty="0"/>
          </a:p>
          <a:p>
            <a:pPr lvl="1">
              <a:buFont typeface="Wingdings" pitchFamily="2" charset="2"/>
              <a:buChar char="ü"/>
            </a:pPr>
            <a:r>
              <a:rPr lang="en-IN" sz="1800" dirty="0"/>
              <a:t>Occupation Certificate</a:t>
            </a:r>
          </a:p>
          <a:p>
            <a:pPr lvl="1">
              <a:buFont typeface="Wingdings" pitchFamily="2" charset="2"/>
              <a:buChar char="ü"/>
            </a:pPr>
            <a:r>
              <a:rPr lang="en-IN" sz="1800" dirty="0"/>
              <a:t>Skill Certificate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050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of CSCs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391160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en-IN" sz="1800" dirty="0"/>
              <a:t>Support in registration of 43.7 crore of unorganised workers across country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en-IN" sz="1800" dirty="0"/>
              <a:t>Update requests of workers in the registered UAN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en-IN" sz="1800" dirty="0"/>
              <a:t>Advocacy of the NDUW at the local level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en-IN" sz="1800" dirty="0"/>
              <a:t>Register &amp; handover UAN cards to the unorganised workers (A4 Paper)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en-IN" sz="1800" dirty="0"/>
              <a:t>Commission of Rs 20 (including taxes) per new registration which will be divided in ration of 80:20 between CSC VLE &amp; CSC SPV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IN" sz="1800" b="1" dirty="0">
                <a:solidFill>
                  <a:schemeClr val="accent6"/>
                </a:solidFill>
              </a:rPr>
              <a:t>       No amount to be charged from unorganized worker for registration.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en-IN" sz="1800" dirty="0"/>
              <a:t>Update Facility will be available through CSC where Rs 20 (inclusive of taxes) to be charged from beneficiary</a:t>
            </a:r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endParaRPr lang="en-IN" sz="1800" dirty="0"/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endParaRPr lang="en-IN" sz="1800" dirty="0"/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endParaRPr lang="en-IN" sz="1800" dirty="0"/>
          </a:p>
          <a:p>
            <a:pPr>
              <a:lnSpc>
                <a:spcPct val="125000"/>
              </a:lnSpc>
              <a:buFont typeface="Wingdings" pitchFamily="2" charset="2"/>
              <a:buChar char="ü"/>
            </a:pP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xmlns="" val="4050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Registration Process</a:t>
            </a:r>
            <a:endParaRPr lang="en-IN" sz="36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VLE will visit </a:t>
            </a: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the Digital </a:t>
            </a:r>
            <a:r>
              <a:rPr lang="en-IN" sz="2000" dirty="0" err="1" smtClean="0">
                <a:solidFill>
                  <a:schemeClr val="accent6">
                    <a:lumMod val="75000"/>
                  </a:schemeClr>
                </a:solidFill>
              </a:rPr>
              <a:t>Seva</a:t>
            </a: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 Portal.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751890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0714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</TotalTime>
  <Words>654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Who are Unorganised Workers?</vt:lpstr>
      <vt:lpstr>What is NDUW?</vt:lpstr>
      <vt:lpstr>Why to do registration in NDUW ?</vt:lpstr>
      <vt:lpstr>Eligibility Criteria</vt:lpstr>
      <vt:lpstr>Who all cannot register in NDUW?</vt:lpstr>
      <vt:lpstr>Requirement for Registration</vt:lpstr>
      <vt:lpstr>Role of CSCs</vt:lpstr>
      <vt:lpstr>Registration Process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GENERAL QUERIES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Pallavi</cp:lastModifiedBy>
  <cp:revision>45</cp:revision>
  <cp:lastPrinted>2019-05-09T04:49:16Z</cp:lastPrinted>
  <dcterms:created xsi:type="dcterms:W3CDTF">2019-05-08T10:23:58Z</dcterms:created>
  <dcterms:modified xsi:type="dcterms:W3CDTF">2021-08-16T16:11:20Z</dcterms:modified>
</cp:coreProperties>
</file>