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59" r:id="rId10"/>
    <p:sldId id="261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660"/>
  </p:normalViewPr>
  <p:slideViewPr>
    <p:cSldViewPr snapToGrid="0">
      <p:cViewPr varScale="1">
        <p:scale>
          <a:sx n="90" d="100"/>
          <a:sy n="90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9E1ED-897C-4607-951C-33F057C28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BC1BDB-9059-4C46-9C2F-EE508241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048BDF-7B5C-42B2-9CF1-D99D4EE9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19C0-5B45-406C-A141-DE3E897608D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FDD39C-5295-48CD-AAE8-06AE67E4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67A265-16B3-4BDE-AD17-612AEF17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771-5896-4644-8361-CA844A5F4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14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8C380-EE7D-4F64-A20A-63A18E75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E27509-3F32-4B89-B19B-225EB4A93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0D3E8B-C1DF-4DCB-AAD6-513DBEE8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19C0-5B45-406C-A141-DE3E897608D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EA6C9E-50EC-4731-8A70-7538E601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3D8E46-FA76-45A4-A768-0F21E584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771-5896-4644-8361-CA844A5F4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48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19F08A-2A44-406B-BF1A-4017B92AB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84E7EB-79DC-4BA9-9A7A-8B43D548C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C04361-F723-4081-8013-38417836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19C0-5B45-406C-A141-DE3E897608D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272A6B-C35E-4B03-99D4-7A00BB41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129D88-ED2B-4DA5-A973-1D4982C0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771-5896-4644-8361-CA844A5F4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54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7D243-EC54-40A7-A31A-388272DB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B68D89-3CDC-48AC-907F-CC11CF3BB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312D2F-D8FF-4698-8B14-C21109C7A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19C0-5B45-406C-A141-DE3E897608D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52989B-0EBA-48D2-92EE-7E5BC26B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766EA7-CC5E-4F39-9A27-AA52BE3C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771-5896-4644-8361-CA844A5F4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93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AC3E7-EA92-4E17-BFC1-86A5DB03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4F6483-5A0F-4797-AD33-836818A90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19720B-98FC-4418-B802-62F507E1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19C0-5B45-406C-A141-DE3E897608D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8F8B5E-6E61-45FD-AC13-260B2FBC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79DE1D-AA20-42DA-B3F9-2E6A6B9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771-5896-4644-8361-CA844A5F4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20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98DE1-24E9-4AA3-B9B5-3B52C716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A09C30-B462-432F-B2C9-6454EA054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53B880-2B68-4A06-9BC7-0722C72E3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833077-971B-453E-9876-F4B3063A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19C0-5B45-406C-A141-DE3E897608D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E962D6-5880-4803-83D1-9F932359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979D5E-7425-47E1-81F7-7D0DEF00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771-5896-4644-8361-CA844A5F4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65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FE106-9524-4C73-ABE9-3117DCF0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C83B1-57A6-47F2-A020-A611038F4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60F11DF-012A-4BDA-9667-552AEDC2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B65CEB9-F1A1-4C4A-88AE-111598EAF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3FD1AD7-9D9B-4BF5-AA77-21FB00232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25EF0CD-9962-4D50-9EDC-3D9A24594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19C0-5B45-406C-A141-DE3E897608D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70BCDA-1CF3-4EE5-8C92-0B1ACA48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E16AFC2-0700-40B0-830A-92813F87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771-5896-4644-8361-CA844A5F4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65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03E6E-A71A-428E-9985-54A807FF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CF77B4-C0A6-4E35-89A4-69DD1A19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19C0-5B45-406C-A141-DE3E897608D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8C00BD-C73B-432C-9214-394EA1D3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8C1F882-CA0F-45D8-A0EB-BD1A969B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771-5896-4644-8361-CA844A5F4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12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5BE284-16F4-421F-909F-3EA64D7D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19C0-5B45-406C-A141-DE3E897608D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F73FD97-73E9-4D19-8DDD-A5A7C976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C2640A-F17F-404A-A3A5-734D90D2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771-5896-4644-8361-CA844A5F4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48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72AFC-D5EB-4D20-944D-97FD8301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DBBA7-A6BC-45CA-9601-F26A0A647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CA9CAE-32D1-4280-9A44-154517565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F723F2-1606-4354-BF26-57A2C794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19C0-5B45-406C-A141-DE3E897608D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98324F-5A91-4074-9356-EF5D4188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F154CC-DD7B-4560-BFA3-5F8E064C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771-5896-4644-8361-CA844A5F4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70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EE8F4-B862-4DB8-8574-BBB69EAD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28FF89-E70F-409F-9986-96205CE6F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51C92D-10E4-4F22-A9BD-0D58B8CB5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25EB28-CBB4-4412-8C33-5FEE87B8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19C0-5B45-406C-A141-DE3E897608D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880C5B-11D0-4078-9A39-8C1F9712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64E68C-969C-43D3-880D-0E556B67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E771-5896-4644-8361-CA844A5F4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78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01C98C-177A-43DE-BEEA-C8B41D3E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30E089-5BD1-47BC-B19D-057BA6EDF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52C48F-3152-4278-9EA0-26DE09F9C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19C0-5B45-406C-A141-DE3E897608D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D8E2D4-408B-481D-BB8F-8B45B7E73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81E393-6802-4900-A933-F9B774C94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EE771-5896-4644-8361-CA844A5F4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30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A1F18A-4E77-4707-8194-44473E5D44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5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542673A-3D94-46A7-A732-7F46D92FDE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A4C363E-D62A-4CCA-9827-320FC9A1C676}"/>
              </a:ext>
            </a:extLst>
          </p:cNvPr>
          <p:cNvSpPr txBox="1"/>
          <p:nvPr/>
        </p:nvSpPr>
        <p:spPr>
          <a:xfrm>
            <a:off x="648934" y="3804967"/>
            <a:ext cx="169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Estudos bíblicos na CELC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5A3D91B-21CE-44B7-A6EA-E8A6C06FE9C7}"/>
              </a:ext>
            </a:extLst>
          </p:cNvPr>
          <p:cNvSpPr txBox="1"/>
          <p:nvPr/>
        </p:nvSpPr>
        <p:spPr>
          <a:xfrm>
            <a:off x="609801" y="4644405"/>
            <a:ext cx="15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“Banco de talentos”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5A8884-3ABF-4C9E-B2C7-E5C2D1E6B8CA}"/>
              </a:ext>
            </a:extLst>
          </p:cNvPr>
          <p:cNvSpPr txBox="1"/>
          <p:nvPr/>
        </p:nvSpPr>
        <p:spPr>
          <a:xfrm>
            <a:off x="718454" y="2521719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ETE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0A3C21-0A32-468B-980C-F740B7267EAA}"/>
              </a:ext>
            </a:extLst>
          </p:cNvPr>
          <p:cNvSpPr txBox="1"/>
          <p:nvPr/>
        </p:nvSpPr>
        <p:spPr>
          <a:xfrm>
            <a:off x="2352907" y="2441402"/>
            <a:ext cx="186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Ensino da Palavra. Formação de lideranças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651BA3-7864-4673-A657-41EB50ED5081}"/>
              </a:ext>
            </a:extLst>
          </p:cNvPr>
          <p:cNvSpPr txBox="1"/>
          <p:nvPr/>
        </p:nvSpPr>
        <p:spPr>
          <a:xfrm>
            <a:off x="2386843" y="3683010"/>
            <a:ext cx="1841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Ensino da Palavra. Comunhão dos irmãos da CELC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543C162-F652-4CF6-AB4E-EB87B0B30BBC}"/>
              </a:ext>
            </a:extLst>
          </p:cNvPr>
          <p:cNvSpPr txBox="1"/>
          <p:nvPr/>
        </p:nvSpPr>
        <p:spPr>
          <a:xfrm>
            <a:off x="2250320" y="4514007"/>
            <a:ext cx="1866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Atualização banco de dados CELC. Valorização dos dons e talentos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B718F99-8FFD-4BEC-A4CC-BF7FF18F85E5}"/>
              </a:ext>
            </a:extLst>
          </p:cNvPr>
          <p:cNvSpPr txBox="1"/>
          <p:nvPr/>
        </p:nvSpPr>
        <p:spPr>
          <a:xfrm>
            <a:off x="4120464" y="2521719"/>
            <a:ext cx="1367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Online e presenciais CELC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115524D-0B70-4A80-ABF8-B3EC1878017A}"/>
              </a:ext>
            </a:extLst>
          </p:cNvPr>
          <p:cNvSpPr txBox="1"/>
          <p:nvPr/>
        </p:nvSpPr>
        <p:spPr>
          <a:xfrm>
            <a:off x="4056540" y="3639253"/>
            <a:ext cx="1367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Online e presenciais CELC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7A329A8-A54F-4373-838D-747B0E14FEBF}"/>
              </a:ext>
            </a:extLst>
          </p:cNvPr>
          <p:cNvSpPr txBox="1"/>
          <p:nvPr/>
        </p:nvSpPr>
        <p:spPr>
          <a:xfrm>
            <a:off x="4120464" y="4661615"/>
            <a:ext cx="136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Na CELC -Final dos cultos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61039ED-0AAF-4052-BC8E-EDC5799D3686}"/>
              </a:ext>
            </a:extLst>
          </p:cNvPr>
          <p:cNvSpPr txBox="1"/>
          <p:nvPr/>
        </p:nvSpPr>
        <p:spPr>
          <a:xfrm>
            <a:off x="5423783" y="2450882"/>
            <a:ext cx="149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Quinzenal e  encontros periódicos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58A58DE-41F7-4822-A8BC-74A39C7D15BA}"/>
              </a:ext>
            </a:extLst>
          </p:cNvPr>
          <p:cNvSpPr txBox="1"/>
          <p:nvPr/>
        </p:nvSpPr>
        <p:spPr>
          <a:xfrm>
            <a:off x="5487707" y="4552071"/>
            <a:ext cx="149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Início abril/22, sábados e domingos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307FE24-3239-4B3E-8941-2AE2517DF9D0}"/>
              </a:ext>
            </a:extLst>
          </p:cNvPr>
          <p:cNvSpPr txBox="1"/>
          <p:nvPr/>
        </p:nvSpPr>
        <p:spPr>
          <a:xfrm>
            <a:off x="6889986" y="2583275"/>
            <a:ext cx="1240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Pastor/participantes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6EFA903-6359-4241-8B44-53F0FF6D71BF}"/>
              </a:ext>
            </a:extLst>
          </p:cNvPr>
          <p:cNvSpPr txBox="1"/>
          <p:nvPr/>
        </p:nvSpPr>
        <p:spPr>
          <a:xfrm>
            <a:off x="6910361" y="4575518"/>
            <a:ext cx="1171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Secretaria/recepcionistas/diretoria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F627CD6-1D52-498D-97C8-C77E70E26D60}"/>
              </a:ext>
            </a:extLst>
          </p:cNvPr>
          <p:cNvSpPr txBox="1"/>
          <p:nvPr/>
        </p:nvSpPr>
        <p:spPr>
          <a:xfrm>
            <a:off x="8164291" y="2521719"/>
            <a:ext cx="1841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Google </a:t>
            </a:r>
            <a:r>
              <a:rPr lang="pt-BR" sz="1400" dirty="0" err="1"/>
              <a:t>meet</a:t>
            </a:r>
            <a:r>
              <a:rPr lang="pt-BR" sz="1400" dirty="0"/>
              <a:t> e encontros presenciais “intensivos”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0988CB2-DFE2-4047-907C-0A005942128C}"/>
              </a:ext>
            </a:extLst>
          </p:cNvPr>
          <p:cNvSpPr txBox="1"/>
          <p:nvPr/>
        </p:nvSpPr>
        <p:spPr>
          <a:xfrm>
            <a:off x="8269293" y="4539341"/>
            <a:ext cx="18418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Preenchimento formulário  pelos membros ao final dos cultos</a:t>
            </a:r>
          </a:p>
          <a:p>
            <a:endParaRPr lang="pt-BR" sz="1400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C194C3E-DD9B-4F4A-8047-13466AC9E366}"/>
              </a:ext>
            </a:extLst>
          </p:cNvPr>
          <p:cNvSpPr txBox="1"/>
          <p:nvPr/>
        </p:nvSpPr>
        <p:spPr>
          <a:xfrm>
            <a:off x="10136782" y="2521719"/>
            <a:ext cx="1497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Contribuição dos participantes  ao </a:t>
            </a:r>
            <a:r>
              <a:rPr lang="pt-BR" sz="1400" dirty="0" err="1"/>
              <a:t>Sem.Concórdia</a:t>
            </a:r>
            <a:r>
              <a:rPr lang="pt-BR" sz="1400" dirty="0"/>
              <a:t> com apoio da CELC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396EE5E-1B09-4225-8C8A-1E7968A4F490}"/>
              </a:ext>
            </a:extLst>
          </p:cNvPr>
          <p:cNvSpPr txBox="1"/>
          <p:nvPr/>
        </p:nvSpPr>
        <p:spPr>
          <a:xfrm>
            <a:off x="5565432" y="3669787"/>
            <a:ext cx="149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Mensal e  encontros periódicos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99E599C-6559-4FB5-BDDE-3E2035E40B0C}"/>
              </a:ext>
            </a:extLst>
          </p:cNvPr>
          <p:cNvSpPr txBox="1"/>
          <p:nvPr/>
        </p:nvSpPr>
        <p:spPr>
          <a:xfrm>
            <a:off x="6889985" y="3657813"/>
            <a:ext cx="1240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Pastor/participantes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050FA859-B950-48E8-819F-1B52170036E6}"/>
              </a:ext>
            </a:extLst>
          </p:cNvPr>
          <p:cNvSpPr txBox="1"/>
          <p:nvPr/>
        </p:nvSpPr>
        <p:spPr>
          <a:xfrm>
            <a:off x="8106548" y="3623509"/>
            <a:ext cx="1841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Google </a:t>
            </a:r>
            <a:r>
              <a:rPr lang="pt-BR" sz="1400" dirty="0" err="1"/>
              <a:t>meet</a:t>
            </a:r>
            <a:r>
              <a:rPr lang="pt-BR" sz="1400" dirty="0"/>
              <a:t> e encontros presenciais “intensivos”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043D3AE-60E2-4CE0-9327-F2DC548A4D7C}"/>
              </a:ext>
            </a:extLst>
          </p:cNvPr>
          <p:cNvSpPr/>
          <p:nvPr/>
        </p:nvSpPr>
        <p:spPr>
          <a:xfrm>
            <a:off x="575866" y="5543859"/>
            <a:ext cx="1777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Acompanhamento das crianças batizadas na CELC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BC9A64B-2D9A-4B92-AB3E-86A35CDDEECD}"/>
              </a:ext>
            </a:extLst>
          </p:cNvPr>
          <p:cNvSpPr/>
          <p:nvPr/>
        </p:nvSpPr>
        <p:spPr>
          <a:xfrm>
            <a:off x="8164291" y="5516728"/>
            <a:ext cx="186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Cartinhas feitas pela Escola Dominical</a:t>
            </a:r>
          </a:p>
          <a:p>
            <a:r>
              <a:rPr lang="pt-BR" sz="1400" dirty="0"/>
              <a:t>Entrega pessoal e via correio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60360BD-B834-4E2A-828D-B75940E29AA9}"/>
              </a:ext>
            </a:extLst>
          </p:cNvPr>
          <p:cNvSpPr/>
          <p:nvPr/>
        </p:nvSpPr>
        <p:spPr>
          <a:xfrm>
            <a:off x="2456701" y="5590025"/>
            <a:ext cx="1658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Maior aproximação com as crianças e pais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C888241-1B92-44E7-81B5-84834EE995E0}"/>
              </a:ext>
            </a:extLst>
          </p:cNvPr>
          <p:cNvSpPr/>
          <p:nvPr/>
        </p:nvSpPr>
        <p:spPr>
          <a:xfrm>
            <a:off x="4115513" y="5385442"/>
            <a:ext cx="1362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Aulas da ED/ entrega nos cultos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C851734-DFFC-4F91-93C6-B61BBC6B0665}"/>
              </a:ext>
            </a:extLst>
          </p:cNvPr>
          <p:cNvSpPr/>
          <p:nvPr/>
        </p:nvSpPr>
        <p:spPr>
          <a:xfrm>
            <a:off x="5553083" y="5499759"/>
            <a:ext cx="1432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Contínuo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1B312D4-B20C-4755-B75F-5EFBA41737CF}"/>
              </a:ext>
            </a:extLst>
          </p:cNvPr>
          <p:cNvSpPr/>
          <p:nvPr/>
        </p:nvSpPr>
        <p:spPr>
          <a:xfrm>
            <a:off x="6906921" y="5535758"/>
            <a:ext cx="1257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Crianças da comunidade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FA436F2-7746-4F2F-96B4-C361293B06BD}"/>
              </a:ext>
            </a:extLst>
          </p:cNvPr>
          <p:cNvSpPr/>
          <p:nvPr/>
        </p:nvSpPr>
        <p:spPr>
          <a:xfrm>
            <a:off x="10111151" y="5383068"/>
            <a:ext cx="1616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Custos do correio</a:t>
            </a:r>
          </a:p>
          <a:p>
            <a:r>
              <a:rPr lang="pt-BR" sz="1600" dirty="0"/>
              <a:t>Material para confecção cartas</a:t>
            </a:r>
          </a:p>
        </p:txBody>
      </p:sp>
    </p:spTree>
    <p:extLst>
      <p:ext uri="{BB962C8B-B14F-4D97-AF65-F5344CB8AC3E}">
        <p14:creationId xmlns:p14="http://schemas.microsoft.com/office/powerpoint/2010/main" val="414571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F3965E3-6A85-46C4-918D-441AD12C45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97EAF0-CFA9-48A7-9375-44212397E943}"/>
              </a:ext>
            </a:extLst>
          </p:cNvPr>
          <p:cNvSpPr txBox="1"/>
          <p:nvPr/>
        </p:nvSpPr>
        <p:spPr>
          <a:xfrm>
            <a:off x="783772" y="2483729"/>
            <a:ext cx="543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Implementar o curso de Educação Teológica por extensão (ETE)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4B9196-2267-499F-9F9C-220E911BCCF5}"/>
              </a:ext>
            </a:extLst>
          </p:cNvPr>
          <p:cNvSpPr txBox="1"/>
          <p:nvPr/>
        </p:nvSpPr>
        <p:spPr>
          <a:xfrm>
            <a:off x="725049" y="4273386"/>
            <a:ext cx="543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Fortalecer a Educação  Cristã – estudos bíblicos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E33E24-6200-44B0-9FB0-7411B168BB2B}"/>
              </a:ext>
            </a:extLst>
          </p:cNvPr>
          <p:cNvSpPr txBox="1"/>
          <p:nvPr/>
        </p:nvSpPr>
        <p:spPr>
          <a:xfrm>
            <a:off x="661852" y="4780862"/>
            <a:ext cx="543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Fortalecer a Educação cristã – incentivo a leitura por meio da Biblioteca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0C7F88-3292-4C75-9401-649850827E97}"/>
              </a:ext>
            </a:extLst>
          </p:cNvPr>
          <p:cNvSpPr txBox="1"/>
          <p:nvPr/>
        </p:nvSpPr>
        <p:spPr>
          <a:xfrm>
            <a:off x="6321303" y="2390817"/>
            <a:ext cx="5434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2021</a:t>
            </a:r>
            <a:r>
              <a:rPr lang="pt-BR" sz="1600" dirty="0"/>
              <a:t>– 2 grupos em andamento</a:t>
            </a:r>
          </a:p>
          <a:p>
            <a:r>
              <a:rPr lang="pt-BR" sz="1600" dirty="0"/>
              <a:t>Março - 10 participantes</a:t>
            </a:r>
          </a:p>
          <a:p>
            <a:r>
              <a:rPr lang="pt-BR" sz="1600" dirty="0"/>
              <a:t>Agosto -  12 participantes</a:t>
            </a:r>
          </a:p>
          <a:p>
            <a:r>
              <a:rPr lang="pt-BR" sz="1600" dirty="0"/>
              <a:t>Participação da CELC em estudos da disciplina “Testemunho”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289E84B-6066-4A71-B344-AB4FB088C186}"/>
              </a:ext>
            </a:extLst>
          </p:cNvPr>
          <p:cNvSpPr txBox="1"/>
          <p:nvPr/>
        </p:nvSpPr>
        <p:spPr>
          <a:xfrm>
            <a:off x="6338841" y="3468035"/>
            <a:ext cx="510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2022</a:t>
            </a:r>
            <a:r>
              <a:rPr lang="pt-BR" sz="1600" dirty="0"/>
              <a:t> – 1 grupo reiniciando  (31/3/22)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0F43201-28D2-43FF-91DC-BDEED2956D99}"/>
              </a:ext>
            </a:extLst>
          </p:cNvPr>
          <p:cNvSpPr txBox="1"/>
          <p:nvPr/>
        </p:nvSpPr>
        <p:spPr>
          <a:xfrm>
            <a:off x="6429163" y="4281625"/>
            <a:ext cx="492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“ A Igreja Hoje” (5)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54B5E6-7A31-46E0-9082-1B690E08CBD0}"/>
              </a:ext>
            </a:extLst>
          </p:cNvPr>
          <p:cNvSpPr txBox="1"/>
          <p:nvPr/>
        </p:nvSpPr>
        <p:spPr>
          <a:xfrm>
            <a:off x="6397564" y="5496265"/>
            <a:ext cx="5204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Reinício atividades presenciais nos cultos, realização de  atividades de integração e  participação em eventos da CELC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3604555-969B-4F8E-8ABA-78332A671C4A}"/>
              </a:ext>
            </a:extLst>
          </p:cNvPr>
          <p:cNvSpPr txBox="1"/>
          <p:nvPr/>
        </p:nvSpPr>
        <p:spPr>
          <a:xfrm>
            <a:off x="6307243" y="4776521"/>
            <a:ext cx="510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Listagem dos livros </a:t>
            </a:r>
          </a:p>
          <a:p>
            <a:r>
              <a:rPr lang="pt-BR" dirty="0"/>
              <a:t>Organização e planejamento  do espaço e prateleira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DDD0AF6-6B27-4813-B37E-A72B2EC93E31}"/>
              </a:ext>
            </a:extLst>
          </p:cNvPr>
          <p:cNvSpPr txBox="1"/>
          <p:nvPr/>
        </p:nvSpPr>
        <p:spPr>
          <a:xfrm>
            <a:off x="725049" y="5496265"/>
            <a:ext cx="543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Fortalecer a Educação cristã – Escola Bíblica (Escola Dominical)</a:t>
            </a:r>
          </a:p>
        </p:txBody>
      </p:sp>
    </p:spTree>
    <p:extLst>
      <p:ext uri="{BB962C8B-B14F-4D97-AF65-F5344CB8AC3E}">
        <p14:creationId xmlns:p14="http://schemas.microsoft.com/office/powerpoint/2010/main" val="45451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2413555-40E3-47FA-BEEE-191F5316B5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07DA7F9-BF58-4B7B-9FAD-4A9D18BC338A}"/>
              </a:ext>
            </a:extLst>
          </p:cNvPr>
          <p:cNvSpPr txBox="1"/>
          <p:nvPr/>
        </p:nvSpPr>
        <p:spPr>
          <a:xfrm>
            <a:off x="2960482" y="6147303"/>
            <a:ext cx="635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/>
              <a:t>Coordenação – Pastor Edgar Lemke e estagiário Fernando Behling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9238526-0189-439D-BC7A-719911DB7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62" y="2273552"/>
            <a:ext cx="2857500" cy="1600200"/>
          </a:xfrm>
          <a:prstGeom prst="rect">
            <a:avLst/>
          </a:prstGeom>
        </p:spPr>
      </p:pic>
      <p:pic>
        <p:nvPicPr>
          <p:cNvPr id="13" name="Imagem 12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8F26E5FD-7B82-4F8F-B4AD-2E743F112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08" y="1989254"/>
            <a:ext cx="3144655" cy="37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2413555-40E3-47FA-BEEE-191F5316B5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Interface gráfica do usuário, Texto, Carta&#10;&#10;Descrição gerada automaticamente">
            <a:extLst>
              <a:ext uri="{FF2B5EF4-FFF2-40B4-BE49-F238E27FC236}">
                <a16:creationId xmlns:a16="http://schemas.microsoft.com/office/drawing/2014/main" id="{1519A9D4-546A-476E-B53C-5F915B2F2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7140">
            <a:off x="7572996" y="1475058"/>
            <a:ext cx="3873069" cy="54789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CAA8592-7FC4-4E7E-BC7A-6B48EFEA6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0" y="2767654"/>
            <a:ext cx="2190687" cy="37100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EEE4EFE-65A1-4909-B1B4-9A8E9F68A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09" y="2238116"/>
            <a:ext cx="2065387" cy="314416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07DA7F9-BF58-4B7B-9FAD-4A9D18BC338A}"/>
              </a:ext>
            </a:extLst>
          </p:cNvPr>
          <p:cNvSpPr txBox="1"/>
          <p:nvPr/>
        </p:nvSpPr>
        <p:spPr>
          <a:xfrm>
            <a:off x="3051018" y="5948126"/>
            <a:ext cx="4807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/>
              <a:t>Contribuição – Denise </a:t>
            </a:r>
            <a:r>
              <a:rPr lang="pt-BR" sz="1600" i="1" dirty="0" err="1"/>
              <a:t>Zschornack</a:t>
            </a:r>
            <a:r>
              <a:rPr lang="pt-BR" sz="1600" i="1" dirty="0"/>
              <a:t>; Débora </a:t>
            </a:r>
            <a:r>
              <a:rPr lang="pt-BR" sz="1600" i="1" dirty="0" err="1"/>
              <a:t>Zschornack</a:t>
            </a:r>
            <a:r>
              <a:rPr lang="pt-BR" sz="1600" i="1" dirty="0"/>
              <a:t>; Fernando Behling; e </a:t>
            </a:r>
            <a:r>
              <a:rPr lang="pt-BR" sz="1600" i="1" dirty="0" err="1"/>
              <a:t>Gildomar</a:t>
            </a:r>
            <a:r>
              <a:rPr lang="pt-BR" sz="1600" i="1" dirty="0"/>
              <a:t> Schmidt</a:t>
            </a:r>
          </a:p>
        </p:txBody>
      </p:sp>
    </p:spTree>
    <p:extLst>
      <p:ext uri="{BB962C8B-B14F-4D97-AF65-F5344CB8AC3E}">
        <p14:creationId xmlns:p14="http://schemas.microsoft.com/office/powerpoint/2010/main" val="418417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2413555-40E3-47FA-BEEE-191F5316B5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07DA7F9-BF58-4B7B-9FAD-4A9D18BC338A}"/>
              </a:ext>
            </a:extLst>
          </p:cNvPr>
          <p:cNvSpPr txBox="1"/>
          <p:nvPr/>
        </p:nvSpPr>
        <p:spPr>
          <a:xfrm>
            <a:off x="2960483" y="6147303"/>
            <a:ext cx="4807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/>
              <a:t>Coordenação – Denise </a:t>
            </a:r>
            <a:r>
              <a:rPr lang="pt-BR" sz="1600" i="1" dirty="0" err="1"/>
              <a:t>Zschornack</a:t>
            </a:r>
            <a:r>
              <a:rPr lang="pt-BR" sz="1600" i="1" dirty="0"/>
              <a:t>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97A2C2F-6451-463C-9EE1-9C4479F01759}"/>
              </a:ext>
            </a:extLst>
          </p:cNvPr>
          <p:cNvSpPr/>
          <p:nvPr/>
        </p:nvSpPr>
        <p:spPr>
          <a:xfrm>
            <a:off x="741027" y="1957788"/>
            <a:ext cx="6096000" cy="265348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ano 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iniciou sem perspectiva de retorno da aulas presenciais na Escola Dominical. Continuamos produzindo material e inserido nos finais dos cultos.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Participamos do momento de Páscoa com músicas gravadas pelas crianças e famílias em 2020, no dia das mães e pais foram produzidos conteúdos digitais e publicado nos cultos.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F88B666-2AAD-41DE-9DD0-F194414EA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90" y="4332688"/>
            <a:ext cx="3525600" cy="181461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D38251D-653C-4248-BB72-8C0A694A7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640" y="4031149"/>
            <a:ext cx="3238785" cy="21416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EC4302D-F595-48D1-80BA-7F1764805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120" y="1763321"/>
            <a:ext cx="4073706" cy="222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3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2413555-40E3-47FA-BEEE-191F5316B5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97A2C2F-6451-463C-9EE1-9C4479F01759}"/>
              </a:ext>
            </a:extLst>
          </p:cNvPr>
          <p:cNvSpPr/>
          <p:nvPr/>
        </p:nvSpPr>
        <p:spPr>
          <a:xfrm>
            <a:off x="596171" y="1794825"/>
            <a:ext cx="11146173" cy="1874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</a:p>
          <a:p>
            <a:r>
              <a:rPr lang="pt-BR" b="1" dirty="0"/>
              <a:t>29 de agosto </a:t>
            </a:r>
            <a:r>
              <a:rPr lang="pt-BR" dirty="0"/>
              <a:t>- retorno ao sistema presencial com aulas durante os cultos, turma única no salão da igreja. Tínhamos 8 professores divididos em 4 duplas, uma dupla por final de semana. Foi assim até o final do ano onde realizamos o total de 19 aulas com uma presença média de 13 crianças por domingo.</a:t>
            </a:r>
          </a:p>
          <a:p>
            <a:r>
              <a:rPr lang="pt-BR" b="1" dirty="0"/>
              <a:t>Setembro</a:t>
            </a:r>
            <a:r>
              <a:rPr lang="pt-BR" dirty="0"/>
              <a:t> -  encerramos a participação nos cultos online, ficando somente com o presencial. </a:t>
            </a: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endParaRPr lang="pt-BR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D739BCD-D6F5-4C0B-AF5D-DA3C75A28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537178"/>
            <a:ext cx="4903545" cy="276142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45D9EBC-ACB0-4B70-9D84-8E83B5917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92" y="3537178"/>
            <a:ext cx="4903545" cy="27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7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2413555-40E3-47FA-BEEE-191F5316B5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97A2C2F-6451-463C-9EE1-9C4479F01759}"/>
              </a:ext>
            </a:extLst>
          </p:cNvPr>
          <p:cNvSpPr/>
          <p:nvPr/>
        </p:nvSpPr>
        <p:spPr>
          <a:xfrm>
            <a:off x="596171" y="1794825"/>
            <a:ext cx="4310807" cy="5198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</a:p>
          <a:p>
            <a:r>
              <a:rPr lang="pt-BR" b="1" dirty="0"/>
              <a:t>Outubro</a:t>
            </a:r>
            <a:r>
              <a:rPr lang="pt-BR" dirty="0"/>
              <a:t> -  atividade de integração entre crianças e famílias, iniciamos com uma acolhida no culto, oficinas durante a escola dominical, brincadeiras no ginásio e encerramento com um piquenique. Sempre observando o distanciamento social, as normas de higienização e o uso de máscaras.</a:t>
            </a:r>
          </a:p>
          <a:p>
            <a:r>
              <a:rPr lang="pt-BR" b="1" dirty="0"/>
              <a:t>Aniversário da CELC e Natal </a:t>
            </a:r>
            <a:r>
              <a:rPr lang="pt-BR" dirty="0"/>
              <a:t>- participamos do programa presencial de Natal, 15 crianças falaram versos, encenaram e montaram um presépio vivo.</a:t>
            </a:r>
          </a:p>
          <a:p>
            <a:r>
              <a:rPr lang="pt-BR" dirty="0"/>
              <a:t>Para as </a:t>
            </a:r>
            <a:r>
              <a:rPr lang="pt-BR" b="1" dirty="0"/>
              <a:t>férias</a:t>
            </a:r>
            <a:r>
              <a:rPr lang="pt-BR" dirty="0"/>
              <a:t>, nos meses de janeiro e fevereiro/2022, as aulas continuaram normalmente.</a:t>
            </a:r>
          </a:p>
          <a:p>
            <a:endParaRPr lang="pt-BR" dirty="0"/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endParaRPr lang="pt-BR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62AB5FE-D71D-4F12-B5CB-56C3E559E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61" y="2214104"/>
            <a:ext cx="6646196" cy="38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1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2413555-40E3-47FA-BEEE-191F5316B5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2B5E8F5-4D62-4165-8729-C32335FD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284" y="1746447"/>
            <a:ext cx="2780771" cy="493810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0023D52-5CFA-4423-888E-2C6EDDA23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" y="1871803"/>
            <a:ext cx="5538616" cy="311439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5BBD107-BACB-46B2-8B23-7534348E9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42" y="3224179"/>
            <a:ext cx="3937042" cy="29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3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1B183B-3663-4A49-8B58-94A75EA6CB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E0A9D5F-FBFC-49B2-8FA0-E78D247D91BA}"/>
              </a:ext>
            </a:extLst>
          </p:cNvPr>
          <p:cNvSpPr txBox="1"/>
          <p:nvPr/>
        </p:nvSpPr>
        <p:spPr>
          <a:xfrm>
            <a:off x="761998" y="3244334"/>
            <a:ext cx="327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Alcance das ações de EC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DC69BB-41E2-466D-AFB2-FE25A91B7883}"/>
              </a:ext>
            </a:extLst>
          </p:cNvPr>
          <p:cNvSpPr txBox="1"/>
          <p:nvPr/>
        </p:nvSpPr>
        <p:spPr>
          <a:xfrm>
            <a:off x="796833" y="4728001"/>
            <a:ext cx="327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Retorno gradual atividades presenciais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236CC67-1C94-41E7-9701-FCED42BE4E9D}"/>
              </a:ext>
            </a:extLst>
          </p:cNvPr>
          <p:cNvSpPr txBox="1"/>
          <p:nvPr/>
        </p:nvSpPr>
        <p:spPr>
          <a:xfrm>
            <a:off x="4323805" y="3269360"/>
            <a:ext cx="354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Desafios de lidar com estudos “a distância”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309F21-8805-4DD9-9964-A0AE054B1729}"/>
              </a:ext>
            </a:extLst>
          </p:cNvPr>
          <p:cNvSpPr txBox="1"/>
          <p:nvPr/>
        </p:nvSpPr>
        <p:spPr>
          <a:xfrm>
            <a:off x="4306387" y="4084308"/>
            <a:ext cx="354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Planejamento e organização das ações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E4DD7BC-294C-4E24-B950-5B51122AD24C}"/>
              </a:ext>
            </a:extLst>
          </p:cNvPr>
          <p:cNvSpPr txBox="1"/>
          <p:nvPr/>
        </p:nvSpPr>
        <p:spPr>
          <a:xfrm>
            <a:off x="7962480" y="3099749"/>
            <a:ext cx="3323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Aprimorar dinâmica da ETE (novo modelo sendo implantado pelo SC)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31CB3E9-1CEF-4E5D-B04A-AA14E480AB4C}"/>
              </a:ext>
            </a:extLst>
          </p:cNvPr>
          <p:cNvSpPr txBox="1"/>
          <p:nvPr/>
        </p:nvSpPr>
        <p:spPr>
          <a:xfrm>
            <a:off x="8081553" y="4200411"/>
            <a:ext cx="316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Comunicação e divulgação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9581DDF-29FE-4E0C-8555-6C6BCFE88A69}"/>
              </a:ext>
            </a:extLst>
          </p:cNvPr>
          <p:cNvSpPr txBox="1"/>
          <p:nvPr/>
        </p:nvSpPr>
        <p:spPr>
          <a:xfrm>
            <a:off x="796833" y="3972106"/>
            <a:ext cx="327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Adesão da comunidade em atividades online</a:t>
            </a:r>
          </a:p>
        </p:txBody>
      </p:sp>
    </p:spTree>
    <p:extLst>
      <p:ext uri="{BB962C8B-B14F-4D97-AF65-F5344CB8AC3E}">
        <p14:creationId xmlns:p14="http://schemas.microsoft.com/office/powerpoint/2010/main" val="2341494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561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Recomendações antes de preencher</dc:title>
  <dc:creator>Lau Barbier</dc:creator>
  <cp:lastModifiedBy>Ane Isabel Linden</cp:lastModifiedBy>
  <cp:revision>16</cp:revision>
  <dcterms:created xsi:type="dcterms:W3CDTF">2022-03-18T14:31:41Z</dcterms:created>
  <dcterms:modified xsi:type="dcterms:W3CDTF">2022-03-31T11:27:38Z</dcterms:modified>
</cp:coreProperties>
</file>