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C4DC-B5DB-4199-8692-486F1A1B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0D78C-C370-4E5A-B57D-7B95117AA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CC99-7E87-42AC-B207-D61E0981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034ED-4C85-4956-9C1E-58A5E8C0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59F23-B4BA-4E29-8F17-7E381B2D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239D-BD80-44C7-9BD4-4ADB992E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57D11-C070-4BE0-A3C8-A244419C3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D8EEA-0025-4595-8075-FBDC5CF2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77EB0-64F1-444A-A61C-AA131574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E6CB-36E0-4D46-941D-DA5D3966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9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A4EAC-7A09-450F-B472-144BE3554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29329-53BE-43E3-9A33-05FA3787E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800CB-6982-4D18-81C5-147DC50B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DCE69-4299-4EE4-9C31-7A0C5191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43B74-2118-44A9-9780-E2A0783A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034B-5B4F-4B8B-B9CE-583FB863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E0C0-0A50-432C-9300-0D550632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0151D-EE57-4C31-9055-27026DD3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E8A5-4576-4B44-92C0-E0564ACC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CB8DA-82C8-4D8B-A805-F62D8830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0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1759-3DDF-47A9-88FD-81262024F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C303A-9670-4CE2-AA34-E10A29D12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EAF6C-06D6-4E50-AA60-8897A4AA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FA898-87C5-4839-ADAA-7D1643F3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AA9A6-4DB9-4D3E-B347-A408F598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8C2F-A955-4676-88BF-0FC7B9AF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4605-8C2B-4826-845E-AC1FACE35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5396A-2EF1-4FDD-A3C4-3AAFCA3BC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24C0D-A353-46E4-AFE3-6BF27567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91638-FD56-4E01-A2E2-6D3A86A5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86C49-59F0-4540-9057-BAFDF51A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0471-BB2D-41F9-AF9C-9F323367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D4705-21B2-47D7-9A50-EB27389C0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1A66-AB3E-4648-91EE-C992F4ECC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8FF58-665A-4F53-A27A-31AFE7EE1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37A99-8E7A-4144-8A5E-0B9E25EDD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E3CA4-2A8F-4B57-AAA5-4E643494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157C8-D9FC-4D6E-9BD0-8A61D7E9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7D9AA-0A03-45AE-BB98-861E700C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2D78-8A73-4414-AA22-F93D1CBD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BB6B0-204E-4A86-A1FD-4A42A587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1D208-099E-4D7C-9A08-51CC481B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408F8-0052-4DD6-AC1B-58B71CAB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D4C67-B25A-46AF-9DA7-1B9523D3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D0CEB-AFE9-4805-8FD2-4B23F9EE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6D554-001E-401D-A66A-2ACB5B56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06FD-3956-4B26-85CA-663550F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AAFDF-8B58-4C82-AC02-21F37B01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5E680-C4F5-4052-83F6-8F3F0E34B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8F143-78F4-440A-97EE-711C92B3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09DE-B1A5-49BC-9C14-B8A599AA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E7E42-AC0D-4239-85DE-CDB08677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1B86-010B-4C3B-91C7-A4674BA5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FDC1A-1AAC-4AAA-ABD3-AD8BBDA4D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E5342-94D5-427D-83EA-FDC4A8564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00132-4154-4AD9-8EB4-DF3AA967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94F12-6EDD-49B5-97C3-B4A0779F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4DE39-282F-47AE-A3DE-381574F9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00BBB-7DDA-4F18-846C-02DD8A6D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74D75-7000-4E0C-B9FF-AC752A8C3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5B3E-1345-41FC-BA33-0832027FE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2C61-9BE5-49E0-AC0B-EA6F5180738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15063-6588-49FB-84B1-2B6835755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4664-382F-4F93-9832-1474FA441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24BC-FC91-4BC2-8837-08BF83AD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3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C6A60F-7CB9-4E3D-94D9-FF485E86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52" y="292476"/>
            <a:ext cx="72771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60546-9031-403A-9DE1-850E45433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025"/>
            <a:ext cx="3595688" cy="55959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I’m interested in Tide performance benefits</a:t>
            </a:r>
          </a:p>
          <a:p>
            <a:pPr lvl="1"/>
            <a:r>
              <a:rPr lang="en-US" dirty="0"/>
              <a:t>DIA data with 1 Da isolation widths</a:t>
            </a:r>
          </a:p>
          <a:p>
            <a:r>
              <a:rPr lang="en-US" dirty="0"/>
              <a:t>Search results with Tide are much different than what I’m used to</a:t>
            </a:r>
          </a:p>
          <a:p>
            <a:r>
              <a:rPr lang="en-US" dirty="0"/>
              <a:t>Have tried changing various parameters like:</a:t>
            </a:r>
          </a:p>
          <a:p>
            <a:pPr lvl="1"/>
            <a:r>
              <a:rPr lang="en-US" dirty="0"/>
              <a:t>exact-p-value : 0 PSMs &lt; q 0.01</a:t>
            </a:r>
          </a:p>
          <a:p>
            <a:pPr lvl="1"/>
            <a:r>
              <a:rPr lang="en-US" dirty="0" err="1"/>
              <a:t>Mz</a:t>
            </a:r>
            <a:r>
              <a:rPr lang="en-US" dirty="0"/>
              <a:t>-bin-width : minimal effect</a:t>
            </a:r>
          </a:p>
          <a:p>
            <a:pPr lvl="1"/>
            <a:r>
              <a:rPr lang="en-US" dirty="0"/>
              <a:t>Peptide-centric : 0 PSMs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07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0906C-5DF1-42E1-B2E8-5EE0A41F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5695"/>
            <a:ext cx="3525785" cy="5791268"/>
          </a:xfrm>
        </p:spPr>
        <p:txBody>
          <a:bodyPr/>
          <a:lstStyle/>
          <a:p>
            <a:r>
              <a:rPr lang="en-US" dirty="0"/>
              <a:t>More of peptides that were significant for </a:t>
            </a:r>
            <a:r>
              <a:rPr lang="en-US" dirty="0" err="1"/>
              <a:t>Sequest</a:t>
            </a:r>
            <a:r>
              <a:rPr lang="en-US" dirty="0"/>
              <a:t>-HT are also significant for Comet (white line is q = 0.01)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E669C42-56C9-49B3-87D6-52151CDE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1" y="482389"/>
            <a:ext cx="729615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0906C-5DF1-42E1-B2E8-5EE0A41F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5695"/>
            <a:ext cx="3525785" cy="5791268"/>
          </a:xfrm>
        </p:spPr>
        <p:txBody>
          <a:bodyPr/>
          <a:lstStyle/>
          <a:p>
            <a:r>
              <a:rPr lang="en-US" dirty="0"/>
              <a:t>Tide </a:t>
            </a:r>
            <a:r>
              <a:rPr lang="en-US" dirty="0" err="1"/>
              <a:t>Xcorr</a:t>
            </a:r>
            <a:r>
              <a:rPr lang="en-US" dirty="0"/>
              <a:t> in general smaller than Comet </a:t>
            </a:r>
            <a:r>
              <a:rPr lang="en-US" dirty="0" err="1"/>
              <a:t>Xcorr</a:t>
            </a:r>
            <a:endParaRPr lang="en-US" dirty="0"/>
          </a:p>
          <a:p>
            <a:r>
              <a:rPr lang="en-US" dirty="0"/>
              <a:t>Not clear that this would actually matter though</a:t>
            </a:r>
          </a:p>
          <a:p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E35F938-07D4-4FBA-B98D-19F57EBD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79" y="0"/>
            <a:ext cx="78867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8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9F0D8-5C59-43B7-AC56-E71F93EA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Tide+Percolator</a:t>
            </a:r>
            <a:r>
              <a:rPr lang="en-US" dirty="0"/>
              <a:t> SVM Weights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167A7E-5F39-4813-8DFF-5614327CC7BC}"/>
              </a:ext>
            </a:extLst>
          </p:cNvPr>
          <p:cNvSpPr/>
          <p:nvPr/>
        </p:nvSpPr>
        <p:spPr>
          <a:xfrm>
            <a:off x="461963" y="1982391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INFO:  Split1         Split2         Split3        </a:t>
            </a:r>
            <a:r>
              <a:rPr lang="en-US" sz="1600" dirty="0" err="1">
                <a:latin typeface="Calibri" panose="020F0502020204030204" pitchFamily="34" charset="0"/>
              </a:rPr>
              <a:t>FeatureName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 1.5495         1.9191         1.6725        </a:t>
            </a:r>
            <a:r>
              <a:rPr lang="en-US" sz="1600" dirty="0" err="1">
                <a:latin typeface="Calibri" panose="020F0502020204030204" pitchFamily="34" charset="0"/>
              </a:rPr>
              <a:t>XCorr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-0.4122        -0.5457        -0.6260        </a:t>
            </a:r>
            <a:r>
              <a:rPr lang="en-US" sz="1600" dirty="0" err="1">
                <a:latin typeface="Calibri" panose="020F0502020204030204" pitchFamily="34" charset="0"/>
              </a:rPr>
              <a:t>PepLen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-0.4734        -0.6321        -0.5280        Charge1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INFO:  0.3537         0.4332         0.3128        Charge2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INFO: -0.0991        -0.0933        -0.0289        Charge3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INFO:  0.0000         0.0000         0.0000        </a:t>
            </a:r>
            <a:r>
              <a:rPr lang="en-US" sz="1600" dirty="0" err="1">
                <a:latin typeface="Calibri" panose="020F0502020204030204" pitchFamily="34" charset="0"/>
              </a:rPr>
              <a:t>enzN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 0.0000         0.0000         0.0000        </a:t>
            </a:r>
            <a:r>
              <a:rPr lang="en-US" sz="1600" dirty="0" err="1">
                <a:latin typeface="Calibri" panose="020F0502020204030204" pitchFamily="34" charset="0"/>
              </a:rPr>
              <a:t>enzC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-1.7301        -2.4355        -1.6154        </a:t>
            </a:r>
            <a:r>
              <a:rPr lang="en-US" sz="1600" dirty="0" err="1">
                <a:latin typeface="Calibri" panose="020F0502020204030204" pitchFamily="34" charset="0"/>
              </a:rPr>
              <a:t>enzInt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 0.5643         0.5807         0.1598        </a:t>
            </a:r>
            <a:r>
              <a:rPr lang="en-US" sz="1600" dirty="0" err="1">
                <a:latin typeface="Calibri" panose="020F0502020204030204" pitchFamily="34" charset="0"/>
              </a:rPr>
              <a:t>lnNumDSP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-0.0465        -0.0165        -0.0200        </a:t>
            </a:r>
            <a:r>
              <a:rPr lang="en-US" sz="1600" dirty="0" err="1">
                <a:latin typeface="Calibri" panose="020F0502020204030204" pitchFamily="34" charset="0"/>
              </a:rPr>
              <a:t>dM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 0.1825         0.2381         0.2314        </a:t>
            </a:r>
            <a:r>
              <a:rPr lang="en-US" sz="1600" dirty="0" err="1">
                <a:latin typeface="Calibri" panose="020F0502020204030204" pitchFamily="34" charset="0"/>
              </a:rPr>
              <a:t>absdM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-6.6336        -8.2748        -6.4508        m0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248CB-1722-413C-8FBA-09411C5E3470}"/>
              </a:ext>
            </a:extLst>
          </p:cNvPr>
          <p:cNvSpPr/>
          <p:nvPr/>
        </p:nvSpPr>
        <p:spPr>
          <a:xfrm>
            <a:off x="5591853" y="191223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INFO:  Split1	 Split2	 Split3	</a:t>
            </a:r>
            <a:r>
              <a:rPr lang="en-US" dirty="0" err="1"/>
              <a:t>FeatureName</a:t>
            </a:r>
            <a:endParaRPr lang="en-US" dirty="0"/>
          </a:p>
          <a:p>
            <a:r>
              <a:rPr lang="en-US" dirty="0"/>
              <a:t>INFO:  0.3317	0.295	0.34	</a:t>
            </a:r>
            <a:r>
              <a:rPr lang="en-US" dirty="0" err="1"/>
              <a:t>lnrSp</a:t>
            </a: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INFO:  2.5754	2.4258	2.7366	</a:t>
            </a:r>
            <a:r>
              <a:rPr lang="en-US" dirty="0" err="1">
                <a:highlight>
                  <a:srgbClr val="FFFF00"/>
                </a:highlight>
              </a:rPr>
              <a:t>deltCn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INFO:  0.7075	0.6433	0.7264	</a:t>
            </a:r>
            <a:r>
              <a:rPr lang="en-US" dirty="0" err="1"/>
              <a:t>XCorr</a:t>
            </a:r>
            <a:endParaRPr lang="en-US" dirty="0"/>
          </a:p>
          <a:p>
            <a:r>
              <a:rPr lang="en-US" dirty="0"/>
              <a:t>INFO:  0.1466	0.116	0.1257	</a:t>
            </a:r>
            <a:r>
              <a:rPr lang="en-US" dirty="0" err="1"/>
              <a:t>Sp</a:t>
            </a:r>
            <a:endParaRPr lang="en-US" dirty="0"/>
          </a:p>
          <a:p>
            <a:r>
              <a:rPr lang="en-US" dirty="0"/>
              <a:t>INFO:  0.4441	0.4493	0.5385	</a:t>
            </a:r>
            <a:r>
              <a:rPr lang="en-US" dirty="0" err="1"/>
              <a:t>IonFrac</a:t>
            </a:r>
            <a:endParaRPr lang="en-US" dirty="0"/>
          </a:p>
          <a:p>
            <a:r>
              <a:rPr lang="en-US" dirty="0"/>
              <a:t>INFO: -0.2385	-0.1696	-0.1348	</a:t>
            </a:r>
            <a:r>
              <a:rPr lang="en-US" dirty="0" err="1"/>
              <a:t>PepLen</a:t>
            </a:r>
            <a:endParaRPr lang="en-US" dirty="0"/>
          </a:p>
          <a:p>
            <a:r>
              <a:rPr lang="en-US" dirty="0"/>
              <a:t>INFO:  0.0000	0	0	Charge1</a:t>
            </a:r>
          </a:p>
          <a:p>
            <a:r>
              <a:rPr lang="en-US" dirty="0"/>
              <a:t>INFO:  0.0234	0.0263	0.0159	Charge2</a:t>
            </a:r>
          </a:p>
          <a:p>
            <a:r>
              <a:rPr lang="en-US" dirty="0"/>
              <a:t>INFO: -0.0234	-0.0263	-0.0159	Charge3</a:t>
            </a:r>
          </a:p>
          <a:p>
            <a:r>
              <a:rPr lang="en-US" dirty="0"/>
              <a:t>INFO:  0.6861	0.6225	0.8633	</a:t>
            </a:r>
            <a:r>
              <a:rPr lang="en-US" dirty="0" err="1"/>
              <a:t>enzN</a:t>
            </a:r>
            <a:endParaRPr lang="en-US" dirty="0"/>
          </a:p>
          <a:p>
            <a:r>
              <a:rPr lang="en-US" dirty="0"/>
              <a:t>INFO:  0.0000	0	0	</a:t>
            </a:r>
            <a:r>
              <a:rPr lang="en-US" dirty="0" err="1"/>
              <a:t>enzC</a:t>
            </a:r>
            <a:endParaRPr lang="en-US" dirty="0"/>
          </a:p>
          <a:p>
            <a:r>
              <a:rPr lang="en-US" dirty="0"/>
              <a:t>INFO: -0.1680	-0.1455	-0.1933	</a:t>
            </a:r>
            <a:r>
              <a:rPr lang="en-US" dirty="0" err="1"/>
              <a:t>enzInt</a:t>
            </a:r>
            <a:endParaRPr lang="en-US" dirty="0"/>
          </a:p>
          <a:p>
            <a:r>
              <a:rPr lang="en-US" dirty="0"/>
              <a:t>INFO:  0.0461	0.0626	0.0791	</a:t>
            </a:r>
            <a:r>
              <a:rPr lang="en-US" dirty="0" err="1"/>
              <a:t>lnNumSP</a:t>
            </a:r>
            <a:endParaRPr lang="en-US" dirty="0"/>
          </a:p>
          <a:p>
            <a:r>
              <a:rPr lang="en-US" dirty="0"/>
              <a:t>INFO: -0.0022	0.0295	0.0336	</a:t>
            </a:r>
            <a:r>
              <a:rPr lang="en-US" dirty="0" err="1"/>
              <a:t>dM</a:t>
            </a:r>
            <a:endParaRPr lang="en-US" dirty="0"/>
          </a:p>
          <a:p>
            <a:r>
              <a:rPr lang="en-US" dirty="0"/>
              <a:t>INFO: -0.0174	-0.0275	-0.0492	</a:t>
            </a:r>
            <a:r>
              <a:rPr lang="en-US" dirty="0" err="1"/>
              <a:t>absdM</a:t>
            </a:r>
            <a:endParaRPr lang="en-US" dirty="0"/>
          </a:p>
          <a:p>
            <a:r>
              <a:rPr lang="en-US" dirty="0"/>
              <a:t>INFO: -7.9597	-7.7346	-8.4786	m0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828A1-B037-49DC-A33F-40200DD992C2}"/>
              </a:ext>
            </a:extLst>
          </p:cNvPr>
          <p:cNvSpPr txBox="1"/>
          <p:nvPr/>
        </p:nvSpPr>
        <p:spPr>
          <a:xfrm>
            <a:off x="7315200" y="1613059"/>
            <a:ext cx="19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Comet + Percolator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39864-C00C-409F-A30A-C7B7EB1AB5B6}"/>
              </a:ext>
            </a:extLst>
          </p:cNvPr>
          <p:cNvSpPr txBox="1"/>
          <p:nvPr/>
        </p:nvSpPr>
        <p:spPr>
          <a:xfrm>
            <a:off x="1998535" y="1700128"/>
            <a:ext cx="177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Tide + Percolator</a:t>
            </a:r>
          </a:p>
        </p:txBody>
      </p:sp>
    </p:spTree>
    <p:extLst>
      <p:ext uri="{BB962C8B-B14F-4D97-AF65-F5344CB8AC3E}">
        <p14:creationId xmlns:p14="http://schemas.microsoft.com/office/powerpoint/2010/main" val="66375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4046-7D00-43BD-8D3E-DAA64758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762E7-B607-4A8A-B783-B09DD8A2D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small differences between Comet and Tide </a:t>
            </a:r>
            <a:r>
              <a:rPr lang="en-US" dirty="0" err="1"/>
              <a:t>Xcorrs</a:t>
            </a:r>
            <a:endParaRPr lang="en-US" dirty="0"/>
          </a:p>
          <a:p>
            <a:pPr lvl="1"/>
            <a:r>
              <a:rPr lang="en-US" dirty="0"/>
              <a:t>Tide in general shifted lower</a:t>
            </a:r>
          </a:p>
          <a:p>
            <a:r>
              <a:rPr lang="en-US" dirty="0"/>
              <a:t>Large Differences between </a:t>
            </a:r>
            <a:r>
              <a:rPr lang="en-US" dirty="0" err="1"/>
              <a:t>Sequest</a:t>
            </a:r>
            <a:r>
              <a:rPr lang="en-US" dirty="0"/>
              <a:t> and Comet/Tide </a:t>
            </a:r>
            <a:r>
              <a:rPr lang="en-US" dirty="0" err="1"/>
              <a:t>Xcorrs</a:t>
            </a:r>
            <a:endParaRPr lang="en-US" dirty="0"/>
          </a:p>
          <a:p>
            <a:pPr lvl="1"/>
            <a:r>
              <a:rPr lang="en-US" dirty="0" err="1"/>
              <a:t>Sequest</a:t>
            </a:r>
            <a:r>
              <a:rPr lang="en-US" dirty="0"/>
              <a:t> absolute </a:t>
            </a:r>
            <a:r>
              <a:rPr lang="en-US" dirty="0" err="1"/>
              <a:t>Xcorrs</a:t>
            </a:r>
            <a:r>
              <a:rPr lang="en-US" dirty="0"/>
              <a:t> are much larger</a:t>
            </a:r>
          </a:p>
          <a:p>
            <a:r>
              <a:rPr lang="en-US" dirty="0"/>
              <a:t>Percolator parameters used by default for crux pipeline with two search engines appear to be a little different</a:t>
            </a:r>
          </a:p>
          <a:p>
            <a:pPr lvl="1"/>
            <a:r>
              <a:rPr lang="en-US" dirty="0"/>
              <a:t>So perhaps I just have to figure out how to specify the features that Percolator uses</a:t>
            </a:r>
          </a:p>
        </p:txBody>
      </p:sp>
    </p:spTree>
    <p:extLst>
      <p:ext uri="{BB962C8B-B14F-4D97-AF65-F5344CB8AC3E}">
        <p14:creationId xmlns:p14="http://schemas.microsoft.com/office/powerpoint/2010/main" val="56657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2E92-6CD0-46F8-827B-A1414C8F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</p:spPr>
        <p:txBody>
          <a:bodyPr/>
          <a:lstStyle/>
          <a:p>
            <a:r>
              <a:rPr lang="en-US" dirty="0"/>
              <a:t>Q-Value and </a:t>
            </a:r>
            <a:r>
              <a:rPr lang="en-US" dirty="0" err="1"/>
              <a:t>XCorr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C1EE-8875-4F11-B2D4-03761B93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4500" cy="4351338"/>
          </a:xfrm>
        </p:spPr>
        <p:txBody>
          <a:bodyPr/>
          <a:lstStyle/>
          <a:p>
            <a:r>
              <a:rPr lang="en-US" dirty="0" err="1"/>
              <a:t>Tide+Percolator</a:t>
            </a:r>
            <a:r>
              <a:rPr lang="en-US" dirty="0"/>
              <a:t> separates PSMs mostly based on Q-Value</a:t>
            </a:r>
          </a:p>
          <a:p>
            <a:endParaRPr lang="en-US" dirty="0"/>
          </a:p>
          <a:p>
            <a:r>
              <a:rPr lang="en-US" dirty="0" err="1"/>
              <a:t>Sequest</a:t>
            </a:r>
            <a:r>
              <a:rPr lang="en-US" dirty="0"/>
              <a:t>-HT + Percolator separates based on other factors as well as </a:t>
            </a:r>
            <a:r>
              <a:rPr lang="en-US" dirty="0" err="1"/>
              <a:t>XCorr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4B3F63-5889-4B40-BEA7-6DE8662A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3629022"/>
            <a:ext cx="41192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47BAE-8067-419B-8CAC-61421BEF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228600"/>
            <a:ext cx="39574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9F0D8-5C59-43B7-AC56-E71F93EA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Tide+Percolator</a:t>
            </a:r>
            <a:r>
              <a:rPr lang="en-US" dirty="0"/>
              <a:t> SVM Weights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167A7E-5F39-4813-8DFF-5614327CC7BC}"/>
              </a:ext>
            </a:extLst>
          </p:cNvPr>
          <p:cNvSpPr/>
          <p:nvPr/>
        </p:nvSpPr>
        <p:spPr>
          <a:xfrm>
            <a:off x="461963" y="1982391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INFO:  Split1         Split2         Split3        </a:t>
            </a:r>
            <a:r>
              <a:rPr lang="en-US" sz="1600" dirty="0" err="1">
                <a:latin typeface="Calibri" panose="020F0502020204030204" pitchFamily="34" charset="0"/>
              </a:rPr>
              <a:t>FeatureName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highlight>
                  <a:srgbClr val="00FF00"/>
                </a:highlight>
                <a:latin typeface="Calibri" panose="020F0502020204030204" pitchFamily="34" charset="0"/>
              </a:rPr>
              <a:t>INFO:  1.5495         1.9191         1.6725        </a:t>
            </a:r>
            <a:r>
              <a:rPr lang="en-US" sz="1600" dirty="0" err="1">
                <a:highlight>
                  <a:srgbClr val="00FF00"/>
                </a:highlight>
                <a:latin typeface="Calibri" panose="020F0502020204030204" pitchFamily="34" charset="0"/>
              </a:rPr>
              <a:t>XCorr</a:t>
            </a:r>
            <a:endParaRPr lang="en-US" sz="1600" dirty="0">
              <a:highlight>
                <a:srgbClr val="00FF00"/>
              </a:highlight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-0.4122        -0.5457        -0.6260        </a:t>
            </a:r>
            <a:r>
              <a:rPr lang="en-US" sz="1600" dirty="0" err="1">
                <a:latin typeface="Calibri" panose="020F0502020204030204" pitchFamily="34" charset="0"/>
              </a:rPr>
              <a:t>PepLen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-0.4734        -0.6321        -0.5280        Charge1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INFO:  0.3537         0.4332         0.3128        Charge2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INFO: -0.0991        -0.0933        -0.0289        Charge3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INFO:  0.0000         0.0000         0.0000        </a:t>
            </a:r>
            <a:r>
              <a:rPr lang="en-US" sz="1600" dirty="0" err="1">
                <a:latin typeface="Calibri" panose="020F0502020204030204" pitchFamily="34" charset="0"/>
              </a:rPr>
              <a:t>enzN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 0.0000         0.0000         0.0000        </a:t>
            </a:r>
            <a:r>
              <a:rPr lang="en-US" sz="1600" dirty="0" err="1">
                <a:latin typeface="Calibri" panose="020F0502020204030204" pitchFamily="34" charset="0"/>
              </a:rPr>
              <a:t>enzC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-1.7301        -2.4355        -1.6154        </a:t>
            </a:r>
            <a:r>
              <a:rPr lang="en-US" sz="1600" dirty="0" err="1">
                <a:latin typeface="Calibri" panose="020F0502020204030204" pitchFamily="34" charset="0"/>
              </a:rPr>
              <a:t>enzInt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 0.5643         0.5807         0.1598        </a:t>
            </a:r>
            <a:r>
              <a:rPr lang="en-US" sz="1600" dirty="0" err="1">
                <a:latin typeface="Calibri" panose="020F0502020204030204" pitchFamily="34" charset="0"/>
              </a:rPr>
              <a:t>lnNumDSP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-0.0465        -0.0165        -0.0200        </a:t>
            </a:r>
            <a:r>
              <a:rPr lang="en-US" sz="1600" dirty="0" err="1">
                <a:latin typeface="Calibri" panose="020F0502020204030204" pitchFamily="34" charset="0"/>
              </a:rPr>
              <a:t>dM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 0.1825         0.2381         0.2314        </a:t>
            </a:r>
            <a:r>
              <a:rPr lang="en-US" sz="1600" dirty="0" err="1">
                <a:latin typeface="Calibri" panose="020F0502020204030204" pitchFamily="34" charset="0"/>
              </a:rPr>
              <a:t>absdM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INFO: -6.6336        -8.2748        -6.4508        m0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F1E6F0-1F31-4C46-A9C6-33D8EC2F4D15}"/>
              </a:ext>
            </a:extLst>
          </p:cNvPr>
          <p:cNvSpPr txBox="1"/>
          <p:nvPr/>
        </p:nvSpPr>
        <p:spPr>
          <a:xfrm>
            <a:off x="7147560" y="2293620"/>
            <a:ext cx="400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a different number of features used in the Crux version of Percolator than what Proteome Discoverer uses (next slide)</a:t>
            </a:r>
          </a:p>
        </p:txBody>
      </p:sp>
    </p:spTree>
    <p:extLst>
      <p:ext uri="{BB962C8B-B14F-4D97-AF65-F5344CB8AC3E}">
        <p14:creationId xmlns:p14="http://schemas.microsoft.com/office/powerpoint/2010/main" val="22883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9F0D8-5C59-43B7-AC56-E71F93EA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Sequest-HT+Percolator</a:t>
            </a:r>
            <a:r>
              <a:rPr lang="en-US" dirty="0"/>
              <a:t> SVM Weights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64740-5371-4B53-8DFA-E9F8230D68B3}"/>
              </a:ext>
            </a:extLst>
          </p:cNvPr>
          <p:cNvSpPr/>
          <p:nvPr/>
        </p:nvSpPr>
        <p:spPr>
          <a:xfrm>
            <a:off x="9205" y="1909614"/>
            <a:ext cx="80866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Learned normalized SVM weights for the 3 cross-validation splits: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Split1        Split2        Split3        </a:t>
            </a:r>
            <a:r>
              <a:rPr lang="en-US" sz="1600" dirty="0" err="1">
                <a:latin typeface="Calibri" panose="020F0502020204030204" pitchFamily="34" charset="0"/>
              </a:rPr>
              <a:t>FeatureName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1600" b="1" dirty="0">
                <a:highlight>
                  <a:srgbClr val="FFFF00"/>
                </a:highlight>
                <a:latin typeface="Calibri" panose="020F0502020204030204" pitchFamily="34" charset="0"/>
              </a:rPr>
              <a:t>0.2051         0.1682         0.2194        </a:t>
            </a:r>
            <a:r>
              <a:rPr lang="en-US" sz="1600" b="1" dirty="0" err="1">
                <a:highlight>
                  <a:srgbClr val="FFFF00"/>
                </a:highlight>
                <a:latin typeface="Calibri" panose="020F0502020204030204" pitchFamily="34" charset="0"/>
              </a:rPr>
              <a:t>XCorr</a:t>
            </a:r>
            <a:endParaRPr lang="en-US" sz="1600" b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 0.3211         0.2209         0.3727        Delta Cn From Second PSM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0.5588         0.4417         0.5467        Binomial Score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0.0000         0.0000         0.0000        Isolation Interference [%]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0.7569         0.6252         0.6216        MH+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0.5711         0.4914         0.6386        Delta Mass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-0.3447        -0.3423        -0.3548        Delta Mass [ppm]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0.0009         0.0520        -0.0261        Absolute Delta Mass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-0.2575        -0.2304        -0.2518        Absolute Delta Mass [ppm]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0.0476         0.0092        -0.0969        Peptide Length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0.0625         0.0836        -1.3877        Is z=1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0.1598         0.2379         0.3877        Is z=2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-0.1767        -0.2604        -0.0125        Is z=3</a:t>
            </a:r>
          </a:p>
          <a:p>
            <a:r>
              <a:rPr lang="en-US" sz="1600" dirty="0">
                <a:latin typeface="Calibri" panose="020F0502020204030204" pitchFamily="34" charset="0"/>
              </a:rPr>
              <a:t>0.0000         0.0000         0.0000        Is z=4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0.0000         0.0000         0.0000        Is z=5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0.0000         0.0000         0.0000        Is z&gt;5</a:t>
            </a: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48458-4067-45C0-A91E-1F4E42942ABF}"/>
              </a:ext>
            </a:extLst>
          </p:cNvPr>
          <p:cNvSpPr/>
          <p:nvPr/>
        </p:nvSpPr>
        <p:spPr>
          <a:xfrm>
            <a:off x="5252070" y="2420159"/>
            <a:ext cx="99136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-1.7671        -1.2426        -1.8098        # Missed Cleavages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-0.1998        -0.1370        -0.8613        Log Peptides Matched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-0.4549        -0.5215        -0.8148        Log Total Intensity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0.0668         0.0168         0.0118        Fraction Matched Intensity [%]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-0.2566        -0.2403        -0.2987        Fragment Coverage Series A, B, C [%]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00FF00"/>
                </a:highlight>
                <a:latin typeface="Calibri" panose="020F0502020204030204" pitchFamily="34" charset="0"/>
              </a:rPr>
              <a:t>1.1001         0.8162         0.9986</a:t>
            </a:r>
            <a:r>
              <a:rPr lang="en-US" sz="1600" dirty="0">
                <a:latin typeface="Calibri" panose="020F0502020204030204" pitchFamily="34" charset="0"/>
              </a:rPr>
              <a:t>        Fragment Coverage Series X, Y, Z [%]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-0.5427        -0.3593        -0.4023        Log Matched Fragment Series Intensities A, B, C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00FF00"/>
                </a:highlight>
                <a:latin typeface="Calibri" panose="020F0502020204030204" pitchFamily="34" charset="0"/>
              </a:rPr>
              <a:t>1.1817         1.0725         1.4792</a:t>
            </a:r>
            <a:r>
              <a:rPr lang="en-US" sz="1600" dirty="0">
                <a:latin typeface="Calibri" panose="020F0502020204030204" pitchFamily="34" charset="0"/>
              </a:rPr>
              <a:t>        Log Matched Fragment Series Intensities X, Y, Z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0.2680         0.1943         0.2799        Longest Sequence Series A, B, C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0.8113         0.5587         0.8655        Longest Sequence Series X, Y, Z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0.1735         0.0509         0.1407        IQR Fragment Delta Mass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-0.3407        -0.1999        -0.3738        IQR Fragment Delta Mass [ppm]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00FF00"/>
                </a:highlight>
                <a:latin typeface="Calibri" panose="020F0502020204030204" pitchFamily="34" charset="0"/>
              </a:rPr>
              <a:t>1.1100         0.9338         1.1560</a:t>
            </a:r>
            <a:r>
              <a:rPr lang="en-US" sz="1600" dirty="0">
                <a:latin typeface="Calibri" panose="020F0502020204030204" pitchFamily="34" charset="0"/>
              </a:rPr>
              <a:t>        Mean Fragment Delta Mass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-1.0789        -0.9454        -1.1751        Mean Fragment Delta Mass [ppm]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-0.1797        -0.1425        -0.1351        Mean Absolute Fragment Delta Mass [Da]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-0.3556        -0.2504        -0.3313        Mean Absolute Fragment Delta Mass [ppm]</a:t>
            </a:r>
          </a:p>
          <a:p>
            <a:r>
              <a:rPr lang="en-US" sz="1600" dirty="0">
                <a:latin typeface="Calibri" panose="020F0502020204030204" pitchFamily="34" charset="0"/>
              </a:rPr>
              <a:t>-7.2028        -5.7450        -7.3633        m0</a:t>
            </a:r>
          </a:p>
        </p:txBody>
      </p:sp>
    </p:spTree>
    <p:extLst>
      <p:ext uri="{BB962C8B-B14F-4D97-AF65-F5344CB8AC3E}">
        <p14:creationId xmlns:p14="http://schemas.microsoft.com/office/powerpoint/2010/main" val="170340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52B8ED4-C887-418B-A021-B50BD0EE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050"/>
            <a:ext cx="729615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BC5F-EEBD-49C6-8BCF-54D1B745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7690"/>
            <a:ext cx="3376613" cy="56245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White line is q = 0.01 for Tide</a:t>
            </a:r>
          </a:p>
          <a:p>
            <a:r>
              <a:rPr lang="en-US" dirty="0"/>
              <a:t>PD PSMs file doesn’t have info for spectra with q-value &gt; 0.01, so all of these are significant</a:t>
            </a:r>
          </a:p>
          <a:p>
            <a:r>
              <a:rPr lang="en-US" dirty="0" err="1"/>
              <a:t>Xcorr</a:t>
            </a:r>
            <a:r>
              <a:rPr lang="en-US" dirty="0"/>
              <a:t> values for PSMs from the same spectra correlate but are much different in absolute value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0CED002-3A54-4CC7-AAF6-5FA153515C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0006360"/>
                  </p:ext>
                </p:extLst>
              </p:nvPr>
            </p:nvGraphicFramePr>
            <p:xfrm>
              <a:off x="2125365" y="2478606"/>
              <a:ext cx="3048000" cy="1714500"/>
            </p:xfrm>
            <a:graphic>
              <a:graphicData uri="http://schemas.microsoft.com/office/powerpoint/2016/slidezoom">
                <pslz:sldZm>
                  <pslz:sldZmObj sldId="266" cId="392348">
                    <pslz:zmPr id="{CDD1DEA2-3389-467B-BB8A-B94AE626D15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0CED002-3A54-4CC7-AAF6-5FA153515C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5365" y="247860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02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6D85-4B23-4F73-AEFB-5E86D9FE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9982" cy="1325563"/>
          </a:xfrm>
        </p:spPr>
        <p:txBody>
          <a:bodyPr/>
          <a:lstStyle/>
          <a:p>
            <a:r>
              <a:rPr lang="en-US" dirty="0"/>
              <a:t>Negative </a:t>
            </a:r>
            <a:r>
              <a:rPr lang="en-US" dirty="0" err="1"/>
              <a:t>Xcorrs</a:t>
            </a:r>
            <a:r>
              <a:rPr lang="en-US" dirty="0"/>
              <a:t> can happen though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CFAA7-F530-4A3D-B2F8-43CC71A6E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7" y="3860938"/>
            <a:ext cx="4201834" cy="29407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Preprocessing step subtracts average of neighboring bins</a:t>
            </a:r>
          </a:p>
          <a:p>
            <a:r>
              <a:rPr lang="en-US" dirty="0"/>
              <a:t>Smaller bins size reduces the effect</a:t>
            </a:r>
          </a:p>
          <a:p>
            <a:r>
              <a:rPr lang="en-US" dirty="0"/>
              <a:t>So far I’ve tried searching with 1.0 and 0.5 m/z bin sizes with little difference</a:t>
            </a:r>
          </a:p>
          <a:p>
            <a:r>
              <a:rPr lang="en-US" dirty="0"/>
              <a:t>Perhaps it doesn’t matter, but if bins were small like 0.02 for accurate mass spectra, then this effect is largely gone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09DA34-87ED-4DE2-9DCE-584A8C892494}"/>
                  </a:ext>
                </a:extLst>
              </p:cNvPr>
              <p:cNvSpPr txBox="1"/>
              <p:nvPr/>
            </p:nvSpPr>
            <p:spPr>
              <a:xfrm>
                <a:off x="1709737" y="1948904"/>
                <a:ext cx="4449680" cy="1445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𝑥𝑐𝑜𝑟𝑟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=−75,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/150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𝑡h𝑒𝑜𝑟𝑒𝑡𝑖𝑐𝑎𝑙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𝑠𝑝𝑒𝑐𝑡𝑟𝑢𝑚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𝑒𝑥𝑝𝑒𝑟𝑖𝑚𝑒𝑛𝑡𝑎𝑙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𝑠𝑝𝑒𝑐𝑡𝑟𝑢𝑚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𝑠h𝑖𝑓𝑡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09DA34-87ED-4DE2-9DCE-584A8C892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737" y="1948904"/>
                <a:ext cx="4449680" cy="1445717"/>
              </a:xfrm>
              <a:prstGeom prst="rect">
                <a:avLst/>
              </a:prstGeom>
              <a:blipFill>
                <a:blip r:embed="rId2"/>
                <a:stretch>
                  <a:fillRect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CC2AD8-2DBC-499A-8260-2D9E9F6C9B66}"/>
              </a:ext>
            </a:extLst>
          </p:cNvPr>
          <p:cNvSpPr txBox="1"/>
          <p:nvPr/>
        </p:nvSpPr>
        <p:spPr>
          <a:xfrm>
            <a:off x="4641024" y="4390521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PSM with the most negative </a:t>
            </a:r>
            <a:r>
              <a:rPr lang="en-US" dirty="0" err="1"/>
              <a:t>Xcorr</a:t>
            </a:r>
            <a:endParaRPr lang="en-US" dirty="0"/>
          </a:p>
          <a:p>
            <a:r>
              <a:rPr lang="en-US" dirty="0" err="1"/>
              <a:t>Tide+Percolator</a:t>
            </a:r>
            <a:r>
              <a:rPr lang="en-US" dirty="0"/>
              <a:t> q = 0.78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EBE310-F7BE-4AF2-9871-26EBB8F8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80" y="86717"/>
            <a:ext cx="4098209" cy="32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18E9077-830B-4599-99FF-A39AEDC8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79" y="3443288"/>
            <a:ext cx="4098209" cy="32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4AAAE-B5F3-4702-8939-2E796CAF4445}"/>
              </a:ext>
            </a:extLst>
          </p:cNvPr>
          <p:cNvSpPr txBox="1"/>
          <p:nvPr/>
        </p:nvSpPr>
        <p:spPr>
          <a:xfrm>
            <a:off x="2188493" y="3417773"/>
            <a:ext cx="3679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Eng. </a:t>
            </a:r>
            <a:r>
              <a:rPr lang="en-US" sz="1200" b="1" dirty="0"/>
              <a:t>Journal of Proteome Research </a:t>
            </a:r>
            <a:r>
              <a:rPr lang="en-US" sz="1200" i="1" dirty="0"/>
              <a:t>2008, 7, 4598–4602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119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C31AB07-684A-4B5A-BAD6-593FFB76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64" y="142874"/>
            <a:ext cx="4000931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F564-051D-47A3-9263-207BC8DDF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3420"/>
            <a:ext cx="4523275" cy="5483543"/>
          </a:xfrm>
        </p:spPr>
        <p:txBody>
          <a:bodyPr/>
          <a:lstStyle/>
          <a:p>
            <a:r>
              <a:rPr lang="en-US" dirty="0"/>
              <a:t>Little correlation between q-values of spectra from the same scan between search pipelines</a:t>
            </a:r>
          </a:p>
          <a:p>
            <a:endParaRPr lang="en-US" dirty="0"/>
          </a:p>
          <a:p>
            <a:r>
              <a:rPr lang="en-US" dirty="0"/>
              <a:t>Insights so far:</a:t>
            </a:r>
          </a:p>
          <a:p>
            <a:pPr lvl="1"/>
            <a:r>
              <a:rPr lang="en-US" dirty="0" err="1"/>
              <a:t>Xcorrs</a:t>
            </a:r>
            <a:r>
              <a:rPr lang="en-US" dirty="0"/>
              <a:t> are different between PD and Crux for same spectra</a:t>
            </a:r>
          </a:p>
          <a:p>
            <a:pPr lvl="1"/>
            <a:r>
              <a:rPr lang="en-US" dirty="0"/>
              <a:t>Percolator features used are different</a:t>
            </a:r>
          </a:p>
          <a:p>
            <a:pPr lvl="1"/>
            <a:r>
              <a:rPr lang="en-US" dirty="0"/>
              <a:t>Q-values are different for same spectra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3B451F-35C9-414A-94D1-DDD9A223C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33" y="3566160"/>
            <a:ext cx="4033663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8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4841-CE66-4158-B4F3-EF2B7DCD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9C9F-4AF3-44EC-8429-1E555BE28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6247" cy="4351338"/>
          </a:xfrm>
        </p:spPr>
        <p:txBody>
          <a:bodyPr/>
          <a:lstStyle/>
          <a:p>
            <a:r>
              <a:rPr lang="en-US" dirty="0"/>
              <a:t>Much closer to </a:t>
            </a:r>
            <a:r>
              <a:rPr lang="en-US" dirty="0" err="1"/>
              <a:t>SequestHT</a:t>
            </a:r>
            <a:r>
              <a:rPr lang="en-US" dirty="0"/>
              <a:t> result than Tide</a:t>
            </a:r>
          </a:p>
          <a:p>
            <a:r>
              <a:rPr lang="en-US" dirty="0" err="1"/>
              <a:t>Sequest</a:t>
            </a:r>
            <a:r>
              <a:rPr lang="en-US" dirty="0"/>
              <a:t> has a lot more PSMs, but most are redundant</a:t>
            </a:r>
          </a:p>
          <a:p>
            <a:pPr lvl="1"/>
            <a:r>
              <a:rPr lang="en-US" dirty="0"/>
              <a:t>Many repeats in this DIA set</a:t>
            </a:r>
          </a:p>
          <a:p>
            <a:pPr lvl="1"/>
            <a:r>
              <a:rPr lang="en-US" dirty="0"/>
              <a:t>Surprising that Tide and Comet didn’t have more as well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88AFA2C-D7A2-4112-88B0-D11FE8C9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97" y="365125"/>
            <a:ext cx="72771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1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6465-3DF0-4832-8AB9-7920E3CD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value versus </a:t>
            </a:r>
            <a:r>
              <a:rPr lang="en-US" dirty="0" err="1"/>
              <a:t>XCorr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C586-422E-4EEC-9B35-9EB8B945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2505" cy="4351338"/>
          </a:xfrm>
        </p:spPr>
        <p:txBody>
          <a:bodyPr/>
          <a:lstStyle/>
          <a:p>
            <a:r>
              <a:rPr lang="en-US" dirty="0"/>
              <a:t>High correlation between q value and </a:t>
            </a:r>
            <a:r>
              <a:rPr lang="en-US" dirty="0" err="1"/>
              <a:t>Xcorr</a:t>
            </a:r>
            <a:r>
              <a:rPr lang="en-US" dirty="0"/>
              <a:t> for Tide and Comet results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5CE3EC-C7B0-478B-B7E8-9B2CA206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71" y="3638347"/>
            <a:ext cx="41192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4C01E7E-B016-4BA5-992B-286220A8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646" y="132693"/>
            <a:ext cx="3887154" cy="32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8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478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Q-Value and XCorr</vt:lpstr>
      <vt:lpstr>Tide+Percolator SVM Weights</vt:lpstr>
      <vt:lpstr>Sequest-HT+Percolator SVM Weights</vt:lpstr>
      <vt:lpstr>PowerPoint Presentation</vt:lpstr>
      <vt:lpstr>Negative Xcorrs can happen though</vt:lpstr>
      <vt:lpstr>PowerPoint Presentation</vt:lpstr>
      <vt:lpstr>Comet Results</vt:lpstr>
      <vt:lpstr>Q value versus XCorr</vt:lpstr>
      <vt:lpstr>PowerPoint Presentation</vt:lpstr>
      <vt:lpstr>PowerPoint Presentation</vt:lpstr>
      <vt:lpstr>Tide+Percolator SVM Weights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Remes, Philip M.</dc:creator>
  <cp:lastModifiedBy>Remes, Philip M.</cp:lastModifiedBy>
  <cp:revision>26</cp:revision>
  <dcterms:created xsi:type="dcterms:W3CDTF">2019-12-04T16:46:02Z</dcterms:created>
  <dcterms:modified xsi:type="dcterms:W3CDTF">2019-12-20T22:22:32Z</dcterms:modified>
</cp:coreProperties>
</file>