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58" r:id="rId6"/>
    <p:sldId id="262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85" d="100"/>
          <a:sy n="85" d="100"/>
        </p:scale>
        <p:origin x="36" y="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2C4DC-B5DB-4199-8692-486F1A1B8E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50D78C-C370-4E5A-B57D-7B95117AA4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F1CC99-7E87-42AC-B207-D61E0981F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82C61-9BE5-49E0-AC0B-EA6F51807381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034ED-4C85-4956-9C1E-58A5E8C05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359F23-B4BA-4E29-8F17-7E381B2DD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24BC-FC91-4BC2-8837-08BF83ADA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907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B239D-BD80-44C7-9BD4-4ADB992E4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857D11-C070-4BE0-A3C8-A244419C38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8D8EEA-0025-4595-8075-FBDC5CF27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82C61-9BE5-49E0-AC0B-EA6F51807381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C77EB0-64F1-444A-A61C-AA131574D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2FE6CB-36E0-4D46-941D-DA5D39666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24BC-FC91-4BC2-8837-08BF83ADA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798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AA4EAC-7A09-450F-B472-144BE35542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429329-53BE-43E3-9A33-05FA3787E7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5800CB-6982-4D18-81C5-147DC50B7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82C61-9BE5-49E0-AC0B-EA6F51807381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EDCE69-4299-4EE4-9C31-7A0C51918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343B74-2118-44A9-9780-E2A0783AA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24BC-FC91-4BC2-8837-08BF83ADA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883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C034B-5B4F-4B8B-B9CE-583FB863C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6E0C0-0A50-432C-9300-0D550632EF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A0151D-EE57-4C31-9055-27026DD38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82C61-9BE5-49E0-AC0B-EA6F51807381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C3E8A5-4576-4B44-92C0-E0564ACCE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ACB8DA-82C8-4D8B-A805-F62D88306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24BC-FC91-4BC2-8837-08BF83ADA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306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F1759-3DDF-47A9-88FD-81262024F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3C303A-9670-4CE2-AA34-E10A29D12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5EAF6C-06D6-4E50-AA60-8897A4AAF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82C61-9BE5-49E0-AC0B-EA6F51807381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1FA898-87C5-4839-ADAA-7D1643F31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AA9A6-4DB9-4D3E-B347-A408F5987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24BC-FC91-4BC2-8837-08BF83ADA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07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28C2F-A955-4676-88BF-0FC7B9AF6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294605-8C2B-4826-845E-AC1FACE356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35396A-2EF1-4FDD-A3C4-3AAFCA3BCB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D24C0D-A353-46E4-AFE3-6BF275677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82C61-9BE5-49E0-AC0B-EA6F51807381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691638-FD56-4E01-A2E2-6D3A86A53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D86C49-59F0-4540-9057-BAFDF51AA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24BC-FC91-4BC2-8837-08BF83ADA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96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30471-BB2D-41F9-AF9C-9F3233670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BD4705-21B2-47D7-9A50-EB27389C0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0C1A66-AB3E-4648-91EE-C992F4ECC0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58FF58-665A-4F53-A27A-31AFE7EE1D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337A99-8E7A-4144-8A5E-0B9E25EDD9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EE3CA4-2A8F-4B57-AAA5-4E6434949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82C61-9BE5-49E0-AC0B-EA6F51807381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F157C8-D9FC-4D6E-9BD0-8A61D7E9A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57D9AA-0A03-45AE-BB98-861E700C6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24BC-FC91-4BC2-8837-08BF83ADA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678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62D78-8A73-4414-AA22-F93D1CBDF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8BB6B0-204E-4A86-A1FD-4A42A5875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82C61-9BE5-49E0-AC0B-EA6F51807381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D1D208-099E-4D7C-9A08-51CC481B3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B408F8-0052-4DD6-AC1B-58B71CAB1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24BC-FC91-4BC2-8837-08BF83ADA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909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4D4C67-B25A-46AF-9DA7-1B9523D30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82C61-9BE5-49E0-AC0B-EA6F51807381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3D0CEB-AFE9-4805-8FD2-4B23F9EE6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36D554-001E-401D-A66A-2ACB5B563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24BC-FC91-4BC2-8837-08BF83ADA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316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206FD-3956-4B26-85CA-663550FB1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AAFDF-8B58-4C82-AC02-21F37B01B6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E5E680-C4F5-4052-83F6-8F3F0E34B4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D8F143-78F4-440A-97EE-711C92B3F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82C61-9BE5-49E0-AC0B-EA6F51807381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6809DE-B1A5-49BC-9C14-B8A599AAE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5E7E42-AC0D-4239-85DE-CDB086773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24BC-FC91-4BC2-8837-08BF83ADA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189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F1B86-010B-4C3B-91C7-A4674BA5B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AFDC1A-1AAC-4AAA-ABD3-AD8BBDA4DA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4E5342-94D5-427D-83EA-FDC4A85642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000132-4154-4AD9-8EB4-DF3AA9678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82C61-9BE5-49E0-AC0B-EA6F51807381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F94F12-6EDD-49B5-97C3-B4A0779F2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54DE39-282F-47AE-A3DE-381574F9A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24BC-FC91-4BC2-8837-08BF83ADA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567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D00BBB-7DDA-4F18-846C-02DD8A6D7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A74D75-7000-4E0C-B9FF-AC752A8C38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C15B3E-1345-41FC-BA33-0832027FE4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82C61-9BE5-49E0-AC0B-EA6F51807381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615063-6588-49FB-84B1-2B6835755C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D4664-382F-4F93-9832-1474FA441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424BC-FC91-4BC2-8837-08BF83ADA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338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FC6A60F-7CB9-4E3D-94D9-FF485E869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52" y="292476"/>
            <a:ext cx="7277100" cy="607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6760546-9031-403A-9DE1-850E45433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81025"/>
            <a:ext cx="3595688" cy="55959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I’m interested in Tide performance benefits</a:t>
            </a:r>
          </a:p>
          <a:p>
            <a:pPr lvl="1"/>
            <a:r>
              <a:rPr lang="en-US" dirty="0"/>
              <a:t>DIA data with 1 Da isolation widths</a:t>
            </a:r>
          </a:p>
          <a:p>
            <a:r>
              <a:rPr lang="en-US" dirty="0"/>
              <a:t>Search results with Tide are much different than what I’m used to</a:t>
            </a:r>
          </a:p>
          <a:p>
            <a:r>
              <a:rPr lang="en-US" dirty="0"/>
              <a:t>Have tried changing various parameters like:</a:t>
            </a:r>
          </a:p>
          <a:p>
            <a:pPr lvl="1"/>
            <a:r>
              <a:rPr lang="en-US" dirty="0"/>
              <a:t>exact-p-value : 0 PSMs &lt; q 0.01</a:t>
            </a:r>
          </a:p>
          <a:p>
            <a:pPr lvl="1"/>
            <a:r>
              <a:rPr lang="en-US" dirty="0" err="1"/>
              <a:t>Mz</a:t>
            </a:r>
            <a:r>
              <a:rPr lang="en-US" dirty="0"/>
              <a:t>-bin-width : minimal effect</a:t>
            </a:r>
          </a:p>
          <a:p>
            <a:pPr lvl="1"/>
            <a:r>
              <a:rPr lang="en-US" dirty="0"/>
              <a:t>Peptide-centric : 0 PSMs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207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22E92-6CD0-46F8-827B-A1414C8FE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24500" cy="1325563"/>
          </a:xfrm>
        </p:spPr>
        <p:txBody>
          <a:bodyPr/>
          <a:lstStyle/>
          <a:p>
            <a:r>
              <a:rPr lang="en-US" dirty="0"/>
              <a:t>Q-Value and </a:t>
            </a:r>
            <a:r>
              <a:rPr lang="en-US" dirty="0" err="1"/>
              <a:t>XCorr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9C1EE-8875-4F11-B2D4-03761B938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24500" cy="4351338"/>
          </a:xfrm>
        </p:spPr>
        <p:txBody>
          <a:bodyPr/>
          <a:lstStyle/>
          <a:p>
            <a:r>
              <a:rPr lang="en-US" dirty="0" err="1"/>
              <a:t>Tide+Percolator</a:t>
            </a:r>
            <a:r>
              <a:rPr lang="en-US" dirty="0"/>
              <a:t> separates PSMs mostly based on Q-Value</a:t>
            </a:r>
          </a:p>
          <a:p>
            <a:endParaRPr lang="en-US" dirty="0"/>
          </a:p>
          <a:p>
            <a:r>
              <a:rPr lang="en-US" dirty="0" err="1"/>
              <a:t>Sequest</a:t>
            </a:r>
            <a:r>
              <a:rPr lang="en-US" dirty="0"/>
              <a:t>-HT + Percolator separates based on other factors as well as </a:t>
            </a:r>
            <a:r>
              <a:rPr lang="en-US" dirty="0" err="1"/>
              <a:t>XCorr</a:t>
            </a: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44B3F63-5889-4B40-BEA7-6DE8662AE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651" y="3629022"/>
            <a:ext cx="4119275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747BAE-8067-419B-8CAC-61421BEFE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913" y="228600"/>
            <a:ext cx="3957428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324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E29F0D8-5C59-43B7-AC56-E71F93EAE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Tide+Percolator</a:t>
            </a:r>
            <a:r>
              <a:rPr lang="en-US" dirty="0"/>
              <a:t> SVM Weights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167A7E-5F39-4813-8DFF-5614327CC7BC}"/>
              </a:ext>
            </a:extLst>
          </p:cNvPr>
          <p:cNvSpPr/>
          <p:nvPr/>
        </p:nvSpPr>
        <p:spPr>
          <a:xfrm>
            <a:off x="461963" y="1982391"/>
            <a:ext cx="6096000" cy="32932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INFO:  Split1         Split2         Split3        </a:t>
            </a:r>
            <a:r>
              <a:rPr lang="en-US" sz="1600" dirty="0" err="1">
                <a:latin typeface="Calibri" panose="020F0502020204030204" pitchFamily="34" charset="0"/>
              </a:rPr>
              <a:t>FeatureName</a:t>
            </a:r>
            <a:endParaRPr lang="en-US" sz="1600" dirty="0">
              <a:latin typeface="Calibri" panose="020F0502020204030204" pitchFamily="34" charset="0"/>
            </a:endParaRPr>
          </a:p>
          <a:p>
            <a:r>
              <a:rPr lang="en-US" sz="1600" dirty="0">
                <a:highlight>
                  <a:srgbClr val="00FF00"/>
                </a:highlight>
                <a:latin typeface="Calibri" panose="020F0502020204030204" pitchFamily="34" charset="0"/>
              </a:rPr>
              <a:t>INFO:  1.5495         1.9191         1.6725        </a:t>
            </a:r>
            <a:r>
              <a:rPr lang="en-US" sz="1600" dirty="0" err="1">
                <a:highlight>
                  <a:srgbClr val="00FF00"/>
                </a:highlight>
                <a:latin typeface="Calibri" panose="020F0502020204030204" pitchFamily="34" charset="0"/>
              </a:rPr>
              <a:t>XCorr</a:t>
            </a:r>
            <a:endParaRPr lang="en-US" sz="1600" dirty="0">
              <a:highlight>
                <a:srgbClr val="00FF00"/>
              </a:highlight>
              <a:latin typeface="Calibri" panose="020F0502020204030204" pitchFamily="34" charset="0"/>
            </a:endParaRPr>
          </a:p>
          <a:p>
            <a:r>
              <a:rPr lang="en-US" sz="1600" dirty="0">
                <a:latin typeface="Calibri" panose="020F0502020204030204" pitchFamily="34" charset="0"/>
              </a:rPr>
              <a:t>INFO: -0.4122        -0.5457        -0.6260        </a:t>
            </a:r>
            <a:r>
              <a:rPr lang="en-US" sz="1600" dirty="0" err="1">
                <a:latin typeface="Calibri" panose="020F0502020204030204" pitchFamily="34" charset="0"/>
              </a:rPr>
              <a:t>PepLen</a:t>
            </a:r>
            <a:endParaRPr lang="en-US" sz="1600" dirty="0">
              <a:latin typeface="Calibri" panose="020F0502020204030204" pitchFamily="34" charset="0"/>
            </a:endParaRPr>
          </a:p>
          <a:p>
            <a:r>
              <a:rPr lang="en-US" sz="1600" dirty="0">
                <a:latin typeface="Calibri" panose="020F0502020204030204" pitchFamily="34" charset="0"/>
              </a:rPr>
              <a:t>INFO: -0.4734        -0.6321        -0.5280        Charge1</a:t>
            </a:r>
          </a:p>
          <a:p>
            <a:r>
              <a:rPr lang="en-US" sz="1600" dirty="0">
                <a:latin typeface="Calibri" panose="020F0502020204030204" pitchFamily="34" charset="0"/>
              </a:rPr>
              <a:t>INFO:  0.3537         0.4332         0.3128        Charge2</a:t>
            </a:r>
          </a:p>
          <a:p>
            <a:r>
              <a:rPr lang="en-US" sz="1600" dirty="0">
                <a:latin typeface="Calibri" panose="020F0502020204030204" pitchFamily="34" charset="0"/>
              </a:rPr>
              <a:t>INFO: -0.0991        -0.0933        -0.0289        Charge3</a:t>
            </a:r>
          </a:p>
          <a:p>
            <a:r>
              <a:rPr lang="en-US" sz="1600" dirty="0">
                <a:latin typeface="Calibri" panose="020F0502020204030204" pitchFamily="34" charset="0"/>
              </a:rPr>
              <a:t>INFO:  0.0000         0.0000         0.0000        </a:t>
            </a:r>
            <a:r>
              <a:rPr lang="en-US" sz="1600" dirty="0" err="1">
                <a:latin typeface="Calibri" panose="020F0502020204030204" pitchFamily="34" charset="0"/>
              </a:rPr>
              <a:t>enzN</a:t>
            </a:r>
            <a:endParaRPr lang="en-US" sz="1600" dirty="0">
              <a:latin typeface="Calibri" panose="020F0502020204030204" pitchFamily="34" charset="0"/>
            </a:endParaRPr>
          </a:p>
          <a:p>
            <a:r>
              <a:rPr lang="en-US" sz="1600" dirty="0">
                <a:latin typeface="Calibri" panose="020F0502020204030204" pitchFamily="34" charset="0"/>
              </a:rPr>
              <a:t>INFO:  0.0000         0.0000         0.0000        </a:t>
            </a:r>
            <a:r>
              <a:rPr lang="en-US" sz="1600" dirty="0" err="1">
                <a:latin typeface="Calibri" panose="020F0502020204030204" pitchFamily="34" charset="0"/>
              </a:rPr>
              <a:t>enzC</a:t>
            </a:r>
            <a:endParaRPr lang="en-US" sz="1600" dirty="0">
              <a:latin typeface="Calibri" panose="020F0502020204030204" pitchFamily="34" charset="0"/>
            </a:endParaRPr>
          </a:p>
          <a:p>
            <a:r>
              <a:rPr lang="en-US" sz="1600" dirty="0">
                <a:latin typeface="Calibri" panose="020F0502020204030204" pitchFamily="34" charset="0"/>
              </a:rPr>
              <a:t>INFO: -1.7301        -2.4355        -1.6154        </a:t>
            </a:r>
            <a:r>
              <a:rPr lang="en-US" sz="1600" dirty="0" err="1">
                <a:latin typeface="Calibri" panose="020F0502020204030204" pitchFamily="34" charset="0"/>
              </a:rPr>
              <a:t>enzInt</a:t>
            </a:r>
            <a:endParaRPr lang="en-US" sz="1600" dirty="0">
              <a:latin typeface="Calibri" panose="020F0502020204030204" pitchFamily="34" charset="0"/>
            </a:endParaRPr>
          </a:p>
          <a:p>
            <a:r>
              <a:rPr lang="en-US" sz="1600" dirty="0">
                <a:latin typeface="Calibri" panose="020F0502020204030204" pitchFamily="34" charset="0"/>
              </a:rPr>
              <a:t>INFO:  0.5643         0.5807         0.1598        </a:t>
            </a:r>
            <a:r>
              <a:rPr lang="en-US" sz="1600" dirty="0" err="1">
                <a:latin typeface="Calibri" panose="020F0502020204030204" pitchFamily="34" charset="0"/>
              </a:rPr>
              <a:t>lnNumDSP</a:t>
            </a:r>
            <a:endParaRPr lang="en-US" sz="1600" dirty="0">
              <a:latin typeface="Calibri" panose="020F0502020204030204" pitchFamily="34" charset="0"/>
            </a:endParaRPr>
          </a:p>
          <a:p>
            <a:r>
              <a:rPr lang="en-US" sz="1600" dirty="0">
                <a:latin typeface="Calibri" panose="020F0502020204030204" pitchFamily="34" charset="0"/>
              </a:rPr>
              <a:t>INFO: -0.0465        -0.0165        -0.0200        </a:t>
            </a:r>
            <a:r>
              <a:rPr lang="en-US" sz="1600" dirty="0" err="1">
                <a:latin typeface="Calibri" panose="020F0502020204030204" pitchFamily="34" charset="0"/>
              </a:rPr>
              <a:t>dM</a:t>
            </a:r>
            <a:endParaRPr lang="en-US" sz="1600" dirty="0">
              <a:latin typeface="Calibri" panose="020F0502020204030204" pitchFamily="34" charset="0"/>
            </a:endParaRPr>
          </a:p>
          <a:p>
            <a:r>
              <a:rPr lang="en-US" sz="1600" dirty="0">
                <a:latin typeface="Calibri" panose="020F0502020204030204" pitchFamily="34" charset="0"/>
              </a:rPr>
              <a:t>INFO:  0.1825         0.2381         0.2314        </a:t>
            </a:r>
            <a:r>
              <a:rPr lang="en-US" sz="1600" dirty="0" err="1">
                <a:latin typeface="Calibri" panose="020F0502020204030204" pitchFamily="34" charset="0"/>
              </a:rPr>
              <a:t>absdM</a:t>
            </a:r>
            <a:endParaRPr lang="en-US" sz="1600" dirty="0">
              <a:latin typeface="Calibri" panose="020F0502020204030204" pitchFamily="34" charset="0"/>
            </a:endParaRPr>
          </a:p>
          <a:p>
            <a:r>
              <a:rPr lang="en-US" sz="1600" dirty="0">
                <a:latin typeface="Calibri" panose="020F0502020204030204" pitchFamily="34" charset="0"/>
              </a:rPr>
              <a:t>INFO: -6.6336        -8.2748        -6.4508        m0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3F1E6F0-1F31-4C46-A9C6-33D8EC2F4D15}"/>
              </a:ext>
            </a:extLst>
          </p:cNvPr>
          <p:cNvSpPr txBox="1"/>
          <p:nvPr/>
        </p:nvSpPr>
        <p:spPr>
          <a:xfrm>
            <a:off x="7147560" y="2293620"/>
            <a:ext cx="4008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There are a different number of features used in the Crux version of Percolator than what Proteome Discoverer uses (next slide)</a:t>
            </a:r>
          </a:p>
        </p:txBody>
      </p:sp>
    </p:spTree>
    <p:extLst>
      <p:ext uri="{BB962C8B-B14F-4D97-AF65-F5344CB8AC3E}">
        <p14:creationId xmlns:p14="http://schemas.microsoft.com/office/powerpoint/2010/main" val="228834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E29F0D8-5C59-43B7-AC56-E71F93EAE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Sequest-HT+Percolator</a:t>
            </a:r>
            <a:r>
              <a:rPr lang="en-US" dirty="0"/>
              <a:t> SVM Weights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664740-5371-4B53-8DFA-E9F8230D68B3}"/>
              </a:ext>
            </a:extLst>
          </p:cNvPr>
          <p:cNvSpPr/>
          <p:nvPr/>
        </p:nvSpPr>
        <p:spPr>
          <a:xfrm>
            <a:off x="9205" y="1909614"/>
            <a:ext cx="808666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Learned normalized SVM weights for the 3 cross-validation splits:</a:t>
            </a:r>
          </a:p>
          <a:p>
            <a:r>
              <a:rPr lang="en-US" sz="1600" dirty="0">
                <a:latin typeface="Calibri" panose="020F0502020204030204" pitchFamily="34" charset="0"/>
              </a:rPr>
              <a:t> Split1        Split2        Split3        </a:t>
            </a:r>
            <a:r>
              <a:rPr lang="en-US" sz="1600" dirty="0" err="1">
                <a:latin typeface="Calibri" panose="020F0502020204030204" pitchFamily="34" charset="0"/>
              </a:rPr>
              <a:t>FeatureName</a:t>
            </a:r>
            <a:endParaRPr lang="en-US" sz="1600" dirty="0">
              <a:latin typeface="Calibri" panose="020F0502020204030204" pitchFamily="34" charset="0"/>
            </a:endParaRPr>
          </a:p>
          <a:p>
            <a:r>
              <a:rPr lang="en-US" sz="1600" dirty="0"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US" sz="1600" b="1" dirty="0">
                <a:highlight>
                  <a:srgbClr val="FFFF00"/>
                </a:highlight>
                <a:latin typeface="Calibri" panose="020F0502020204030204" pitchFamily="34" charset="0"/>
              </a:rPr>
              <a:t>0.2051         0.1682         0.2194        </a:t>
            </a:r>
            <a:r>
              <a:rPr lang="en-US" sz="1600" b="1" dirty="0" err="1">
                <a:highlight>
                  <a:srgbClr val="FFFF00"/>
                </a:highlight>
                <a:latin typeface="Calibri" panose="020F0502020204030204" pitchFamily="34" charset="0"/>
              </a:rPr>
              <a:t>XCorr</a:t>
            </a:r>
            <a:endParaRPr lang="en-US" sz="1600" b="1" dirty="0">
              <a:highlight>
                <a:srgbClr val="FFFF00"/>
              </a:highlight>
              <a:latin typeface="Calibri" panose="020F0502020204030204" pitchFamily="34" charset="0"/>
            </a:endParaRPr>
          </a:p>
          <a:p>
            <a:r>
              <a:rPr lang="en-US" sz="1600" dirty="0">
                <a:latin typeface="Calibri" panose="020F0502020204030204" pitchFamily="34" charset="0"/>
              </a:rPr>
              <a:t> 0.3211         0.2209         0.3727        Delta Cn From Second PSM</a:t>
            </a:r>
          </a:p>
          <a:p>
            <a:r>
              <a:rPr lang="en-US" sz="1600" dirty="0">
                <a:latin typeface="Calibri" panose="020F0502020204030204" pitchFamily="34" charset="0"/>
              </a:rPr>
              <a:t> 0.5588         0.4417         0.5467        Binomial Score</a:t>
            </a:r>
          </a:p>
          <a:p>
            <a:r>
              <a:rPr lang="en-US" sz="1600" dirty="0">
                <a:latin typeface="Calibri" panose="020F0502020204030204" pitchFamily="34" charset="0"/>
              </a:rPr>
              <a:t> 0.0000         0.0000         0.0000        Isolation Interference [%]</a:t>
            </a:r>
          </a:p>
          <a:p>
            <a:r>
              <a:rPr lang="en-US" sz="1600" dirty="0">
                <a:latin typeface="Calibri" panose="020F0502020204030204" pitchFamily="34" charset="0"/>
              </a:rPr>
              <a:t> 0.7569         0.6252         0.6216        MH+ [Da]</a:t>
            </a:r>
          </a:p>
          <a:p>
            <a:r>
              <a:rPr lang="en-US" sz="1600" dirty="0">
                <a:latin typeface="Calibri" panose="020F0502020204030204" pitchFamily="34" charset="0"/>
              </a:rPr>
              <a:t> 0.5711         0.4914         0.6386        Delta Mass [Da]</a:t>
            </a:r>
          </a:p>
          <a:p>
            <a:r>
              <a:rPr lang="en-US" sz="1600" dirty="0">
                <a:latin typeface="Calibri" panose="020F0502020204030204" pitchFamily="34" charset="0"/>
              </a:rPr>
              <a:t>-0.3447        -0.3423        -0.3548        Delta Mass [ppm]</a:t>
            </a:r>
          </a:p>
          <a:p>
            <a:r>
              <a:rPr lang="en-US" sz="1600" dirty="0">
                <a:latin typeface="Calibri" panose="020F0502020204030204" pitchFamily="34" charset="0"/>
              </a:rPr>
              <a:t> 0.0009         0.0520        -0.0261        Absolute Delta Mass [Da]</a:t>
            </a:r>
          </a:p>
          <a:p>
            <a:r>
              <a:rPr lang="en-US" sz="1600" dirty="0">
                <a:latin typeface="Calibri" panose="020F0502020204030204" pitchFamily="34" charset="0"/>
              </a:rPr>
              <a:t>-0.2575        -0.2304        -0.2518        Absolute Delta Mass [ppm]</a:t>
            </a:r>
          </a:p>
          <a:p>
            <a:r>
              <a:rPr lang="en-US" sz="1600" dirty="0">
                <a:latin typeface="Calibri" panose="020F0502020204030204" pitchFamily="34" charset="0"/>
              </a:rPr>
              <a:t> 0.0476         0.0092        -0.0969        Peptide Length</a:t>
            </a:r>
          </a:p>
          <a:p>
            <a:r>
              <a:rPr lang="en-US" sz="1600" dirty="0">
                <a:latin typeface="Calibri" panose="020F0502020204030204" pitchFamily="34" charset="0"/>
              </a:rPr>
              <a:t> 0.0625         0.0836        -1.3877        Is z=1</a:t>
            </a:r>
          </a:p>
          <a:p>
            <a:r>
              <a:rPr lang="en-US" sz="1600" dirty="0">
                <a:latin typeface="Calibri" panose="020F0502020204030204" pitchFamily="34" charset="0"/>
              </a:rPr>
              <a:t> 0.1598         0.2379         0.3877        Is z=2</a:t>
            </a:r>
          </a:p>
          <a:p>
            <a:r>
              <a:rPr lang="en-US" sz="1600" dirty="0">
                <a:latin typeface="Calibri" panose="020F0502020204030204" pitchFamily="34" charset="0"/>
              </a:rPr>
              <a:t>-0.1767        -0.2604        -0.0125        Is z=3</a:t>
            </a:r>
          </a:p>
          <a:p>
            <a:r>
              <a:rPr lang="en-US" sz="1600" dirty="0">
                <a:latin typeface="Calibri" panose="020F0502020204030204" pitchFamily="34" charset="0"/>
              </a:rPr>
              <a:t>0.0000         0.0000         0.0000        Is z=4</a:t>
            </a:r>
          </a:p>
          <a:p>
            <a:r>
              <a:rPr lang="en-US" sz="1600" dirty="0">
                <a:latin typeface="Calibri" panose="020F0502020204030204" pitchFamily="34" charset="0"/>
              </a:rPr>
              <a:t> 0.0000         0.0000         0.0000        Is z=5</a:t>
            </a:r>
          </a:p>
          <a:p>
            <a:r>
              <a:rPr lang="en-US" sz="1600" dirty="0">
                <a:latin typeface="Calibri" panose="020F0502020204030204" pitchFamily="34" charset="0"/>
              </a:rPr>
              <a:t> 0.0000         0.0000         0.0000        Is z&gt;5</a:t>
            </a:r>
          </a:p>
          <a:p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848458-4067-45C0-A91E-1F4E42942ABF}"/>
              </a:ext>
            </a:extLst>
          </p:cNvPr>
          <p:cNvSpPr/>
          <p:nvPr/>
        </p:nvSpPr>
        <p:spPr>
          <a:xfrm>
            <a:off x="5252070" y="2420159"/>
            <a:ext cx="991362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-1.7671        -1.2426        -1.8098        # Missed Cleavages</a:t>
            </a:r>
          </a:p>
          <a:p>
            <a:r>
              <a:rPr lang="en-US" sz="1600" dirty="0">
                <a:latin typeface="Calibri" panose="020F0502020204030204" pitchFamily="34" charset="0"/>
              </a:rPr>
              <a:t>-0.1998        -0.1370        -0.8613        Log Peptides Matched</a:t>
            </a:r>
          </a:p>
          <a:p>
            <a:r>
              <a:rPr lang="en-US" sz="1600" dirty="0">
                <a:latin typeface="Calibri" panose="020F0502020204030204" pitchFamily="34" charset="0"/>
              </a:rPr>
              <a:t>-0.4549        -0.5215        -0.8148        Log Total Intensity</a:t>
            </a:r>
          </a:p>
          <a:p>
            <a:r>
              <a:rPr lang="en-US" sz="1600" dirty="0">
                <a:latin typeface="Calibri" panose="020F0502020204030204" pitchFamily="34" charset="0"/>
              </a:rPr>
              <a:t> 0.0668         0.0168         0.0118        Fraction Matched Intensity [%]</a:t>
            </a:r>
          </a:p>
          <a:p>
            <a:r>
              <a:rPr lang="en-US" sz="1600" dirty="0">
                <a:latin typeface="Calibri" panose="020F0502020204030204" pitchFamily="34" charset="0"/>
              </a:rPr>
              <a:t>-0.2566        -0.2403        -0.2987        Fragment Coverage Series A, B, C [%]</a:t>
            </a:r>
          </a:p>
          <a:p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>
                <a:highlight>
                  <a:srgbClr val="00FF00"/>
                </a:highlight>
                <a:latin typeface="Calibri" panose="020F0502020204030204" pitchFamily="34" charset="0"/>
              </a:rPr>
              <a:t>1.1001         0.8162         0.9986</a:t>
            </a:r>
            <a:r>
              <a:rPr lang="en-US" sz="1600" dirty="0">
                <a:latin typeface="Calibri" panose="020F0502020204030204" pitchFamily="34" charset="0"/>
              </a:rPr>
              <a:t>        Fragment Coverage Series X, Y, Z [%]</a:t>
            </a:r>
          </a:p>
          <a:p>
            <a:r>
              <a:rPr lang="en-US" sz="1600" dirty="0">
                <a:latin typeface="Calibri" panose="020F0502020204030204" pitchFamily="34" charset="0"/>
              </a:rPr>
              <a:t>-0.5427        -0.3593        -0.4023        Log Matched Fragment Series Intensities A, B, C</a:t>
            </a:r>
          </a:p>
          <a:p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>
                <a:highlight>
                  <a:srgbClr val="00FF00"/>
                </a:highlight>
                <a:latin typeface="Calibri" panose="020F0502020204030204" pitchFamily="34" charset="0"/>
              </a:rPr>
              <a:t>1.1817         1.0725         1.4792</a:t>
            </a:r>
            <a:r>
              <a:rPr lang="en-US" sz="1600" dirty="0">
                <a:latin typeface="Calibri" panose="020F0502020204030204" pitchFamily="34" charset="0"/>
              </a:rPr>
              <a:t>        Log Matched Fragment Series Intensities X, Y, Z</a:t>
            </a:r>
          </a:p>
          <a:p>
            <a:r>
              <a:rPr lang="en-US" sz="1600" dirty="0">
                <a:latin typeface="Calibri" panose="020F0502020204030204" pitchFamily="34" charset="0"/>
              </a:rPr>
              <a:t> 0.2680         0.1943         0.2799        Longest Sequence Series A, B, C</a:t>
            </a:r>
          </a:p>
          <a:p>
            <a:r>
              <a:rPr lang="en-US" sz="1600" dirty="0">
                <a:latin typeface="Calibri" panose="020F0502020204030204" pitchFamily="34" charset="0"/>
              </a:rPr>
              <a:t> 0.8113         0.5587         0.8655        Longest Sequence Series X, Y, Z</a:t>
            </a:r>
          </a:p>
          <a:p>
            <a:r>
              <a:rPr lang="en-US" sz="1600" dirty="0">
                <a:latin typeface="Calibri" panose="020F0502020204030204" pitchFamily="34" charset="0"/>
              </a:rPr>
              <a:t> 0.1735         0.0509         0.1407        IQR Fragment Delta Mass [Da]</a:t>
            </a:r>
          </a:p>
          <a:p>
            <a:r>
              <a:rPr lang="en-US" sz="1600" dirty="0">
                <a:latin typeface="Calibri" panose="020F0502020204030204" pitchFamily="34" charset="0"/>
              </a:rPr>
              <a:t>-0.3407        -0.1999        -0.3738        IQR Fragment Delta Mass [ppm]</a:t>
            </a:r>
          </a:p>
          <a:p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>
                <a:highlight>
                  <a:srgbClr val="00FF00"/>
                </a:highlight>
                <a:latin typeface="Calibri" panose="020F0502020204030204" pitchFamily="34" charset="0"/>
              </a:rPr>
              <a:t>1.1100         0.9338         1.1560</a:t>
            </a:r>
            <a:r>
              <a:rPr lang="en-US" sz="1600" dirty="0">
                <a:latin typeface="Calibri" panose="020F0502020204030204" pitchFamily="34" charset="0"/>
              </a:rPr>
              <a:t>        Mean Fragment Delta Mass [Da]</a:t>
            </a:r>
          </a:p>
          <a:p>
            <a:r>
              <a:rPr lang="en-US" sz="1600" dirty="0">
                <a:latin typeface="Calibri" panose="020F0502020204030204" pitchFamily="34" charset="0"/>
              </a:rPr>
              <a:t>-1.0789        -0.9454        -1.1751        Mean Fragment Delta Mass [ppm]</a:t>
            </a:r>
          </a:p>
          <a:p>
            <a:r>
              <a:rPr lang="en-US" sz="1600" dirty="0">
                <a:latin typeface="Calibri" panose="020F0502020204030204" pitchFamily="34" charset="0"/>
              </a:rPr>
              <a:t>-0.1797        -0.1425        -0.1351        Mean Absolute Fragment Delta Mass [Da]</a:t>
            </a:r>
          </a:p>
          <a:p>
            <a:r>
              <a:rPr lang="en-US" sz="1600" dirty="0">
                <a:latin typeface="Calibri" panose="020F0502020204030204" pitchFamily="34" charset="0"/>
              </a:rPr>
              <a:t>-0.3556        -0.2504        -0.3313        Mean Absolute Fragment Delta Mass [ppm]</a:t>
            </a:r>
          </a:p>
          <a:p>
            <a:r>
              <a:rPr lang="en-US" sz="1600" dirty="0">
                <a:latin typeface="Calibri" panose="020F0502020204030204" pitchFamily="34" charset="0"/>
              </a:rPr>
              <a:t>-7.2028        -5.7450        -7.3633        m0</a:t>
            </a:r>
          </a:p>
        </p:txBody>
      </p:sp>
    </p:spTree>
    <p:extLst>
      <p:ext uri="{BB962C8B-B14F-4D97-AF65-F5344CB8AC3E}">
        <p14:creationId xmlns:p14="http://schemas.microsoft.com/office/powerpoint/2010/main" val="1703406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652B8ED4-C887-418B-A021-B50BD0EE4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00050"/>
            <a:ext cx="7296150" cy="605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C8BC5F-EEBD-49C6-8BCF-54D1B745A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7690"/>
            <a:ext cx="3376613" cy="562451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White line is q = 0.01 for Tide</a:t>
            </a:r>
          </a:p>
          <a:p>
            <a:r>
              <a:rPr lang="en-US" dirty="0"/>
              <a:t>PD PSMs file doesn’t have info for spectra with q-value &gt; 0.01, so all of these are significant</a:t>
            </a:r>
          </a:p>
          <a:p>
            <a:r>
              <a:rPr lang="en-US" dirty="0" err="1"/>
              <a:t>Xcorr</a:t>
            </a:r>
            <a:r>
              <a:rPr lang="en-US" dirty="0"/>
              <a:t> values for PSMs from the same spectra correlate but are much different in absolute value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020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66D85-4B23-4F73-AEFB-5E86D9FE9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229982" cy="1325563"/>
          </a:xfrm>
        </p:spPr>
        <p:txBody>
          <a:bodyPr/>
          <a:lstStyle/>
          <a:p>
            <a:r>
              <a:rPr lang="en-US" dirty="0"/>
              <a:t>Negative </a:t>
            </a:r>
            <a:r>
              <a:rPr lang="en-US" dirty="0" err="1"/>
              <a:t>Xcorrs</a:t>
            </a:r>
            <a:r>
              <a:rPr lang="en-US" dirty="0"/>
              <a:t> can happen though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ECFAA7-F530-4A3D-B2F8-43CC71A6E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987" y="3860938"/>
            <a:ext cx="4201834" cy="294078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Preprocessing step subtracts average of neighboring bins</a:t>
            </a:r>
          </a:p>
          <a:p>
            <a:r>
              <a:rPr lang="en-US" dirty="0"/>
              <a:t>Smaller bins size reduces the effect</a:t>
            </a:r>
          </a:p>
          <a:p>
            <a:r>
              <a:rPr lang="en-US" dirty="0"/>
              <a:t>So far I’ve tried searching with 1.0 and 0.5 m/z bin sizes with little difference</a:t>
            </a:r>
          </a:p>
          <a:p>
            <a:r>
              <a:rPr lang="en-US" dirty="0"/>
              <a:t>Perhaps it doesn’t matter, but if bins were small like 0.02 for accurate mass spectra, then this effect is largely gone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B09DA34-87ED-4DE2-9DCE-584A8C892494}"/>
                  </a:ext>
                </a:extLst>
              </p:cNvPr>
              <p:cNvSpPr txBox="1"/>
              <p:nvPr/>
            </p:nvSpPr>
            <p:spPr>
              <a:xfrm>
                <a:off x="1709737" y="1948904"/>
                <a:ext cx="4449680" cy="14457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𝑥𝑐𝑜𝑟𝑟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=−75,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≠0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75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/150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𝑡h𝑒𝑜𝑟𝑒𝑡𝑖𝑐𝑎𝑙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𝑠𝑝𝑒𝑐𝑡𝑟𝑢𝑚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𝑒𝑥𝑝𝑒𝑟𝑖𝑚𝑒𝑛𝑡𝑎𝑙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𝑠𝑝𝑒𝑐𝑡𝑟𝑢𝑚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0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𝑠h𝑖𝑓𝑡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B09DA34-87ED-4DE2-9DCE-584A8C8924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9737" y="1948904"/>
                <a:ext cx="4449680" cy="1445717"/>
              </a:xfrm>
              <a:prstGeom prst="rect">
                <a:avLst/>
              </a:prstGeom>
              <a:blipFill>
                <a:blip r:embed="rId2"/>
                <a:stretch>
                  <a:fillRect b="-5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A7CC2AD8-2DBC-499A-8260-2D9E9F6C9B66}"/>
              </a:ext>
            </a:extLst>
          </p:cNvPr>
          <p:cNvSpPr txBox="1"/>
          <p:nvPr/>
        </p:nvSpPr>
        <p:spPr>
          <a:xfrm>
            <a:off x="4641024" y="4390521"/>
            <a:ext cx="25860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the PSM with the most negative </a:t>
            </a:r>
            <a:r>
              <a:rPr lang="en-US" dirty="0" err="1"/>
              <a:t>Xcorr</a:t>
            </a:r>
            <a:endParaRPr lang="en-US" dirty="0"/>
          </a:p>
          <a:p>
            <a:r>
              <a:rPr lang="en-US" dirty="0" err="1"/>
              <a:t>Tide+Percolator</a:t>
            </a:r>
            <a:r>
              <a:rPr lang="en-US" dirty="0"/>
              <a:t> q = 0.78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74EBE310-F7BE-4AF2-9871-26EBB8F8B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680" y="86717"/>
            <a:ext cx="4098209" cy="328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118E9077-830B-4599-99FF-A39AEDC8C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679" y="3443288"/>
            <a:ext cx="4098209" cy="328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C4AAAE-B5F3-4702-8939-2E796CAF4445}"/>
              </a:ext>
            </a:extLst>
          </p:cNvPr>
          <p:cNvSpPr txBox="1"/>
          <p:nvPr/>
        </p:nvSpPr>
        <p:spPr>
          <a:xfrm>
            <a:off x="2188493" y="3417773"/>
            <a:ext cx="36790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Eng. </a:t>
            </a:r>
            <a:r>
              <a:rPr lang="en-US" sz="1200" b="1" dirty="0"/>
              <a:t>Journal of Proteome Research </a:t>
            </a:r>
            <a:r>
              <a:rPr lang="en-US" sz="1200" i="1" dirty="0"/>
              <a:t>2008, 7, 4598–4602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01192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4C31AB07-684A-4B5A-BAD6-593FFB76C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264" y="142874"/>
            <a:ext cx="4000931" cy="329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E5F564-051D-47A3-9263-207BC8DDF3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93420"/>
            <a:ext cx="4523275" cy="5483543"/>
          </a:xfrm>
        </p:spPr>
        <p:txBody>
          <a:bodyPr/>
          <a:lstStyle/>
          <a:p>
            <a:r>
              <a:rPr lang="en-US" dirty="0"/>
              <a:t>Little correlation between q-values of spectra from the same scan between search pipelines</a:t>
            </a:r>
          </a:p>
          <a:p>
            <a:endParaRPr lang="en-US" dirty="0"/>
          </a:p>
          <a:p>
            <a:r>
              <a:rPr lang="en-US" dirty="0"/>
              <a:t>Insights so far:</a:t>
            </a:r>
          </a:p>
          <a:p>
            <a:pPr lvl="1"/>
            <a:r>
              <a:rPr lang="en-US" dirty="0" err="1"/>
              <a:t>Xcorrs</a:t>
            </a:r>
            <a:r>
              <a:rPr lang="en-US" dirty="0"/>
              <a:t> are different between PD and Crux for same spectra</a:t>
            </a:r>
          </a:p>
          <a:p>
            <a:pPr lvl="1"/>
            <a:r>
              <a:rPr lang="en-US" dirty="0"/>
              <a:t>Percolator features used are different</a:t>
            </a:r>
          </a:p>
          <a:p>
            <a:pPr lvl="1"/>
            <a:r>
              <a:rPr lang="en-US" dirty="0"/>
              <a:t>Q-values are different for same spectra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33B451F-35C9-414A-94D1-DDD9A223C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533" y="3566160"/>
            <a:ext cx="4033663" cy="329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5847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1088</TotalTime>
  <Words>309</Words>
  <Application>Microsoft Office PowerPoint</Application>
  <PresentationFormat>Widescreen</PresentationFormat>
  <Paragraphs>82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Cambria Math</vt:lpstr>
      <vt:lpstr>Office Theme</vt:lpstr>
      <vt:lpstr>PowerPoint Presentation</vt:lpstr>
      <vt:lpstr>Q-Value and XCorr</vt:lpstr>
      <vt:lpstr>Tide+Percolator SVM Weights</vt:lpstr>
      <vt:lpstr>Sequest-HT+Percolator SVM Weights</vt:lpstr>
      <vt:lpstr>PowerPoint Presentation</vt:lpstr>
      <vt:lpstr>Negative Xcorrs can happen though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Remes, Philip M.</dc:creator>
  <cp:lastModifiedBy>Remes, Philip M.</cp:lastModifiedBy>
  <cp:revision>19</cp:revision>
  <dcterms:created xsi:type="dcterms:W3CDTF">2019-12-04T16:46:02Z</dcterms:created>
  <dcterms:modified xsi:type="dcterms:W3CDTF">2019-12-20T06:32:11Z</dcterms:modified>
</cp:coreProperties>
</file>