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4"/>
  </p:notesMasterIdLst>
  <p:sldIdLst>
    <p:sldId id="256" r:id="rId2"/>
    <p:sldId id="257" r:id="rId3"/>
    <p:sldId id="259" r:id="rId4"/>
    <p:sldId id="258" r:id="rId5"/>
    <p:sldId id="260" r:id="rId6"/>
    <p:sldId id="267" r:id="rId7"/>
    <p:sldId id="261" r:id="rId8"/>
    <p:sldId id="262" r:id="rId9"/>
    <p:sldId id="268" r:id="rId10"/>
    <p:sldId id="263" r:id="rId11"/>
    <p:sldId id="271" r:id="rId12"/>
    <p:sldId id="269" r:id="rId13"/>
    <p:sldId id="266" r:id="rId14"/>
    <p:sldId id="270" r:id="rId15"/>
    <p:sldId id="272" r:id="rId16"/>
    <p:sldId id="273" r:id="rId17"/>
    <p:sldId id="277" r:id="rId18"/>
    <p:sldId id="274" r:id="rId19"/>
    <p:sldId id="278" r:id="rId20"/>
    <p:sldId id="279" r:id="rId21"/>
    <p:sldId id="275" r:id="rId22"/>
    <p:sldId id="27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0"/>
  <c:chart>
    <c:view3D>
      <c:rAngAx val="1"/>
    </c:view3D>
    <c:plotArea>
      <c:layout/>
      <c:bar3DChart>
        <c:barDir val="bar"/>
        <c:grouping val="clustered"/>
        <c:ser>
          <c:idx val="0"/>
          <c:order val="0"/>
          <c:cat>
            <c:strRef>
              <c:f>Sheet1!$B$2:$B$5</c:f>
              <c:strCache>
                <c:ptCount val="4"/>
                <c:pt idx="0">
                  <c:v>Office Space &amp; Equipment</c:v>
                </c:pt>
                <c:pt idx="1">
                  <c:v>On-Site, On-Demand Childcare</c:v>
                </c:pt>
                <c:pt idx="2">
                  <c:v>Flexible Pricing</c:v>
                </c:pt>
                <c:pt idx="3">
                  <c:v>Community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0.66666666666666663</c:v>
                </c:pt>
                <c:pt idx="1">
                  <c:v>1</c:v>
                </c:pt>
                <c:pt idx="2">
                  <c:v>1</c:v>
                </c:pt>
                <c:pt idx="3">
                  <c:v>0.83333333333333348</c:v>
                </c:pt>
              </c:numCache>
            </c:numRef>
          </c:val>
        </c:ser>
        <c:dLbls/>
        <c:shape val="box"/>
        <c:axId val="89859200"/>
        <c:axId val="89861120"/>
        <c:axId val="0"/>
      </c:bar3DChart>
      <c:catAx>
        <c:axId val="89859200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Service Features</a:t>
                </a:r>
              </a:p>
            </c:rich>
          </c:tx>
          <c:layout>
            <c:manualLayout>
              <c:xMode val="edge"/>
              <c:yMode val="edge"/>
              <c:x val="7.2500371415837178E-3"/>
              <c:y val="0.283610677697546"/>
            </c:manualLayout>
          </c:layout>
        </c:title>
        <c:tickLblPos val="nextTo"/>
        <c:crossAx val="89861120"/>
        <c:crosses val="autoZero"/>
        <c:auto val="1"/>
        <c:lblAlgn val="ctr"/>
        <c:lblOffset val="100"/>
      </c:catAx>
      <c:valAx>
        <c:axId val="89861120"/>
        <c:scaling>
          <c:orientation val="minMax"/>
        </c:scaling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Percent of Respondents That Would Pay For These </a:t>
                </a:r>
                <a:r>
                  <a:rPr lang="en-US" dirty="0" smtClean="0"/>
                  <a:t>Features</a:t>
                </a:r>
                <a:r>
                  <a:rPr lang="en-US" baseline="0" dirty="0" smtClean="0"/>
                  <a:t> *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33015859456247226"/>
              <c:y val="0.92056557446448228"/>
            </c:manualLayout>
          </c:layout>
        </c:title>
        <c:numFmt formatCode="0%" sourceLinked="1"/>
        <c:tickLblPos val="nextTo"/>
        <c:crossAx val="8985920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200"/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5E0BB0-3AC3-4226-B2B2-58666084EDFE}" type="datetimeFigureOut">
              <a:rPr lang="en-US" smtClean="0"/>
              <a:pPr/>
              <a:t>11/30/2011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6AE93A-4163-4496-AC7D-C56F3C4E9C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07406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B2952-53DE-47FC-B53B-6E5EF83676BE}" type="datetime1">
              <a:rPr lang="en-US" smtClean="0"/>
              <a:pPr/>
              <a:t>11/30/2011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C545E-12C4-4FBA-9918-8F15136C1D73}" type="datetime1">
              <a:rPr lang="en-US" smtClean="0"/>
              <a:pPr/>
              <a:t>11/30/2011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65871-A7E5-4599-8324-C05FA7C2443F}" type="datetime1">
              <a:rPr lang="en-US" smtClean="0"/>
              <a:pPr/>
              <a:t>11/30/2011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324600"/>
            <a:ext cx="457200" cy="4413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00F9-BAA9-44B4-B764-3A84EDB9EBB7}" type="datetime1">
              <a:rPr lang="en-US" smtClean="0"/>
              <a:pPr/>
              <a:t>11/30/2011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E06D7F8F-F7D2-4F64-8E3B-CDC498D29BA9}" type="datetime1">
              <a:rPr lang="en-US" smtClean="0"/>
              <a:pPr/>
              <a:t>11/30/2011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8F497-C437-4A35-884E-4EDDE4224255}" type="datetime1">
              <a:rPr lang="en-US" smtClean="0"/>
              <a:pPr/>
              <a:t>11/30/2011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4F2DF-05B8-47DD-9D0C-42BEC2E277A4}" type="datetime1">
              <a:rPr lang="en-US" smtClean="0"/>
              <a:pPr/>
              <a:t>11/30/2011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51586-FB00-415B-BC00-E01975B1CCA4}" type="datetime1">
              <a:rPr lang="en-US" smtClean="0"/>
              <a:pPr/>
              <a:t>11/30/2011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4414D-D3EA-442D-B311-C07FCBCB226B}" type="datetime1">
              <a:rPr lang="en-US" smtClean="0"/>
              <a:pPr/>
              <a:t>11/30/2011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2F9789C7-ACCD-4E01-936E-B1059F5CDE7E}" type="datetime1">
              <a:rPr lang="en-US" smtClean="0"/>
              <a:pPr/>
              <a:t>11/30/2011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AC39592E-84B1-4386-BA14-BA73496C6D92}" type="datetime1">
              <a:rPr lang="en-US" smtClean="0"/>
              <a:pPr/>
              <a:t>11/30/2011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gif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267200"/>
            <a:ext cx="8610600" cy="2514600"/>
          </a:xfrm>
        </p:spPr>
        <p:txBody>
          <a:bodyPr>
            <a:normAutofit/>
          </a:bodyPr>
          <a:lstStyle/>
          <a:p>
            <a:r>
              <a:rPr lang="en-US" dirty="0"/>
              <a:t>MGMT 295A: Entrepreneurship &amp; Venture Initiation</a:t>
            </a:r>
          </a:p>
          <a:p>
            <a:r>
              <a:rPr lang="en-US" dirty="0" smtClean="0"/>
              <a:t>Final Briefing</a:t>
            </a:r>
          </a:p>
          <a:p>
            <a:endParaRPr lang="en-US" dirty="0"/>
          </a:p>
          <a:p>
            <a:r>
              <a:rPr lang="en-US" dirty="0" smtClean="0"/>
              <a:t>November 30, 2011</a:t>
            </a:r>
          </a:p>
          <a:p>
            <a:endParaRPr lang="en-US" dirty="0"/>
          </a:p>
          <a:p>
            <a:r>
              <a:rPr lang="en-US" dirty="0"/>
              <a:t>Adam Grayson, Tamra Johnson, Chris </a:t>
            </a:r>
            <a:r>
              <a:rPr lang="en-US" dirty="0" err="1"/>
              <a:t>Langit</a:t>
            </a:r>
            <a:r>
              <a:rPr lang="en-US" dirty="0"/>
              <a:t>, Richard Larson, Alex Medina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Combined Flexible Workspace &amp; Daycare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62500" t="33000" r="20000" b="48000"/>
          <a:stretch>
            <a:fillRect/>
          </a:stretch>
        </p:blipFill>
        <p:spPr bwMode="auto">
          <a:xfrm>
            <a:off x="3505200" y="2743200"/>
            <a:ext cx="2133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82300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 Projections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2000" y="6036677"/>
            <a:ext cx="7696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Based on 15% market penetration by month 9</a:t>
            </a:r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152400" y="6400800"/>
            <a:ext cx="4419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Financial detail included </a:t>
            </a:r>
            <a:r>
              <a:rPr lang="en-US" sz="1200" dirty="0"/>
              <a:t>in the appendix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0406" y="1606550"/>
            <a:ext cx="7723188" cy="441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54940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Deal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4.2% of equity retained by founder</a:t>
            </a:r>
          </a:p>
          <a:p>
            <a:r>
              <a:rPr lang="en-US" sz="2600" dirty="0" smtClean="0"/>
              <a:t>47.9% sold to investor for $229,873 investment; remaining 47.9% sold to founder at same price</a:t>
            </a:r>
          </a:p>
          <a:p>
            <a:r>
              <a:rPr lang="en-US" sz="2600" dirty="0" smtClean="0"/>
              <a:t>Positive cash flows in month 5 – monthly dividends paid</a:t>
            </a:r>
          </a:p>
          <a:p>
            <a:r>
              <a:rPr lang="en-US" sz="2600" dirty="0" smtClean="0"/>
              <a:t>Exit multiple pegged at 5x net income</a:t>
            </a:r>
          </a:p>
          <a:p>
            <a:r>
              <a:rPr lang="en-US" sz="2600" dirty="0" smtClean="0"/>
              <a:t>Month 36 exit at $3.65m valuation - $1.17m post-tax to investor</a:t>
            </a:r>
          </a:p>
          <a:p>
            <a:r>
              <a:rPr lang="en-US" sz="2600" b="1" dirty="0" smtClean="0"/>
              <a:t>IRR of 21% for both founder and investor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xmlns="" val="113224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7051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Operational Considerations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Four months for permitting and remodel of office space/daycare</a:t>
            </a:r>
          </a:p>
          <a:p>
            <a:r>
              <a:rPr lang="en-US" dirty="0" smtClean="0"/>
              <a:t>Hours 8 am – 8 pm Monday-Friday, 9 am-3 pm Saturday</a:t>
            </a:r>
          </a:p>
          <a:p>
            <a:r>
              <a:rPr lang="en-US" dirty="0" smtClean="0"/>
              <a:t>Management</a:t>
            </a:r>
            <a:endParaRPr lang="en-US" dirty="0"/>
          </a:p>
          <a:p>
            <a:pPr lvl="1"/>
            <a:r>
              <a:rPr lang="en-US" dirty="0" smtClean="0"/>
              <a:t>General Manager</a:t>
            </a:r>
          </a:p>
          <a:p>
            <a:pPr lvl="1"/>
            <a:r>
              <a:rPr lang="en-US" dirty="0" smtClean="0"/>
              <a:t>Office </a:t>
            </a:r>
            <a:r>
              <a:rPr lang="en-US" dirty="0"/>
              <a:t>manager/receptionist</a:t>
            </a:r>
          </a:p>
          <a:p>
            <a:pPr lvl="1"/>
            <a:r>
              <a:rPr lang="en-US" dirty="0"/>
              <a:t>Head daycare </a:t>
            </a:r>
            <a:r>
              <a:rPr lang="en-US" dirty="0" smtClean="0"/>
              <a:t>professional – key hire to build trust and confidence</a:t>
            </a:r>
            <a:endParaRPr lang="en-US" dirty="0"/>
          </a:p>
          <a:p>
            <a:r>
              <a:rPr lang="en-US" dirty="0" smtClean="0"/>
              <a:t>Variability of Demand</a:t>
            </a:r>
          </a:p>
          <a:p>
            <a:pPr lvl="1"/>
            <a:r>
              <a:rPr lang="en-US" dirty="0" smtClean="0"/>
              <a:t>Adequate staff to care for twenty-five , 6 mo - 3 yr olds during prime hours</a:t>
            </a:r>
          </a:p>
          <a:p>
            <a:pPr lvl="1"/>
            <a:r>
              <a:rPr lang="en-US" dirty="0" smtClean="0"/>
              <a:t>Adjust staffing as customer behavior is understood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5890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 Model Assumptions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Costs:</a:t>
            </a:r>
          </a:p>
          <a:p>
            <a:pPr lvl="1"/>
            <a:r>
              <a:rPr lang="en-US" dirty="0" smtClean="0"/>
              <a:t>Permits/Design/Remodeling/Furniture costs based on estimate from general contractor</a:t>
            </a:r>
          </a:p>
          <a:p>
            <a:pPr lvl="1"/>
            <a:r>
              <a:rPr lang="en-US" dirty="0" smtClean="0"/>
              <a:t>Utilities based upon $/ft</a:t>
            </a:r>
            <a:r>
              <a:rPr lang="en-US" baseline="30000" dirty="0" smtClean="0"/>
              <a:t>2  </a:t>
            </a:r>
            <a:r>
              <a:rPr lang="en-US" dirty="0" smtClean="0"/>
              <a:t>values from internet research</a:t>
            </a:r>
          </a:p>
          <a:p>
            <a:pPr lvl="1"/>
            <a:r>
              <a:rPr lang="en-US" dirty="0" smtClean="0"/>
              <a:t>Labor rates based on SME inputs</a:t>
            </a:r>
          </a:p>
          <a:p>
            <a:pPr lvl="2"/>
            <a:r>
              <a:rPr lang="en-US" dirty="0" smtClean="0"/>
              <a:t>Labor includes 1 General Manger, 1 Daycare Manager, 1 Office Manager, and 3 Daycare Professionals</a:t>
            </a:r>
          </a:p>
          <a:p>
            <a:pPr lvl="1"/>
            <a:r>
              <a:rPr lang="en-US" dirty="0" smtClean="0"/>
              <a:t>Other costs estimated based on personal experience, vetted by peers</a:t>
            </a:r>
          </a:p>
          <a:p>
            <a:r>
              <a:rPr lang="en-US" dirty="0" smtClean="0"/>
              <a:t>Revenues:</a:t>
            </a:r>
          </a:p>
          <a:p>
            <a:pPr lvl="1"/>
            <a:r>
              <a:rPr lang="en-US" dirty="0" smtClean="0"/>
              <a:t>Office – Based on Competitor brochure and quotes</a:t>
            </a:r>
          </a:p>
          <a:p>
            <a:pPr lvl="2"/>
            <a:r>
              <a:rPr lang="en-US" dirty="0" smtClean="0"/>
              <a:t>Offering mirrors #of Customers/ ft</a:t>
            </a:r>
            <a:r>
              <a:rPr lang="en-US" baseline="30000" dirty="0" smtClean="0"/>
              <a:t>2 </a:t>
            </a:r>
            <a:endParaRPr lang="en-US" dirty="0" smtClean="0"/>
          </a:p>
          <a:p>
            <a:pPr lvl="1"/>
            <a:r>
              <a:rPr lang="en-US" dirty="0" smtClean="0"/>
              <a:t>Daycare – Based on market analysis of various offerings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1665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Financial Detail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Both the Daycare and the Office are independently financially viable</a:t>
            </a:r>
          </a:p>
          <a:p>
            <a:r>
              <a:rPr lang="en-US" dirty="0" smtClean="0"/>
              <a:t>Having both under one roof :</a:t>
            </a:r>
          </a:p>
          <a:p>
            <a:pPr lvl="1"/>
            <a:r>
              <a:rPr lang="en-US" dirty="0" smtClean="0"/>
              <a:t>Allows for access to a specific target customer profile</a:t>
            </a:r>
          </a:p>
          <a:p>
            <a:pPr lvl="1"/>
            <a:r>
              <a:rPr lang="en-US" dirty="0" smtClean="0"/>
              <a:t>Diversifies the risk of one side of the business working and the other requiring time to gain traction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Office 1</a:t>
            </a:r>
            <a:r>
              <a:rPr lang="en-US" baseline="30000" dirty="0" smtClean="0"/>
              <a:t>st</a:t>
            </a:r>
            <a:r>
              <a:rPr lang="en-US" dirty="0" smtClean="0"/>
              <a:t> Year Income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6400"/>
            <a:ext cx="8004184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Office Financials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4097" name="Picture 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1625" y="1771380"/>
            <a:ext cx="8504238" cy="24196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xmlns="" val="39880147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Daycare 1</a:t>
            </a:r>
            <a:r>
              <a:rPr lang="en-US" baseline="30000" dirty="0" smtClean="0"/>
              <a:t>st</a:t>
            </a:r>
            <a:r>
              <a:rPr lang="en-US" dirty="0" smtClean="0"/>
              <a:t> Year Income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82687"/>
            <a:ext cx="8071100" cy="460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Daycare Financials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1625" y="1847580"/>
            <a:ext cx="8504238" cy="24196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xmlns="" val="2316277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758952"/>
          </a:xfrm>
        </p:spPr>
        <p:txBody>
          <a:bodyPr>
            <a:noAutofit/>
          </a:bodyPr>
          <a:lstStyle/>
          <a:p>
            <a:r>
              <a:rPr lang="en-US" sz="2800" dirty="0" smtClean="0"/>
              <a:t>A Large Part of the Potential Labor Force is Untapped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4400" y="6324600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tx1"/>
                </a:solidFill>
              </a:rPr>
              <a:pPr/>
              <a:t>2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447800"/>
            <a:ext cx="4803648" cy="571195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Problem</a:t>
            </a:r>
          </a:p>
          <a:p>
            <a:r>
              <a:rPr lang="en-US" dirty="0" smtClean="0"/>
              <a:t>Participation of women in the workforce drops off as they have children</a:t>
            </a:r>
            <a:endParaRPr lang="en-US" dirty="0"/>
          </a:p>
          <a:p>
            <a:r>
              <a:rPr lang="en-US" dirty="0" smtClean="0"/>
              <a:t>Daycare &amp; nanny solutions require set commitment, providing little flexibility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Concept</a:t>
            </a:r>
          </a:p>
          <a:p>
            <a:r>
              <a:rPr lang="en-US" dirty="0" smtClean="0"/>
              <a:t>Flexible </a:t>
            </a:r>
            <a:r>
              <a:rPr lang="en-US" dirty="0"/>
              <a:t>workspace with on-site </a:t>
            </a:r>
            <a:r>
              <a:rPr lang="en-US" dirty="0" smtClean="0"/>
              <a:t>daycare</a:t>
            </a:r>
            <a:endParaRPr lang="en-US" dirty="0"/>
          </a:p>
          <a:p>
            <a:r>
              <a:rPr lang="en-US" dirty="0"/>
              <a:t>Develop a community for professionally engaged parents</a:t>
            </a:r>
          </a:p>
          <a:p>
            <a:r>
              <a:rPr lang="en-US" dirty="0" smtClean="0"/>
              <a:t>Initial location near 405/10 </a:t>
            </a:r>
            <a:endParaRPr lang="en-US" dirty="0"/>
          </a:p>
          <a:p>
            <a:pPr lvl="1"/>
            <a:r>
              <a:rPr lang="en-US" dirty="0"/>
              <a:t>Target membership to those living within 5 miles of </a:t>
            </a:r>
            <a:r>
              <a:rPr lang="en-US" dirty="0" smtClean="0"/>
              <a:t>location - Santa </a:t>
            </a:r>
            <a:r>
              <a:rPr lang="en-US" dirty="0"/>
              <a:t>Monica, Brentwood, West Los Angeles, Culver </a:t>
            </a:r>
            <a:r>
              <a:rPr lang="en-US" dirty="0" smtClean="0"/>
              <a:t>City</a:t>
            </a:r>
            <a:endParaRPr lang="en-US" dirty="0"/>
          </a:p>
          <a:p>
            <a:r>
              <a:rPr lang="en-US" dirty="0"/>
              <a:t>Revenue through separate per-usage charge for workspace and daycare, with discounted rates for </a:t>
            </a:r>
            <a:r>
              <a:rPr lang="en-US" dirty="0" smtClean="0"/>
              <a:t>prepaid blocks</a:t>
            </a:r>
            <a:endParaRPr lang="en-US" dirty="0"/>
          </a:p>
          <a:p>
            <a:r>
              <a:rPr lang="en-US" dirty="0" smtClean="0"/>
              <a:t>Later, expand model to other dense</a:t>
            </a:r>
            <a:r>
              <a:rPr lang="en-US" dirty="0"/>
              <a:t>, central urban </a:t>
            </a:r>
            <a:r>
              <a:rPr lang="en-US" dirty="0" smtClean="0"/>
              <a:t>locations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41895" y="4038600"/>
            <a:ext cx="3797305" cy="2308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48250" y="1549218"/>
            <a:ext cx="3790950" cy="2438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7349" y="6444734"/>
            <a:ext cx="37417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Operational considerations included in the appendix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75600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Combined Financials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1625" y="1676400"/>
            <a:ext cx="8504238" cy="24196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xmlns="" val="40979815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Pricing Comparison to On-Call Nannies*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1752" y="1905000"/>
            <a:ext cx="8503920" cy="4194048"/>
          </a:xfrm>
        </p:spPr>
        <p:txBody>
          <a:bodyPr/>
          <a:lstStyle/>
          <a:p>
            <a:r>
              <a:rPr lang="en-US" dirty="0" smtClean="0"/>
              <a:t>Typical placement fee: $30 - $50</a:t>
            </a:r>
          </a:p>
          <a:p>
            <a:r>
              <a:rPr lang="en-US" dirty="0" smtClean="0"/>
              <a:t>Typical nanny wages: $14 - $16/hour</a:t>
            </a:r>
          </a:p>
          <a:p>
            <a:pPr lvl="1"/>
            <a:r>
              <a:rPr lang="en-US" dirty="0" smtClean="0"/>
              <a:t>Four hour minimum per day</a:t>
            </a:r>
          </a:p>
        </p:txBody>
      </p:sp>
      <p:sp>
        <p:nvSpPr>
          <p:cNvPr id="5" name="Rectangle 4"/>
          <p:cNvSpPr/>
          <p:nvPr/>
        </p:nvSpPr>
        <p:spPr>
          <a:xfrm>
            <a:off x="609600" y="3962400"/>
            <a:ext cx="79248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Parents willing to pay $114 for 4 hours of </a:t>
            </a:r>
          </a:p>
          <a:p>
            <a:pPr algn="ctr"/>
            <a:r>
              <a:rPr lang="en-US" sz="2800" dirty="0" smtClean="0"/>
              <a:t>on-call childcare </a:t>
            </a:r>
            <a:r>
              <a:rPr lang="en-US" sz="2800" dirty="0" smtClean="0">
                <a:sym typeface="Wingdings" pitchFamily="2" charset="2"/>
              </a:rPr>
              <a:t> </a:t>
            </a:r>
            <a:r>
              <a:rPr lang="en-US" sz="2800" dirty="0" smtClean="0"/>
              <a:t>Equates to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$28.50/hour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21348" y="5968147"/>
            <a:ext cx="6713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  http://www.anihouseholdstaffing.com/on_call_nannies.html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384048"/>
            <a:ext cx="8534400" cy="758952"/>
          </a:xfrm>
        </p:spPr>
        <p:txBody>
          <a:bodyPr>
            <a:noAutofit/>
          </a:bodyPr>
          <a:lstStyle/>
          <a:p>
            <a:r>
              <a:rPr lang="en-US" sz="3200" dirty="0" smtClean="0"/>
              <a:t>Working Parents In Southern California </a:t>
            </a:r>
            <a:br>
              <a:rPr lang="en-US" sz="3200" dirty="0" smtClean="0"/>
            </a:br>
            <a:r>
              <a:rPr lang="en-US" sz="3200" dirty="0" smtClean="0"/>
              <a:t>Were Questioned Via Email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 dirty="0"/>
          </a:p>
        </p:txBody>
      </p:sp>
      <p:graphicFrame>
        <p:nvGraphicFramePr>
          <p:cNvPr id="6" name="Chart 5"/>
          <p:cNvGraphicFramePr/>
          <p:nvPr/>
        </p:nvGraphicFramePr>
        <p:xfrm>
          <a:off x="533400" y="1828800"/>
          <a:ext cx="8077200" cy="4133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52400" y="6400800"/>
            <a:ext cx="15456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* Sample size = 6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384048"/>
            <a:ext cx="8534400" cy="758952"/>
          </a:xfrm>
        </p:spPr>
        <p:txBody>
          <a:bodyPr>
            <a:noAutofit/>
          </a:bodyPr>
          <a:lstStyle/>
          <a:p>
            <a:r>
              <a:rPr lang="en-US" sz="2800" dirty="0" smtClean="0"/>
              <a:t>Parents Already in and Who Want to be in Flexible Work Solutions are the Target Customers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835152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Calibri" pitchFamily="34" charset="0"/>
              </a:rPr>
              <a:t>Mothers and </a:t>
            </a:r>
            <a:r>
              <a:rPr lang="en-US" dirty="0">
                <a:latin typeface="Calibri" pitchFamily="34" charset="0"/>
              </a:rPr>
              <a:t>fathers with young </a:t>
            </a:r>
            <a:r>
              <a:rPr lang="en-US" dirty="0" smtClean="0">
                <a:latin typeface="Calibri" pitchFamily="34" charset="0"/>
              </a:rPr>
              <a:t>children who need a flexible workspace and childcare solution</a:t>
            </a:r>
            <a:endParaRPr lang="en-US" dirty="0">
              <a:latin typeface="Calibri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 descr="working-mother-with-child-475x3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6800" y="2590800"/>
            <a:ext cx="3557588" cy="26213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2514600"/>
            <a:ext cx="4800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Freelancers</a:t>
            </a:r>
          </a:p>
          <a:p>
            <a:pPr lvl="1">
              <a:buFont typeface="Arial" pitchFamily="34" charset="0"/>
              <a:buChar char="•"/>
            </a:pPr>
            <a:endParaRPr lang="en-US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</a:rPr>
              <a:t>Teleworkers</a:t>
            </a:r>
            <a:endParaRPr lang="en-US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buFont typeface="Arial" pitchFamily="34" charset="0"/>
              <a:buChar char="•"/>
            </a:pPr>
            <a:endParaRPr lang="en-US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Entrepreneurs</a:t>
            </a:r>
          </a:p>
          <a:p>
            <a:pPr lvl="1">
              <a:buFont typeface="Arial" pitchFamily="34" charset="0"/>
              <a:buChar char="•"/>
            </a:pPr>
            <a:endParaRPr lang="en-US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Aspirational workers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Wan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t to work, but haven’t been able to balance childcare &amp; professional engagement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353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Initial Targeted Market: Self-employed Moms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4400" y="6316308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2508251" y="1586864"/>
            <a:ext cx="3486150" cy="2947036"/>
            <a:chOff x="171450" y="228600"/>
            <a:chExt cx="3486150" cy="3243946"/>
          </a:xfrm>
        </p:grpSpPr>
        <p:sp>
          <p:nvSpPr>
            <p:cNvPr id="13" name="Flowchart: Manual Operation 4"/>
            <p:cNvSpPr/>
            <p:nvPr/>
          </p:nvSpPr>
          <p:spPr>
            <a:xfrm>
              <a:off x="171450" y="228600"/>
              <a:ext cx="3486150" cy="858334"/>
            </a:xfrm>
            <a:prstGeom prst="flowChartManualOperation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lowchart: Manual Operation 5"/>
            <p:cNvSpPr/>
            <p:nvPr/>
          </p:nvSpPr>
          <p:spPr>
            <a:xfrm>
              <a:off x="914400" y="1195571"/>
              <a:ext cx="2057400" cy="851937"/>
            </a:xfrm>
            <a:prstGeom prst="flowChartManualOperation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lowchart: Manual Operation 6"/>
            <p:cNvSpPr/>
            <p:nvPr/>
          </p:nvSpPr>
          <p:spPr>
            <a:xfrm>
              <a:off x="1289560" y="2151285"/>
              <a:ext cx="1250965" cy="1200329"/>
            </a:xfrm>
            <a:prstGeom prst="flowChartManualOperation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81000" y="228600"/>
              <a:ext cx="3048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LA County 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914400" y="1189576"/>
              <a:ext cx="2057400" cy="4065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Self-Employed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316872" y="2151285"/>
              <a:ext cx="1196340" cy="13212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Female Owner</a:t>
              </a:r>
            </a:p>
            <a:p>
              <a:pPr algn="ctr"/>
              <a:r>
                <a:rPr lang="en-US" dirty="0" smtClean="0"/>
                <a:t># Firms: 282K 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85800" y="471836"/>
              <a:ext cx="2362200" cy="6436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Pop: 9.8M </a:t>
              </a:r>
            </a:p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# Firms: 1047K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660002" y="4485382"/>
            <a:ext cx="1606040" cy="107721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Santa Monica</a:t>
            </a:r>
            <a:r>
              <a:rPr lang="en-US" sz="1600" dirty="0" smtClean="0"/>
              <a:t> </a:t>
            </a:r>
          </a:p>
          <a:p>
            <a:pPr algn="ctr"/>
            <a:r>
              <a:rPr lang="en-US" sz="1600" dirty="0" smtClean="0"/>
              <a:t>Pop: 89.7K</a:t>
            </a:r>
          </a:p>
          <a:p>
            <a:pPr algn="ctr"/>
            <a:r>
              <a:rPr lang="en-US" sz="1600" dirty="0" smtClean="0"/>
              <a:t>Homes w/Kids &lt;9: 8.4%   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117851" y="2829216"/>
            <a:ext cx="2362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# Firms: 836K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12602" y="4485382"/>
            <a:ext cx="1611855" cy="107721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Venice, </a:t>
            </a:r>
            <a:r>
              <a:rPr lang="en-US" sz="1600" b="1" dirty="0" err="1" smtClean="0"/>
              <a:t>MdR</a:t>
            </a:r>
            <a:r>
              <a:rPr lang="en-US" sz="1600" b="1" dirty="0" smtClean="0"/>
              <a:t> </a:t>
            </a:r>
            <a:r>
              <a:rPr lang="en-US" sz="1600" dirty="0" smtClean="0"/>
              <a:t>Pop: 198K</a:t>
            </a:r>
          </a:p>
          <a:p>
            <a:pPr algn="ctr"/>
            <a:r>
              <a:rPr lang="en-US" sz="1600" dirty="0" smtClean="0"/>
              <a:t>Homes w/Kids </a:t>
            </a:r>
            <a:r>
              <a:rPr lang="en-US" sz="1600" dirty="0"/>
              <a:t>&lt;9: </a:t>
            </a:r>
            <a:r>
              <a:rPr lang="en-US" sz="1600" dirty="0" smtClean="0"/>
              <a:t>11.1%    </a:t>
            </a:r>
            <a:endParaRPr lang="en-US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5165203" y="4485382"/>
            <a:ext cx="1838848" cy="107721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West LA, Palms</a:t>
            </a:r>
          </a:p>
          <a:p>
            <a:pPr algn="ctr"/>
            <a:r>
              <a:rPr lang="en-US" sz="1600" dirty="0" smtClean="0"/>
              <a:t>Pop: 153K</a:t>
            </a:r>
          </a:p>
          <a:p>
            <a:pPr algn="ctr"/>
            <a:r>
              <a:rPr lang="en-US" sz="1600" dirty="0" smtClean="0"/>
              <a:t>Homes w/Kids &lt;9: 7.3%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660001" y="5638800"/>
            <a:ext cx="5344049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Target Female Owned With Kids &lt;9</a:t>
            </a:r>
            <a:endParaRPr lang="en-US" sz="1600" dirty="0" smtClean="0"/>
          </a:p>
          <a:p>
            <a:r>
              <a:rPr lang="en-US" sz="1600" dirty="0" smtClean="0"/>
              <a:t>          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672704" y="5909846"/>
            <a:ext cx="15684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SM: 215</a:t>
            </a:r>
            <a:endParaRPr lang="en-US" sz="1600" dirty="0"/>
          </a:p>
        </p:txBody>
      </p:sp>
      <p:sp>
        <p:nvSpPr>
          <p:cNvPr id="27" name="TextBox 26"/>
          <p:cNvSpPr txBox="1"/>
          <p:nvPr/>
        </p:nvSpPr>
        <p:spPr>
          <a:xfrm>
            <a:off x="3434305" y="5898819"/>
            <a:ext cx="15684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V/</a:t>
            </a:r>
            <a:r>
              <a:rPr lang="en-US" sz="1600" dirty="0" err="1" smtClean="0"/>
              <a:t>MdR</a:t>
            </a:r>
            <a:r>
              <a:rPr lang="en-US" sz="1600" dirty="0" smtClean="0"/>
              <a:t>: 630</a:t>
            </a:r>
            <a:endParaRPr lang="en-US" sz="1600" dirty="0"/>
          </a:p>
        </p:txBody>
      </p:sp>
      <p:sp>
        <p:nvSpPr>
          <p:cNvPr id="28" name="TextBox 27"/>
          <p:cNvSpPr txBox="1"/>
          <p:nvPr/>
        </p:nvSpPr>
        <p:spPr>
          <a:xfrm>
            <a:off x="5254628" y="5898819"/>
            <a:ext cx="15684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WLA: 323</a:t>
            </a:r>
            <a:endParaRPr lang="en-US" sz="1600" dirty="0"/>
          </a:p>
        </p:txBody>
      </p:sp>
      <p:sp>
        <p:nvSpPr>
          <p:cNvPr id="29" name="TextBox 28"/>
          <p:cNvSpPr txBox="1"/>
          <p:nvPr/>
        </p:nvSpPr>
        <p:spPr>
          <a:xfrm>
            <a:off x="228599" y="2298313"/>
            <a:ext cx="26670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/>
              <a:t>Initial Market Sizing </a:t>
            </a:r>
          </a:p>
          <a:p>
            <a:pPr algn="ctr"/>
            <a:r>
              <a:rPr lang="en-US" sz="1600" dirty="0" smtClean="0"/>
              <a:t>Focus on self-employed females in one geographic location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086600" y="4432518"/>
            <a:ext cx="1828803" cy="1815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 b="1"/>
            </a:lvl1pPr>
          </a:lstStyle>
          <a:p>
            <a:r>
              <a:rPr lang="en-US" u="sng" dirty="0"/>
              <a:t>Total Addressable Market</a:t>
            </a:r>
          </a:p>
          <a:p>
            <a:r>
              <a:rPr lang="en-US" b="0" dirty="0"/>
              <a:t>Just over 1150 self-employed women with younger children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687459" y="2362200"/>
            <a:ext cx="34247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Target market would increase by including male/female co-owned self-employed, male caregivers, teleworkers, and those not yet working that could with this solution</a:t>
            </a:r>
            <a:endParaRPr lang="en-US" sz="1600" dirty="0"/>
          </a:p>
        </p:txBody>
      </p:sp>
      <p:sp>
        <p:nvSpPr>
          <p:cNvPr id="32" name="TextBox 31"/>
          <p:cNvSpPr txBox="1"/>
          <p:nvPr/>
        </p:nvSpPr>
        <p:spPr>
          <a:xfrm>
            <a:off x="387349" y="6444734"/>
            <a:ext cx="7459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Sources:  2010 US Census, 2007  Survey of Business Owners, City of LA Local Population &amp; Housing Profile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360471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384048"/>
            <a:ext cx="8534400" cy="758952"/>
          </a:xfrm>
        </p:spPr>
        <p:txBody>
          <a:bodyPr>
            <a:noAutofit/>
          </a:bodyPr>
          <a:lstStyle/>
          <a:p>
            <a:r>
              <a:rPr lang="en-US" sz="3200" dirty="0" smtClean="0"/>
              <a:t>Flexible Workspaces and Conventional Childcare Exist Independently in LA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Flexible workspace / working communities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Conventional daycares, nannies, on-call childcare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Shared workspace/daycare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4" descr="blankspaces-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1981199"/>
            <a:ext cx="1117600" cy="1117600"/>
          </a:xfrm>
          <a:prstGeom prst="rect">
            <a:avLst/>
          </a:prstGeom>
        </p:spPr>
      </p:pic>
      <p:pic>
        <p:nvPicPr>
          <p:cNvPr id="6" name="Picture 5" descr="colof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62200" y="2286000"/>
            <a:ext cx="2057400" cy="567995"/>
          </a:xfrm>
          <a:prstGeom prst="rect">
            <a:avLst/>
          </a:prstGeom>
        </p:spPr>
      </p:pic>
      <p:pic>
        <p:nvPicPr>
          <p:cNvPr id="2050" name="Picture 2" descr="http://wework.com/newyork-office-space-coworking/newyork_office_space_coworking_5.gi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22" r="4086" b="14094"/>
          <a:stretch/>
        </p:blipFill>
        <p:spPr bwMode="auto">
          <a:xfrm>
            <a:off x="6510709" y="2209799"/>
            <a:ext cx="2328491" cy="66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6667"/>
          <a:stretch/>
        </p:blipFill>
        <p:spPr bwMode="auto">
          <a:xfrm>
            <a:off x="1214437" y="5038726"/>
            <a:ext cx="190500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038726"/>
            <a:ext cx="1026583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581400"/>
            <a:ext cx="977900" cy="97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1648" y="3733800"/>
            <a:ext cx="1318841" cy="71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 descr="Bright Horizons Family Solution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3429000"/>
            <a:ext cx="2962275" cy="160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10" descr="data:image/jpeg;base64,/9j/4AAQSkZJRgABAQAAAQABAAD/2wBDAAkGBwgHBgkIBwgKCgkLDRYPDQwMDRsUFRAWIB0iIiAdHx8kKDQsJCYxJx8fLT0tMTU3Ojo6Iys/RD84QzQ5Ojf/2wBDAQoKCg0MDRoPDxo3JR8lNzc3Nzc3Nzc3Nzc3Nzc3Nzc3Nzc3Nzc3Nzc3Nzc3Nzc3Nzc3Nzc3Nzc3Nzc3Nzc3Nzf/wAARCADrANcDASIAAhEBAxEB/8QAGwABAQADAQEBAAAAAAAAAAAAAAYBBQcEAwL/xAA+EAABAwICAwwIBQUBAQAAAAAAAQIDBBEFBhIhVBMWMTM1QVFxcnOxwRQVIjRhkZLhMoGDk6EjQmKi0SRS/8QAGgEBAQADAQEAAAAAAAAAAAAAAAQDBQYCAf/EAC4RAAEDAgMGBQUBAQAAAAAAAAABAgMEEQUhNBITMVJxgRQVUZGxIjIzQWGh8P/aAAwDAQACEQMRAD8A7iDAAMgAAwZMBADIAAAAAAAAAAAAAAAMXFwDIFzFwDIFzFwDIMXMgAAAAAAGAZMAGQYCgGTBqsdxj1THE5YVl3Ryp+K1rGo35psS/ufYlkrIYnbL1zKY6SaVu0xt0K0wSe/NNiX9z7DfmmxL+59jx5jTcx78vqeX4K0ElvzTYl/c+w35psS/ufYeY03MPL6nl+CtBJb802Jf3PsN+abEv7n2HmNNzDy+p5fgrQSW/NNiX9z7DfmmxL+59h5jTcw8vqeX4K0KSW/NNiX9z7G0wLG0xaSVu4LHuaIut17nuOtgkcjWuzPElHPG3ac3I9GPuczB6tzHK1yM1Ki2VDnnpdTtM31qdCzFyLWd2c3NViznJK2y/o2mEsa6N10/Z9vS6naZvrUel1O0zfWp8QareP8AVTa7tnoh9vS6naJvrUel1W0TfWp8QfN4/wBRu2eiFTkmaaWsqElle9EjSyOcq85YkXkX32o7tPEtDpsNVVp0Vf6c3iKIlQqJ/AAC8hAAAAMXABkwAASufPd6Ttu8CQLDPnEUnbd4EecviepXsdNhumTv8gAEBeAAAAAAAAACpyLx9X2WksVORePq+y0tw/UtIsQ07jf5i5FrO7ObnSMx8i1fdnNynF/yt6E2Efid1AANSbYAAApsi++1Hdp4loRWRffaju08S1OnwzTJ3OZxLUr2AANgQAAAGDJgAGTHMZMAEtnziKTtu8CPK/PnEUnbd4EgcviepXsdNhumb3+QACAvAAAAAAAAABU5F4+r7LSWKnIvH1fZaW4fqWkWIad3Y3+YuRazuzm50jMXItZ3Zzcpxj8rehNhH4ndQADUm2AAAKbIvvtR3aeJaEXkX32o7tPEtDp8M0ydzmcS1K9gADYEAAAABgyADBkwAS2fOIpO27wI8sM+cRSdt3gR5y+J6lex02G6ZO/yAAQF4AAAAAAAAAKnIvvFX2WksVORPeKvstLcP1LSLENM43+YuRavuzm51Wpp46mF8MzdKN6Wcl+E1m9nCtm/3X/pta+ikqHo5qpkaqhrY6ditci5nPQdC3s4Vs3+6/8ARvZwnZv91/6Q+UzeqFvm0Popz0HQt7OFbN/uv/QmWsK2b/dR5TN6oPNofRTR5F99qO7TxLQ8NBhNHh73PpItBzksq6SrqPcbmjgdBEjHGoq5mzSq9vAAAqJgAAAAAAYMmACWz5xFJ23eBHlhnziKTtu8CPOXxPUr2Omw3TJ3AAIC8AAAAAAAAAG1wDF24TJK50Lpd0RE1OtY1QPccjonI9vExyRtlbsu4Ffvzj2J/wBaGd+cexSfWhHgs8yqeb/CTy2m5f8AVK/fnHsT/rQb849ik+tCQA8yqeb/AAeW03L/AKpX7849ik+tDcYJircVgfK2JY9B+jZVvfUc4LTI3J8/e+SFlDWzTTbL1yI66jhih2mJmUwAN4aUAAAAAAAAAGDJgAls+cRSdt3gR5YZ84ik7bvAjzl8T1K9jpsN0yd/kA/UbFllZG22k9Ual/ibzeniXTB9f2JY4JJc2JcpknjiyetjQg2OJ4NWYbGySoaxWOW12LdEX4muPL43RrsvSyntkjJE2mLdAAfeipZK2qZTw6Om/g0lsh5a1XLZOJ6c5GpdeB8Ab7eniXTB9f2NViNDNh1RuFRo6eijvZW6WMslNLGm09tkMMdRFIuyx11PMADCZwAAAAAAWmRuT5+98kIstMjcnz975IbDC9Qnc12J6deqFMADpzmwAAAAAAAAAYMmACWz5xFJ23eBHlhnziKTtu8CPOXxPUr2Omw3TJ3+T7UPv1P3jfE6mnAcsoffqfvG+J1NOAvwf7HEOL/e3oeeupI62lkp5kux6W6vic2r6SShq5KeZPaYupelOZTqJos1YT6dSbvC3+vCl0t/c3oM+I0u9Ztt4oT4fVbl+y7gpBm0yvy5Tda+Cmq5ja5X5cputfBTQ035m9UN9U/hd0U6KQec+Wf0m+ZeEHnPln9Jvmb7FdP3NFheo7GiAU9mHYXWYi7/AM0Sq1OF66mp+ZzjGOetmpdTonPaxLuWyHjBTw5OqFRFmq42/BrVU/UmTZUT+nWMVf8AJip5lXl9Ta+ySeYU/MSwNtWZdxKlRXbjurU54lv/ABwmqVFRbKllTmUnkifGtnpYpjlZIl2LcwWmRuT5+98kIstMjcnz975IWYXqE6KRYnp16oUwAOnObAAAAAAAAABgyYAJbPnEUnbd4EeWGfOIpO27wI85fE9SvY6bDdMnf5PtQ+/U/eN8TqfMcsoffqfvG+J1NOAvwf7HEOL/AHt6HkmrY4a+GlfqWZqqxelU5j1cJKZ4e6OaiexVa5ukqKnMuo3WA4mzEqJsiqiSs9mRvQvT+ZdHUIs7ol4pwIH06pC2VOCktmvCvQqr0qFv9CZdf+Ljy5X5cputfBS9rqSKtpZKeZLtelur4kVg1JLQ5nip5k9pjl19KWXWayppd1Ute3gqp7myp6re0zmO4oi+xekHnTln9JvmXnMQedOWf0m+ZZiun7kuF6jsarDqVa2uhp0W2m6yr0JznTKaCOmhbFC1GsalkRDn2WXtZjdMrtV1VE61Q6LzGHCGN3au/dzLiz3bxG/qx8Z6umprbvNHHf8A+3WPzDiFHMqJFVQvXoR6GizHl+or6j0qle1ztFEWN624OhSUqqGqo3WqYHx2/uVNXzMlRWzQvVNj6fUx09FDMxFR/wBXodPVUsqqurhuczxaqStxGedqJoudZvUmpDMGK10EL4WVD9ze1Wq1y3tfo6Dxmtra5KhrWtSxsaKiWnc5zlv6AtMjcnz975IRRa5G9wn73yQYXqE7n3E9OvVCmAB0xzYAAAAAAAAAMGTABLZ84ik7bvAjywz5xFJ23eBHnL4nqV7HTYbpk7/J9qH36n7xvidTTgOWUPv1P3jfE6mnAX4P9jiHF/vb0JHPf46Tqd5GjwTEnYZXNlS6xu9mRvSn2N5nv8dJ1O8iUUhrXujq1c3ihZRMa+kRruC3OrRSMlja+NyOY5Loqc6HkqsPZNXU1Y1LSwqt16WqnAT2TsWsvq+d2pdcKr/KFellN7BKypiR3/XNHNE+mkVv/WBB505Z/Sb5l4QedOWf0m+ZPiun7lOF6jsaNjnRva9iqjmrdFTmUucFzHT1kbY6p7YqhNS6S2Ry/BfIhT9zQywKjZo3MVUuiOS1zSUtTJTqrm5obmqpo6hER2SnVWqipdFMPY16K1yI5F4UVDmdHildRaqeoe1qf2rrT5FDhWbHyTMhrom+2qNSRnN1obqHE4ZPpdkpppsNmjzbmh7sVyzSVTXPpmpBNzaKeyvWhE1MEtLO+CdujIxbKh1XmIvPELW1dPM1LOexUd+S/cw4lSRpHvWpZTNhtW9ZN05bopNFpkbk+fvfJCKLXI3uE/e+SEOF6hO5bimnXqhTAA6c5sAAAAAAAAAGDJgAls+cRSdt3gR5YZ84ik7bvAjzl8T1K9jpsN0yd/k+1D79T943xOpnKqd6RVEUipdGORyonwUsN+FJb3af+CnDKiKJrketibE4JZXNViXPNnv8dJ1O8iUNzmPGIsWWBYo3s3O99K2u5piKtkbJOrmrdC2hY6OBGuSymWOdG9r2OVrmrdFTmU6LgOJtxOia9dUrPZkb0L0/mc5Pfg2JPwytSZt3MXVIxOdD3Q1W4kz4LxPFdS7+PL7k4HSiDznyz+k3zNvvxpNmn/gnMexBmJ1/pETHMboI2zuHnL8RqoZIdljrrcgw+mmjm2ntslhgFD6ficUapeNq6b+pOY6FPSwVMe51ELJG9DkucxpqmaklSWnkdG9OdFKOizhKxEbW07ZP8o1svyMGH1METFY/9+xmxCmnlej2cENtNlbDJHXbHJH8GP1fyKPLOH007JUSSRzFumm7VfqPxFmzDXJ7ays+Csv4GZM14YxF0XSvX4MNhehvtZECpW22czekLnGsZUYk2KNUVIG2VU6VPriWbJpmOjoo9yaupXuW7vy6CbVVVVVVuq8KkWIVzJGbuPMtw+hfG/eSZAtci+4T975IRSlrkXk+o73yQnwvUJ0UoxPTr1QpQAdMc2AAAAAAAAADBkwAS2fOIpO27wI8uM30NTXRU7aWJZFY5VWy8GomvUGKbI75oc5iEMjqhVa1VQ6HD5o206I5yIprAbP1BiuyO+aD1BiuyO+aEPhpuVfYt8TDzJ7msBs/UGK7I75oPUGK7I75oPDTcq+w8TDzJ7msBs/UGKbI75oN7+K7I75oPDTcq+w8TDzJ7msBs/UGKbI75oPUGKbI75oPDTcq+w8TDzJ7msBs/UGKbI/5oPUGKbI/5oPDTcq+w8TDzJ7msBs/UGK7I75oPUGK7I75oPDTcq+w8TDzJ7msBs/UGKbI/wCaD1BimyP+aDw03KvsPEw8ye5rC1yL7hP3vkhOrl/FNkd80KnKVFU0NHMyqiWNzpLoirzWQvw2GRk6K5qoQ4jNG+BUa5FzN8ADojnwAAAAAAAAAYMgAwNRos4yyQ4W10MjmO3VEu1bLznxyli61cK0lS9XTx62uVdbm/8AUJVqmpPuV4lKUz1h3ycCjMkpgNRNJmSujkme5jUfZquVUT2kNxiGN0WHyJHUSruipfRal1TrPrKljmK9ckvY+Pp3tfsJmtrmzB46LEaaup3TUz9NreFETWn5HwpscoKlJlim4luk/SarbJ+Zl3seWfExbp+eXA2QuhrIccoZ6aapje/cobabtBUsTuGY7GzGKqoraiRYXIqR3RVsl9Wrm1GGSrjYrUvxM0dLI9HLbgWuoGjzBUy3oqaKZYI6p9nypqVEHqJ0TmSUeIVUciKl1e/SRU6j0syq5WtS9jykSI1Fctrm8MnjrK+noGxrVSaCSO0UW2q55YsfoZZ2Rab2aa2Y57Fa13UqntZWNWyrmY0ie5LomRtgeSvr4KGNslQ5URy6LUa1VVV6LIeejxqkqqhKdiyMlVLo2VitVeq59WViO2VXMJG9W7SJkbMHjr8RpqBjXVL7K5bNaiXc7qQ+dDitLXSuiiV7ZGpdWSNVq26dY3jNrZvmN2/Z2rZHvBrKnHKKnmfC50j3M/HubFcjetUPdS1EVVCyaB6Pjcl0VD62Rjlsih0bmpdUPsAD2eAAAAAAAAAAYMgAnc7ckN71vmaetopaGloMXo9Vo2boicy24epeBSmx/DZMUokgje1io9HXcl0PvT0bWYbHRz2e1I0Y7VqU1s1K6WZy/wASy/02EVSkUTU45rdP4TGU5fSMeqprW3SNzrdF3IeCnfUTYtVSNoW1kquddj0ujddr+RR4JgD8Lr5Z92a+NzVa1tlumvnPlieXJZax1Xh1RuEj1u5FumvnsqE3hpty26ZoqqpT4mHfOzyVERDz5YpK6mxOZ81I+nglYupeBFvqRP5NTmdkEOLTJSutpJeVqcCO508yowrC62gpp0Ws3SaTW1HXVrV6ek8+HZabE2qWukSeSdFbpInBfhXruen0r3Qtian9z/XseGVTGzOlcv8AMv37nswelo34LFDE1skD23df+5ee/wCZP4DRUs+OV0E8DHxM0tFqpqT2rG8wDC6rC0kikqGSQOW7WoiorVPBWZZnfiMs9LV7lHKqq5Nd0vwpqMskT3MjdsZpxQxskYjpG7eS8FN9W0VPW024VEaOZzdKfFFNLVQ12AxekU1U6opGKmnDLwtT4KbPEqCaoSF1LVvp5Yfw21tXrQ8cuGYpXokOI1kPo90VzIWWV/5meZqqv0tW/wClQwQuREzclv2in5zCrJ0wpbXZJUMWypwop6M0RsXA6hVRLxojmL0Ki6rHnzRFdMNijcsd6hrWub/b0WPpJhuI1uhDiNVC6ma5HOSNio6S3BfoPDrq6RqJdVt8HttkbG5Vta/yfSqxGWNaSlpoGzVUsaOs9bNaltaqp4K51auLYX6bBBHaZdF8T1W+rg1mzxHDp5aqGsopWRzxNVlnpdrmrzHnXC66oraSqq6qNywyaW5saqNRPh8RIyRVst+KdBG+NqXy4L63vmYhRJ81VCypfcadu5IvNddam2nRGRyyNam6IxbLbWeLEcNmlqo62hmSGpYmiquS7Xt6FQ/dDBiCSvkr6mN6K3RSKJtmp8TKxHNVWqnFeJherXIjkXgiZGmwCoro8NYsGGtma9znOkWVEVy313Q2eXqapp21SVEKQtkm0440ci6KLw/yfKPDcQoXyMwyohSne5XIyZqroKvRY2dDFPDAjaqfdpb3V+jb8rHinicitR17p0sZJ5EVFVts+tz1AAuIwAAAAAAAAAAAAAABYWAAAAAFhYAAWAAB8ZqaGd0bpY2vdG7SZfmXpPrYyD5ZOJ9uLAA+nwCwAAAAAAAAAAAAA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9092" y="2057400"/>
            <a:ext cx="934508" cy="1021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450234" y="5879068"/>
            <a:ext cx="1433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London, UK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042940" y="5962651"/>
            <a:ext cx="1439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Decatur, GA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0860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384048"/>
            <a:ext cx="8534400" cy="758952"/>
          </a:xfrm>
        </p:spPr>
        <p:txBody>
          <a:bodyPr>
            <a:noAutofit/>
          </a:bodyPr>
          <a:lstStyle/>
          <a:p>
            <a:r>
              <a:rPr lang="en-US" sz="3200" dirty="0" smtClean="0"/>
              <a:t>Mama Angel Is The Ideal Solution for Professional Parents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1070256867"/>
              </p:ext>
            </p:extLst>
          </p:nvPr>
        </p:nvGraphicFramePr>
        <p:xfrm>
          <a:off x="533400" y="1524001"/>
          <a:ext cx="8080374" cy="42893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1893"/>
                <a:gridCol w="1740882"/>
                <a:gridCol w="1828800"/>
                <a:gridCol w="1828799"/>
              </a:tblGrid>
              <a:tr h="101542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Typical Flexible</a:t>
                      </a:r>
                    </a:p>
                    <a:p>
                      <a:pPr algn="ctr"/>
                      <a:r>
                        <a:rPr lang="en-US" dirty="0" smtClean="0"/>
                        <a:t>Workspace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Typical</a:t>
                      </a:r>
                    </a:p>
                    <a:p>
                      <a:pPr algn="ctr"/>
                      <a:r>
                        <a:rPr lang="en-US" dirty="0" smtClean="0"/>
                        <a:t>Child</a:t>
                      </a:r>
                      <a:r>
                        <a:rPr lang="en-US" baseline="0" dirty="0" smtClean="0"/>
                        <a:t> Care</a:t>
                      </a:r>
                    </a:p>
                    <a:p>
                      <a:pPr algn="ctr"/>
                      <a:r>
                        <a:rPr lang="en-US" baseline="0" dirty="0" smtClean="0"/>
                        <a:t>Facility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  <a:tr h="569816">
                <a:tc>
                  <a:txBody>
                    <a:bodyPr/>
                    <a:lstStyle/>
                    <a:p>
                      <a:r>
                        <a:rPr lang="en-US" dirty="0" smtClean="0"/>
                        <a:t>Office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Space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540907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Office Equipment</a:t>
                      </a:r>
                      <a:endParaRPr kumimoji="0" lang="en-US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en-US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en-US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en-US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529630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Child Care Services</a:t>
                      </a:r>
                      <a:endParaRPr kumimoji="0" lang="en-US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en-US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en-US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en-US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522429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On-Demand Child Care</a:t>
                      </a:r>
                      <a:endParaRPr kumimoji="0" lang="en-US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en-US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en-US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en-US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555595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Flexible Pricing</a:t>
                      </a:r>
                      <a:endParaRPr kumimoji="0" lang="en-US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en-US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en-US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en-US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555595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Community Building</a:t>
                      </a:r>
                      <a:endParaRPr kumimoji="0" lang="en-US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en-US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en-US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en-US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63472" t="34556" r="20972" b="49889"/>
          <a:stretch>
            <a:fillRect/>
          </a:stretch>
        </p:blipFill>
        <p:spPr bwMode="auto">
          <a:xfrm>
            <a:off x="7153096" y="1689385"/>
            <a:ext cx="1076504" cy="67281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26" name="Picture 2" descr="C:\Users\Chris\AppData\Local\Microsoft\Windows\Temporary Internet Files\Content.IE5\SQOTN1HM\MC90043471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9375" y="2599322"/>
            <a:ext cx="486158" cy="509587"/>
          </a:xfrm>
          <a:prstGeom prst="rect">
            <a:avLst/>
          </a:prstGeom>
          <a:noFill/>
        </p:spPr>
      </p:pic>
      <p:pic>
        <p:nvPicPr>
          <p:cNvPr id="8" name="Picture 2" descr="C:\Users\Chris\AppData\Local\Microsoft\Windows\Temporary Internet Files\Content.IE5\SQOTN1HM\MC90043471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9375" y="3132722"/>
            <a:ext cx="486158" cy="509587"/>
          </a:xfrm>
          <a:prstGeom prst="rect">
            <a:avLst/>
          </a:prstGeom>
          <a:noFill/>
        </p:spPr>
      </p:pic>
      <p:pic>
        <p:nvPicPr>
          <p:cNvPr id="9" name="Picture 2" descr="C:\Users\Chris\AppData\Local\Microsoft\Windows\Temporary Internet Files\Content.IE5\SQOTN1HM\MC90043471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9375" y="4724400"/>
            <a:ext cx="486158" cy="509587"/>
          </a:xfrm>
          <a:prstGeom prst="rect">
            <a:avLst/>
          </a:prstGeom>
          <a:noFill/>
        </p:spPr>
      </p:pic>
      <p:pic>
        <p:nvPicPr>
          <p:cNvPr id="10" name="Picture 2" descr="C:\Users\Chris\AppData\Local\Microsoft\Windows\Temporary Internet Files\Content.IE5\SQOTN1HM\MC90043471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1975" y="3666122"/>
            <a:ext cx="486158" cy="509587"/>
          </a:xfrm>
          <a:prstGeom prst="rect">
            <a:avLst/>
          </a:prstGeom>
          <a:noFill/>
        </p:spPr>
      </p:pic>
      <p:pic>
        <p:nvPicPr>
          <p:cNvPr id="11" name="Picture 2" descr="C:\Users\Chris\AppData\Local\Microsoft\Windows\Temporary Internet Files\Content.IE5\SQOTN1HM\MC90043471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70775" y="2599322"/>
            <a:ext cx="486158" cy="509587"/>
          </a:xfrm>
          <a:prstGeom prst="rect">
            <a:avLst/>
          </a:prstGeom>
          <a:noFill/>
        </p:spPr>
      </p:pic>
      <p:pic>
        <p:nvPicPr>
          <p:cNvPr id="12" name="Picture 2" descr="C:\Users\Chris\AppData\Local\Microsoft\Windows\Temporary Internet Files\Content.IE5\SQOTN1HM\MC90043471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70775" y="3132722"/>
            <a:ext cx="486158" cy="509587"/>
          </a:xfrm>
          <a:prstGeom prst="rect">
            <a:avLst/>
          </a:prstGeom>
          <a:noFill/>
        </p:spPr>
      </p:pic>
      <p:pic>
        <p:nvPicPr>
          <p:cNvPr id="13" name="Picture 2" descr="C:\Users\Chris\AppData\Local\Microsoft\Windows\Temporary Internet Files\Content.IE5\SQOTN1HM\MC90043471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70775" y="3666122"/>
            <a:ext cx="486158" cy="509587"/>
          </a:xfrm>
          <a:prstGeom prst="rect">
            <a:avLst/>
          </a:prstGeom>
          <a:noFill/>
        </p:spPr>
      </p:pic>
      <p:pic>
        <p:nvPicPr>
          <p:cNvPr id="14" name="Picture 2" descr="C:\Users\Chris\AppData\Local\Microsoft\Windows\Temporary Internet Files\Content.IE5\SQOTN1HM\MC90043471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70775" y="4191000"/>
            <a:ext cx="486158" cy="509587"/>
          </a:xfrm>
          <a:prstGeom prst="rect">
            <a:avLst/>
          </a:prstGeom>
          <a:noFill/>
        </p:spPr>
      </p:pic>
      <p:pic>
        <p:nvPicPr>
          <p:cNvPr id="15" name="Picture 2" descr="C:\Users\Chris\AppData\Local\Microsoft\Windows\Temporary Internet Files\Content.IE5\SQOTN1HM\MC90043471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70775" y="4724400"/>
            <a:ext cx="486158" cy="509587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281317" y="5791200"/>
            <a:ext cx="83487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</a:t>
            </a:r>
            <a:r>
              <a:rPr lang="en-US" i="1" dirty="0" smtClean="0"/>
              <a:t>I could not afford childcare for 3 kids… I would have </a:t>
            </a:r>
          </a:p>
          <a:p>
            <a:r>
              <a:rPr lang="en-US" i="1" dirty="0" smtClean="0"/>
              <a:t>	GREATLY benefited from an option like the one outlined above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				 		</a:t>
            </a:r>
            <a:r>
              <a:rPr lang="en-US" sz="1600" dirty="0" smtClean="0"/>
              <a:t>- Consultant and mother of 3</a:t>
            </a:r>
            <a:endParaRPr lang="en-US" dirty="0"/>
          </a:p>
        </p:txBody>
      </p:sp>
      <p:pic>
        <p:nvPicPr>
          <p:cNvPr id="17" name="Picture 2" descr="C:\Users\Chris\AppData\Local\Microsoft\Windows\Temporary Internet Files\Content.IE5\SQOTN1HM\MC90043471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9375" y="5233987"/>
            <a:ext cx="486158" cy="509587"/>
          </a:xfrm>
          <a:prstGeom prst="rect">
            <a:avLst/>
          </a:prstGeom>
          <a:noFill/>
        </p:spPr>
      </p:pic>
      <p:pic>
        <p:nvPicPr>
          <p:cNvPr id="18" name="Picture 2" descr="C:\Users\Chris\AppData\Local\Microsoft\Windows\Temporary Internet Files\Content.IE5\SQOTN1HM\MC90043471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48269" y="5269497"/>
            <a:ext cx="486158" cy="5095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Sales &amp; Marketing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6099048" cy="45720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dirty="0" smtClean="0">
                <a:latin typeface="Calibri" pitchFamily="34" charset="0"/>
              </a:rPr>
              <a:t>Goals</a:t>
            </a:r>
            <a:endParaRPr lang="en-US" b="1" dirty="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n-US" dirty="0">
                <a:latin typeface="Calibri" pitchFamily="34" charset="0"/>
              </a:rPr>
              <a:t>Induce trial</a:t>
            </a:r>
          </a:p>
          <a:p>
            <a:pPr>
              <a:buFont typeface="Arial" charset="0"/>
              <a:buChar char="•"/>
            </a:pPr>
            <a:r>
              <a:rPr lang="en-US" dirty="0">
                <a:latin typeface="Calibri" pitchFamily="34" charset="0"/>
              </a:rPr>
              <a:t>Sign-up members </a:t>
            </a:r>
          </a:p>
          <a:p>
            <a:pPr>
              <a:buFont typeface="Arial" charset="0"/>
              <a:buChar char="•"/>
            </a:pPr>
            <a:r>
              <a:rPr lang="en-US" dirty="0">
                <a:latin typeface="Calibri" pitchFamily="34" charset="0"/>
              </a:rPr>
              <a:t>Facilitate word-of-mouth marketing</a:t>
            </a:r>
          </a:p>
          <a:p>
            <a:endParaRPr lang="en-US" dirty="0">
              <a:latin typeface="Calibri" pitchFamily="34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Calibri" pitchFamily="34" charset="0"/>
              </a:rPr>
              <a:t>Three Marketing Approaches</a:t>
            </a:r>
            <a:endParaRPr lang="en-US" b="1" dirty="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n-US" dirty="0">
                <a:latin typeface="Calibri" pitchFamily="34" charset="0"/>
              </a:rPr>
              <a:t>Organization </a:t>
            </a:r>
            <a:r>
              <a:rPr lang="en-US" dirty="0" smtClean="0">
                <a:latin typeface="Calibri" pitchFamily="34" charset="0"/>
              </a:rPr>
              <a:t>engagement</a:t>
            </a:r>
          </a:p>
          <a:p>
            <a:pPr lvl="1">
              <a:buFont typeface="Arial" charset="0"/>
              <a:buChar char="•"/>
            </a:pPr>
            <a:r>
              <a:rPr lang="en-US" dirty="0">
                <a:latin typeface="Calibri" pitchFamily="34" charset="0"/>
              </a:rPr>
              <a:t>Actively attend and participate in meetings of organizations for working/entrepreneurial </a:t>
            </a:r>
            <a:r>
              <a:rPr lang="en-US" dirty="0" smtClean="0">
                <a:latin typeface="Calibri" pitchFamily="34" charset="0"/>
              </a:rPr>
              <a:t>mothers</a:t>
            </a:r>
          </a:p>
          <a:p>
            <a:pPr lvl="1">
              <a:buFont typeface="Arial" charset="0"/>
              <a:buChar char="•"/>
            </a:pPr>
            <a:r>
              <a:rPr lang="en-US" dirty="0" smtClean="0">
                <a:latin typeface="Calibri" pitchFamily="34" charset="0"/>
              </a:rPr>
              <a:t>Provide </a:t>
            </a:r>
            <a:r>
              <a:rPr lang="en-US" dirty="0">
                <a:latin typeface="Calibri" pitchFamily="34" charset="0"/>
              </a:rPr>
              <a:t>special offers and promotions for members </a:t>
            </a:r>
            <a:endParaRPr lang="en-US" dirty="0" smtClean="0">
              <a:latin typeface="Calibri" pitchFamily="34" charset="0"/>
            </a:endParaRPr>
          </a:p>
          <a:p>
            <a:pPr lvl="1">
              <a:buFont typeface="Arial" charset="0"/>
              <a:buChar char="•"/>
            </a:pPr>
            <a:r>
              <a:rPr lang="en-US" dirty="0" smtClean="0">
                <a:latin typeface="Calibri" pitchFamily="34" charset="0"/>
              </a:rPr>
              <a:t>Event sponsorship</a:t>
            </a:r>
            <a:endParaRPr lang="en-US" dirty="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n-US" dirty="0">
                <a:latin typeface="Calibri" pitchFamily="34" charset="0"/>
              </a:rPr>
              <a:t>Social media </a:t>
            </a:r>
            <a:r>
              <a:rPr lang="en-US" dirty="0" smtClean="0">
                <a:latin typeface="Calibri" pitchFamily="34" charset="0"/>
              </a:rPr>
              <a:t>engagement</a:t>
            </a:r>
          </a:p>
          <a:p>
            <a:pPr lvl="1">
              <a:buFont typeface="Arial" charset="0"/>
              <a:buChar char="•"/>
            </a:pPr>
            <a:r>
              <a:rPr lang="en-US" sz="2400" dirty="0">
                <a:latin typeface="Calibri" pitchFamily="34" charset="0"/>
              </a:rPr>
              <a:t>Identify and build relationships with bloggers/sites focusing on mothers/fathers in Los </a:t>
            </a:r>
            <a:r>
              <a:rPr lang="en-US" sz="2400" dirty="0" smtClean="0">
                <a:latin typeface="Calibri" pitchFamily="34" charset="0"/>
              </a:rPr>
              <a:t>Angeles</a:t>
            </a:r>
            <a:endParaRPr lang="en-US" dirty="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n-US" dirty="0" smtClean="0">
                <a:latin typeface="Calibri" pitchFamily="34" charset="0"/>
              </a:rPr>
              <a:t>Store engagement</a:t>
            </a:r>
          </a:p>
          <a:p>
            <a:pPr lvl="1">
              <a:buFont typeface="Arial" charset="0"/>
              <a:buChar char="•"/>
            </a:pPr>
            <a:r>
              <a:rPr lang="en-US" dirty="0" smtClean="0">
                <a:latin typeface="Calibri" pitchFamily="34" charset="0"/>
              </a:rPr>
              <a:t>Promotional postcards at stores mom’s frequent in the area – Pump Station, </a:t>
            </a:r>
            <a:r>
              <a:rPr lang="en-US" dirty="0" err="1" smtClean="0">
                <a:latin typeface="Calibri" pitchFamily="34" charset="0"/>
              </a:rPr>
              <a:t>Weego</a:t>
            </a:r>
            <a:r>
              <a:rPr lang="en-US" dirty="0" smtClean="0">
                <a:latin typeface="Calibri" pitchFamily="34" charset="0"/>
              </a:rPr>
              <a:t> Baby, Janie &amp; Jack</a:t>
            </a:r>
          </a:p>
          <a:p>
            <a:pPr lvl="1">
              <a:buFont typeface="Arial" charset="0"/>
              <a:buChar char="•"/>
            </a:pPr>
            <a:r>
              <a:rPr lang="en-US" dirty="0" smtClean="0">
                <a:latin typeface="Calibri" pitchFamily="34" charset="0"/>
              </a:rPr>
              <a:t>Advertising </a:t>
            </a:r>
            <a:r>
              <a:rPr lang="en-US" dirty="0">
                <a:latin typeface="Calibri" pitchFamily="34" charset="0"/>
              </a:rPr>
              <a:t>Material </a:t>
            </a:r>
            <a:r>
              <a:rPr lang="en-US" dirty="0" smtClean="0">
                <a:latin typeface="Calibri" pitchFamily="34" charset="0"/>
              </a:rPr>
              <a:t>Costs</a:t>
            </a:r>
            <a:r>
              <a:rPr lang="en-US" b="1" dirty="0" smtClean="0">
                <a:latin typeface="Calibri" pitchFamily="34" charset="0"/>
              </a:rPr>
              <a:t>: </a:t>
            </a:r>
            <a:r>
              <a:rPr lang="en-US" dirty="0" smtClean="0">
                <a:latin typeface="Calibri" pitchFamily="34" charset="0"/>
              </a:rPr>
              <a:t>15,000 </a:t>
            </a:r>
            <a:r>
              <a:rPr lang="en-US" dirty="0">
                <a:latin typeface="Calibri" pitchFamily="34" charset="0"/>
              </a:rPr>
              <a:t>double sided, color Postcards  -  $371   (smartlevels.com)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Picture 5" descr="workingmothersfaceemploymentchallen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05600" y="1575816"/>
            <a:ext cx="2209800" cy="3336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4466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Competitive Advantage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3425952"/>
          </a:xfrm>
        </p:spPr>
        <p:txBody>
          <a:bodyPr/>
          <a:lstStyle/>
          <a:p>
            <a:r>
              <a:rPr lang="en-US" dirty="0" smtClean="0"/>
              <a:t>Association </a:t>
            </a:r>
            <a:r>
              <a:rPr lang="en-US" dirty="0"/>
              <a:t>effect – network and type of people who will be going there and using it</a:t>
            </a:r>
          </a:p>
          <a:p>
            <a:r>
              <a:rPr lang="en-US" dirty="0" smtClean="0"/>
              <a:t>Provides </a:t>
            </a:r>
            <a:r>
              <a:rPr lang="en-US" dirty="0"/>
              <a:t>professionals with a way to continue to stay engaged while raising their families</a:t>
            </a:r>
          </a:p>
          <a:p>
            <a:pPr lvl="1"/>
            <a:r>
              <a:rPr lang="en-US" dirty="0"/>
              <a:t>Promote activities and events for organizations that support our target customer, e.g. Entrepreneur Women </a:t>
            </a:r>
            <a:r>
              <a:rPr lang="en-US" dirty="0" err="1"/>
              <a:t>StartUp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114800"/>
            <a:ext cx="4426239" cy="2230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2714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Management is Experienced and Capable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Tamra Johnson, Founder and General Manager</a:t>
            </a:r>
          </a:p>
          <a:p>
            <a:pPr lvl="1"/>
            <a:r>
              <a:rPr lang="en-US" dirty="0" smtClean="0"/>
              <a:t>Background – BS Aero/</a:t>
            </a:r>
            <a:r>
              <a:rPr lang="en-US" dirty="0" err="1" smtClean="0"/>
              <a:t>Astro</a:t>
            </a:r>
            <a:r>
              <a:rPr lang="en-US" dirty="0" smtClean="0"/>
              <a:t> MIT, MS Management Science Stanford, MBA UCLA Anderson, 10 years experience in project management and system integration</a:t>
            </a:r>
          </a:p>
          <a:p>
            <a:pPr lvl="1"/>
            <a:r>
              <a:rPr lang="en-US" dirty="0" smtClean="0"/>
              <a:t>Qualifications – Founder 2000 member new hire network, Former Board Member MIT Alumni Association, Former President MIT Club Southern California</a:t>
            </a:r>
          </a:p>
          <a:p>
            <a:r>
              <a:rPr lang="en-US" dirty="0" smtClean="0"/>
              <a:t>Aimee Grayson, Office/Daycare Manager </a:t>
            </a:r>
          </a:p>
          <a:p>
            <a:pPr lvl="1"/>
            <a:r>
              <a:rPr lang="en-US" dirty="0" smtClean="0"/>
              <a:t>Background – Degree in Early Childhood Education; Certified Pre-School Teacher</a:t>
            </a:r>
          </a:p>
          <a:p>
            <a:pPr lvl="1"/>
            <a:r>
              <a:rPr lang="en-US" dirty="0" smtClean="0"/>
              <a:t>Qualifications – Nanny Placement Manager, College Nannies &amp; Tutors Los Angeles franchise</a:t>
            </a:r>
          </a:p>
          <a:p>
            <a:r>
              <a:rPr lang="en-US" dirty="0" smtClean="0"/>
              <a:t>Lead Daycare Teacher – to be hired</a:t>
            </a:r>
          </a:p>
          <a:p>
            <a:pPr lvl="1"/>
            <a:r>
              <a:rPr lang="en-US" dirty="0" smtClean="0"/>
              <a:t>Desired background – Degree in Early Childhood Education</a:t>
            </a:r>
          </a:p>
          <a:p>
            <a:pPr lvl="1"/>
            <a:r>
              <a:rPr lang="en-US" dirty="0" smtClean="0"/>
              <a:t>Desired qualifications – Experience with a range of ages, staff supervision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569</TotalTime>
  <Words>1044</Words>
  <Application>Microsoft Office PowerPoint</Application>
  <PresentationFormat>On-screen Show (4:3)</PresentationFormat>
  <Paragraphs>184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Civic</vt:lpstr>
      <vt:lpstr>Combined Flexible Workspace &amp; Daycare</vt:lpstr>
      <vt:lpstr>A Large Part of the Potential Labor Force is Untapped</vt:lpstr>
      <vt:lpstr>Parents Already in and Who Want to be in Flexible Work Solutions are the Target Customers</vt:lpstr>
      <vt:lpstr>Initial Targeted Market: Self-employed Moms</vt:lpstr>
      <vt:lpstr>Flexible Workspaces and Conventional Childcare Exist Independently in LA</vt:lpstr>
      <vt:lpstr>Mama Angel Is The Ideal Solution for Professional Parents</vt:lpstr>
      <vt:lpstr>Sales &amp; Marketing</vt:lpstr>
      <vt:lpstr>Competitive Advantage</vt:lpstr>
      <vt:lpstr>Management is Experienced and Capable</vt:lpstr>
      <vt:lpstr>Financial Projections</vt:lpstr>
      <vt:lpstr>Proposed Deal</vt:lpstr>
      <vt:lpstr>Backup</vt:lpstr>
      <vt:lpstr>Operational Considerations</vt:lpstr>
      <vt:lpstr>Financial Model Assumptions</vt:lpstr>
      <vt:lpstr>Additional Financial Detail</vt:lpstr>
      <vt:lpstr>Office 1st Year Income</vt:lpstr>
      <vt:lpstr>Office Financials</vt:lpstr>
      <vt:lpstr>Daycare 1st Year Income</vt:lpstr>
      <vt:lpstr>Daycare Financials</vt:lpstr>
      <vt:lpstr>Combined Financials</vt:lpstr>
      <vt:lpstr>Pricing Comparison to On-Call Nannies*</vt:lpstr>
      <vt:lpstr>Working Parents In Southern California  Were Questioned Via Email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Combined Flexible Workspace &amp; Daycare</dc:title>
  <dc:creator>Tamra</dc:creator>
  <cp:lastModifiedBy>Alex</cp:lastModifiedBy>
  <cp:revision>61</cp:revision>
  <dcterms:created xsi:type="dcterms:W3CDTF">2006-08-16T00:00:00Z</dcterms:created>
  <dcterms:modified xsi:type="dcterms:W3CDTF">2011-12-01T02:51:13Z</dcterms:modified>
</cp:coreProperties>
</file>