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wo1701"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A49CF11-FF0D-4724-81E5-86CEBE9DC23A}">
  <a:tblStyle styleId="{FA49CF11-FF0D-4724-81E5-86CEBE9DC23A}" styleName="Table_0"/>
  <a:tblStyle styleId="{5ADDE081-FE5A-47A2-A5F9-DD3F1D40C370}" styleName="Table_1"/>
  <a:tblStyle styleId="{F0B9FDC5-626E-4BE8-A00A-CA6745D3C6FF}" styleName="Table_2"/>
  <a:tblStyle styleId="{3B5EFD2F-80C8-4971-9FB5-E45E416102A6}" styleName="Table_3"/>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2" d="100"/>
          <a:sy n="102" d="100"/>
        </p:scale>
        <p:origin x="-456"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abby can you see this?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86377640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99482"/>
            <a:ext cx="7772400" cy="1159799"/>
          </a:xfrm>
          <a:prstGeom prst="rect">
            <a:avLst/>
          </a:prstGeom>
        </p:spPr>
        <p:txBody>
          <a:bodyPr lIns="91425" tIns="91425" rIns="91425" bIns="91425" anchor="b" anchorCtr="0">
            <a:noAutofit/>
          </a:bodyPr>
          <a:lstStyle/>
          <a:p>
            <a:pPr>
              <a:spcBef>
                <a:spcPts val="0"/>
              </a:spcBef>
              <a:buNone/>
            </a:pPr>
            <a:r>
              <a:rPr lang="en" sz="4000">
                <a:latin typeface="Times New Roman"/>
                <a:ea typeface="Times New Roman"/>
                <a:cs typeface="Times New Roman"/>
                <a:sym typeface="Times New Roman"/>
              </a:rPr>
              <a:t>Robotics Challenge 2015</a:t>
            </a:r>
          </a:p>
        </p:txBody>
      </p:sp>
      <p:sp>
        <p:nvSpPr>
          <p:cNvPr id="31" name="Shape 31"/>
          <p:cNvSpPr txBox="1">
            <a:spLocks noGrp="1"/>
          </p:cNvSpPr>
          <p:nvPr>
            <p:ph type="subTitle" idx="1"/>
          </p:nvPr>
        </p:nvSpPr>
        <p:spPr>
          <a:xfrm>
            <a:off x="685800" y="960328"/>
            <a:ext cx="7772400" cy="784799"/>
          </a:xfrm>
          <a:prstGeom prst="rect">
            <a:avLst/>
          </a:prstGeom>
        </p:spPr>
        <p:txBody>
          <a:bodyPr lIns="91425" tIns="91425" rIns="91425" bIns="91425" anchor="t" anchorCtr="0">
            <a:noAutofit/>
          </a:bodyPr>
          <a:lstStyle/>
          <a:p>
            <a:pPr rtl="0">
              <a:spcBef>
                <a:spcPts val="0"/>
              </a:spcBef>
              <a:buNone/>
            </a:pPr>
            <a:r>
              <a:rPr lang="en" b="1">
                <a:solidFill>
                  <a:schemeClr val="lt1"/>
                </a:solidFill>
                <a:latin typeface="Times New Roman"/>
                <a:ea typeface="Times New Roman"/>
                <a:cs typeface="Times New Roman"/>
                <a:sym typeface="Times New Roman"/>
              </a:rPr>
              <a:t>Conceptual Design Review</a:t>
            </a:r>
          </a:p>
          <a:p>
            <a:pPr rtl="0">
              <a:spcBef>
                <a:spcPts val="0"/>
              </a:spcBef>
              <a:buNone/>
            </a:pPr>
            <a:r>
              <a:rPr lang="en" b="1">
                <a:solidFill>
                  <a:schemeClr val="lt1"/>
                </a:solidFill>
                <a:latin typeface="Times New Roman"/>
                <a:ea typeface="Times New Roman"/>
                <a:cs typeface="Times New Roman"/>
                <a:sym typeface="Times New Roman"/>
              </a:rPr>
              <a:t>University of Colorado at Boulder</a:t>
            </a:r>
          </a:p>
        </p:txBody>
      </p:sp>
      <p:sp>
        <p:nvSpPr>
          <p:cNvPr id="32" name="Shape 32"/>
          <p:cNvSpPr txBox="1"/>
          <p:nvPr/>
        </p:nvSpPr>
        <p:spPr>
          <a:xfrm>
            <a:off x="1685400" y="2091200"/>
            <a:ext cx="5773199" cy="1928699"/>
          </a:xfrm>
          <a:prstGeom prst="rect">
            <a:avLst/>
          </a:prstGeom>
          <a:noFill/>
          <a:ln>
            <a:noFill/>
          </a:ln>
        </p:spPr>
        <p:txBody>
          <a:bodyPr lIns="91425" tIns="91425" rIns="91425" bIns="91425" anchor="t" anchorCtr="0">
            <a:noAutofit/>
          </a:bodyPr>
          <a:lstStyle/>
          <a:p>
            <a:pPr lvl="0" algn="ctr" rtl="0">
              <a:spcBef>
                <a:spcPts val="0"/>
              </a:spcBef>
              <a:buNone/>
            </a:pPr>
            <a:r>
              <a:rPr lang="en" sz="2800">
                <a:solidFill>
                  <a:srgbClr val="EFEFEF"/>
                </a:solidFill>
                <a:latin typeface="Times New Roman"/>
                <a:ea typeface="Times New Roman"/>
                <a:cs typeface="Times New Roman"/>
                <a:sym typeface="Times New Roman"/>
              </a:rPr>
              <a:t>Amber Bishop</a:t>
            </a:r>
          </a:p>
          <a:p>
            <a:pPr lvl="0" algn="ctr" rtl="0">
              <a:spcBef>
                <a:spcPts val="0"/>
              </a:spcBef>
              <a:buNone/>
            </a:pPr>
            <a:r>
              <a:rPr lang="en" sz="2800">
                <a:solidFill>
                  <a:srgbClr val="EFEFEF"/>
                </a:solidFill>
                <a:latin typeface="Times New Roman"/>
                <a:ea typeface="Times New Roman"/>
                <a:cs typeface="Times New Roman"/>
                <a:sym typeface="Times New Roman"/>
              </a:rPr>
              <a:t>Abby Johnson</a:t>
            </a:r>
          </a:p>
          <a:p>
            <a:pPr lvl="0" algn="ctr" rtl="0">
              <a:spcBef>
                <a:spcPts val="0"/>
              </a:spcBef>
              <a:buNone/>
            </a:pPr>
            <a:r>
              <a:rPr lang="en" sz="2800">
                <a:solidFill>
                  <a:srgbClr val="EFEFEF"/>
                </a:solidFill>
                <a:latin typeface="Times New Roman"/>
                <a:ea typeface="Times New Roman"/>
                <a:cs typeface="Times New Roman"/>
                <a:sym typeface="Times New Roman"/>
              </a:rPr>
              <a:t>Mack Tang</a:t>
            </a:r>
          </a:p>
          <a:p>
            <a:pPr algn="ctr" rtl="0">
              <a:spcBef>
                <a:spcPts val="0"/>
              </a:spcBef>
              <a:buNone/>
            </a:pPr>
            <a:r>
              <a:rPr lang="en" sz="2800">
                <a:solidFill>
                  <a:srgbClr val="EFEFEF"/>
                </a:solidFill>
                <a:latin typeface="Times New Roman"/>
                <a:ea typeface="Times New Roman"/>
                <a:cs typeface="Times New Roman"/>
                <a:sym typeface="Times New Roman"/>
              </a:rPr>
              <a:t>Luke Worley</a:t>
            </a:r>
          </a:p>
        </p:txBody>
      </p:sp>
      <p:sp>
        <p:nvSpPr>
          <p:cNvPr id="33" name="Shape 33"/>
          <p:cNvSpPr txBox="1"/>
          <p:nvPr/>
        </p:nvSpPr>
        <p:spPr>
          <a:xfrm>
            <a:off x="2590650" y="4142925"/>
            <a:ext cx="3962699" cy="420000"/>
          </a:xfrm>
          <a:prstGeom prst="rect">
            <a:avLst/>
          </a:prstGeom>
          <a:noFill/>
          <a:ln>
            <a:noFill/>
          </a:ln>
        </p:spPr>
        <p:txBody>
          <a:bodyPr lIns="91425" tIns="91425" rIns="91425" bIns="91425" anchor="t" anchorCtr="0">
            <a:noAutofit/>
          </a:bodyPr>
          <a:lstStyle/>
          <a:p>
            <a:pPr algn="ctr">
              <a:spcBef>
                <a:spcPts val="0"/>
              </a:spcBef>
              <a:buNone/>
            </a:pPr>
            <a:r>
              <a:rPr lang="en" sz="2800" b="1">
                <a:solidFill>
                  <a:srgbClr val="EFEFEF"/>
                </a:solidFill>
                <a:latin typeface="Times New Roman"/>
                <a:ea typeface="Times New Roman"/>
                <a:cs typeface="Times New Roman"/>
                <a:sym typeface="Times New Roman"/>
              </a:rPr>
              <a:t>13 February 2015</a:t>
            </a:r>
          </a:p>
        </p:txBody>
      </p:sp>
      <p:pic>
        <p:nvPicPr>
          <p:cNvPr id="34" name="Shape 34"/>
          <p:cNvPicPr preferRelativeResize="0"/>
          <p:nvPr/>
        </p:nvPicPr>
        <p:blipFill>
          <a:blip r:embed="rId3">
            <a:alphaModFix/>
          </a:blip>
          <a:stretch>
            <a:fillRect/>
          </a:stretch>
        </p:blipFill>
        <p:spPr>
          <a:xfrm>
            <a:off x="839500" y="2315037"/>
            <a:ext cx="1974199" cy="1481003"/>
          </a:xfrm>
          <a:prstGeom prst="rect">
            <a:avLst/>
          </a:prstGeom>
          <a:noFill/>
          <a:ln>
            <a:noFill/>
          </a:ln>
        </p:spPr>
      </p:pic>
      <p:pic>
        <p:nvPicPr>
          <p:cNvPr id="35" name="Shape 35"/>
          <p:cNvPicPr preferRelativeResize="0"/>
          <p:nvPr/>
        </p:nvPicPr>
        <p:blipFill>
          <a:blip r:embed="rId4">
            <a:alphaModFix/>
          </a:blip>
          <a:stretch>
            <a:fillRect/>
          </a:stretch>
        </p:blipFill>
        <p:spPr>
          <a:xfrm>
            <a:off x="6254900" y="2479275"/>
            <a:ext cx="2381250" cy="115252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a:ln w="9525" cap="flat">
            <a:noFill/>
            <a:prstDash val="solid"/>
            <a:round/>
            <a:headEnd type="none" w="med" len="med"/>
            <a:tailEnd type="none" w="med" len="med"/>
          </a:ln>
        </p:spPr>
        <p:txBody>
          <a:bodyPr lIns="91425" tIns="91425" rIns="91425" bIns="91425" anchor="b" anchorCtr="0">
            <a:noAutofit/>
          </a:bodyPr>
          <a:lstStyle/>
          <a:p>
            <a:pPr algn="ctr">
              <a:spcBef>
                <a:spcPts val="0"/>
              </a:spcBef>
              <a:buNone/>
            </a:pPr>
            <a:r>
              <a:rPr lang="en">
                <a:solidFill>
                  <a:srgbClr val="FFFFFF"/>
                </a:solidFill>
              </a:rPr>
              <a:t>Parts List &amp; Budget</a:t>
            </a:r>
          </a:p>
        </p:txBody>
      </p:sp>
      <p:graphicFrame>
        <p:nvGraphicFramePr>
          <p:cNvPr id="89" name="Shape 89"/>
          <p:cNvGraphicFramePr/>
          <p:nvPr/>
        </p:nvGraphicFramePr>
        <p:xfrm>
          <a:off x="396500" y="1210475"/>
          <a:ext cx="8351000" cy="3874982"/>
        </p:xfrm>
        <a:graphic>
          <a:graphicData uri="http://schemas.openxmlformats.org/drawingml/2006/table">
            <a:tbl>
              <a:tblPr>
                <a:noFill/>
                <a:tableStyleId>{3B5EFD2F-80C8-4971-9FB5-E45E416102A6}</a:tableStyleId>
              </a:tblPr>
              <a:tblGrid>
                <a:gridCol w="1787650"/>
                <a:gridCol w="1237700"/>
                <a:gridCol w="1155100"/>
                <a:gridCol w="1246725"/>
                <a:gridCol w="995500"/>
                <a:gridCol w="796650"/>
                <a:gridCol w="1131675"/>
              </a:tblGrid>
              <a:tr h="454175">
                <a:tc>
                  <a:txBody>
                    <a:bodyPr/>
                    <a:lstStyle/>
                    <a:p>
                      <a:pPr lvl="0" algn="ctr" rtl="0">
                        <a:lnSpc>
                          <a:spcPct val="120000"/>
                        </a:lnSpc>
                        <a:spcBef>
                          <a:spcPts val="0"/>
                        </a:spcBef>
                        <a:buNone/>
                      </a:pPr>
                      <a:r>
                        <a:rPr lang="en" sz="1200" b="1" u="sng">
                          <a:solidFill>
                            <a:srgbClr val="FFFFFF"/>
                          </a:solidFill>
                        </a:rPr>
                        <a:t>Component</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200" b="1" u="sng">
                          <a:solidFill>
                            <a:srgbClr val="FFFFFF"/>
                          </a:solidFill>
                        </a:rPr>
                        <a:t>Lead Time</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200" b="1" u="sng">
                          <a:solidFill>
                            <a:srgbClr val="FFFFFF"/>
                          </a:solidFill>
                        </a:rPr>
                        <a:t>Manufacturer</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200" b="1" u="sng">
                          <a:solidFill>
                            <a:srgbClr val="FFFFFF"/>
                          </a:solidFill>
                        </a:rPr>
                        <a:t>Distributer</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200" b="1" u="sng">
                          <a:solidFill>
                            <a:srgbClr val="FFFFFF"/>
                          </a:solidFill>
                        </a:rPr>
                        <a:t>Quantity</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200" b="1" u="sng">
                          <a:solidFill>
                            <a:srgbClr val="FFFFFF"/>
                          </a:solidFill>
                        </a:rPr>
                        <a:t>Mass (grams)</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200" b="1" u="sng">
                          <a:solidFill>
                            <a:srgbClr val="FFFFFF"/>
                          </a:solidFill>
                        </a:rPr>
                        <a:t>Cost</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509125">
                <a:tc>
                  <a:txBody>
                    <a:bodyPr/>
                    <a:lstStyle/>
                    <a:p>
                      <a:pPr lvl="0" algn="ctr" rtl="0">
                        <a:lnSpc>
                          <a:spcPct val="120000"/>
                        </a:lnSpc>
                        <a:spcBef>
                          <a:spcPts val="0"/>
                        </a:spcBef>
                        <a:buNone/>
                      </a:pPr>
                      <a:r>
                        <a:rPr lang="en" sz="1000">
                          <a:solidFill>
                            <a:srgbClr val="FFFFFF"/>
                          </a:solidFill>
                        </a:rPr>
                        <a:t>433 Mhz Rf Transceiver</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 week</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Parallax</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Parallax</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15000"/>
                        </a:lnSpc>
                        <a:spcBef>
                          <a:spcPts val="0"/>
                        </a:spcBef>
                        <a:buNone/>
                      </a:pPr>
                      <a:endParaRPr sz="1000">
                        <a:solidFill>
                          <a:srgbClr val="FFFFFF"/>
                        </a:solidFill>
                      </a:endParaRP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$39.98</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519800">
                <a:tc>
                  <a:txBody>
                    <a:bodyPr/>
                    <a:lstStyle/>
                    <a:p>
                      <a:pPr lvl="0" algn="ctr" rtl="0">
                        <a:lnSpc>
                          <a:spcPct val="120000"/>
                        </a:lnSpc>
                        <a:spcBef>
                          <a:spcPts val="0"/>
                        </a:spcBef>
                        <a:buNone/>
                      </a:pPr>
                      <a:r>
                        <a:rPr lang="en" sz="1000">
                          <a:solidFill>
                            <a:srgbClr val="FFFFFF"/>
                          </a:solidFill>
                        </a:rPr>
                        <a:t>3-Axis Accelerometer</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 day</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Sparkfun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Sparkfun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1.7</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$9.95</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301925">
                <a:tc>
                  <a:txBody>
                    <a:bodyPr/>
                    <a:lstStyle/>
                    <a:p>
                      <a:pPr lvl="0" algn="ctr" rtl="0">
                        <a:lnSpc>
                          <a:spcPct val="120000"/>
                        </a:lnSpc>
                        <a:spcBef>
                          <a:spcPts val="0"/>
                        </a:spcBef>
                        <a:buNone/>
                      </a:pPr>
                      <a:r>
                        <a:rPr lang="en" sz="1000">
                          <a:solidFill>
                            <a:srgbClr val="FFFFFF"/>
                          </a:solidFill>
                        </a:rPr>
                        <a:t>IR Sensor</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 day</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Sparkfun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Sparkfun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3</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15000"/>
                        </a:lnSpc>
                        <a:spcBef>
                          <a:spcPts val="0"/>
                        </a:spcBef>
                        <a:buNone/>
                      </a:pPr>
                      <a:endParaRPr sz="1000">
                        <a:solidFill>
                          <a:srgbClr val="FFFFFF"/>
                        </a:solidFill>
                      </a:endParaRP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$0</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312625">
                <a:tc>
                  <a:txBody>
                    <a:bodyPr/>
                    <a:lstStyle/>
                    <a:p>
                      <a:pPr lvl="0" algn="ctr" rtl="0">
                        <a:lnSpc>
                          <a:spcPct val="120000"/>
                        </a:lnSpc>
                        <a:spcBef>
                          <a:spcPts val="0"/>
                        </a:spcBef>
                        <a:buNone/>
                      </a:pPr>
                      <a:r>
                        <a:rPr lang="en" sz="1000">
                          <a:solidFill>
                            <a:srgbClr val="FFFFFF"/>
                          </a:solidFill>
                        </a:rPr>
                        <a:t>Wheel</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15000"/>
                        </a:lnSpc>
                        <a:spcBef>
                          <a:spcPts val="0"/>
                        </a:spcBef>
                        <a:buNone/>
                      </a:pPr>
                      <a:endParaRPr sz="1000">
                        <a:solidFill>
                          <a:srgbClr val="FFFFFF"/>
                        </a:solidFill>
                      </a:endParaRP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N/A</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N/A</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6</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N/A</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endParaRPr sz="1000">
                        <a:solidFill>
                          <a:srgbClr val="FFFFFF"/>
                        </a:solidFill>
                      </a:endParaRP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454175">
                <a:tc>
                  <a:txBody>
                    <a:bodyPr/>
                    <a:lstStyle/>
                    <a:p>
                      <a:pPr lvl="0" algn="ctr" rtl="0">
                        <a:lnSpc>
                          <a:spcPct val="120000"/>
                        </a:lnSpc>
                        <a:spcBef>
                          <a:spcPts val="0"/>
                        </a:spcBef>
                        <a:buNone/>
                      </a:pPr>
                      <a:r>
                        <a:rPr lang="en" sz="1000">
                          <a:solidFill>
                            <a:srgbClr val="FFFFFF"/>
                          </a:solidFill>
                        </a:rPr>
                        <a:t>Acrylic</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~1 - 3 days</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Colorado Plastics</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Colorado Plastics</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N/A</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1.18 g/cm^3</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marL="457200" lvl="0" indent="-228600" algn="ctr" rtl="0">
                        <a:lnSpc>
                          <a:spcPct val="120000"/>
                        </a:lnSpc>
                        <a:spcBef>
                          <a:spcPts val="0"/>
                        </a:spcBef>
                        <a:buNone/>
                      </a:pPr>
                      <a:r>
                        <a:rPr lang="en" sz="1000">
                          <a:solidFill>
                            <a:srgbClr val="FFFFFF"/>
                          </a:solidFill>
                        </a:rPr>
                        <a:t>.01 $/cm^3</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338000">
                <a:tc>
                  <a:txBody>
                    <a:bodyPr/>
                    <a:lstStyle/>
                    <a:p>
                      <a:pPr lvl="0" algn="ctr" rtl="0">
                        <a:lnSpc>
                          <a:spcPct val="120000"/>
                        </a:lnSpc>
                        <a:spcBef>
                          <a:spcPts val="0"/>
                        </a:spcBef>
                        <a:buNone/>
                      </a:pPr>
                      <a:r>
                        <a:rPr lang="en" sz="1000">
                          <a:solidFill>
                            <a:srgbClr val="FFFFFF"/>
                          </a:solidFill>
                        </a:rPr>
                        <a:t>DC Motor</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 day</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Sparkfun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Sparkfun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6</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15000"/>
                        </a:lnSpc>
                        <a:spcBef>
                          <a:spcPts val="0"/>
                        </a:spcBef>
                        <a:buNone/>
                      </a:pPr>
                      <a:endParaRPr sz="1000">
                        <a:solidFill>
                          <a:srgbClr val="FFFFFF"/>
                        </a:solidFill>
                      </a:endParaRP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marL="457200" lvl="0" indent="-228600" algn="ctr" rtl="0">
                        <a:lnSpc>
                          <a:spcPct val="120000"/>
                        </a:lnSpc>
                        <a:spcBef>
                          <a:spcPts val="0"/>
                        </a:spcBef>
                        <a:buNone/>
                      </a:pPr>
                      <a:r>
                        <a:rPr lang="en" sz="1000">
                          <a:solidFill>
                            <a:srgbClr val="FFFFFF"/>
                          </a:solidFill>
                        </a:rPr>
                        <a:t>$150</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350050">
                <a:tc>
                  <a:txBody>
                    <a:bodyPr/>
                    <a:lstStyle/>
                    <a:p>
                      <a:pPr lvl="0" algn="ctr" rtl="0">
                        <a:lnSpc>
                          <a:spcPct val="120000"/>
                        </a:lnSpc>
                        <a:spcBef>
                          <a:spcPts val="0"/>
                        </a:spcBef>
                        <a:buNone/>
                      </a:pPr>
                      <a:r>
                        <a:rPr lang="en" sz="1000">
                          <a:solidFill>
                            <a:srgbClr val="FFFFFF"/>
                          </a:solidFill>
                        </a:rPr>
                        <a:t>Arduino Uno</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Acquired</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Arduino</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N/A</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23.1</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marL="228600" lvl="0" indent="0" algn="ctr" rtl="0">
                        <a:lnSpc>
                          <a:spcPct val="120000"/>
                        </a:lnSpc>
                        <a:spcBef>
                          <a:spcPts val="0"/>
                        </a:spcBef>
                        <a:buNone/>
                      </a:pPr>
                      <a:r>
                        <a:rPr lang="en" sz="1000">
                          <a:solidFill>
                            <a:srgbClr val="FFFFFF"/>
                          </a:solidFill>
                        </a:rPr>
                        <a:t>$0</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454175">
                <a:tc>
                  <a:txBody>
                    <a:bodyPr/>
                    <a:lstStyle/>
                    <a:p>
                      <a:pPr lvl="0" algn="ctr" rtl="0">
                        <a:lnSpc>
                          <a:spcPct val="120000"/>
                        </a:lnSpc>
                        <a:spcBef>
                          <a:spcPts val="0"/>
                        </a:spcBef>
                        <a:buNone/>
                      </a:pPr>
                      <a:r>
                        <a:rPr lang="en" sz="1000">
                          <a:solidFill>
                            <a:srgbClr val="FFFFFF"/>
                          </a:solidFill>
                        </a:rPr>
                        <a:t>Lithium Polymer Batteries</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1 day</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Sparkfun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Sparkfun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2</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000">
                          <a:solidFill>
                            <a:srgbClr val="FFFFFF"/>
                          </a:solidFill>
                        </a:rPr>
                        <a:t>2.65</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marL="457200" lvl="0" indent="-228600" algn="ctr" rtl="0">
                        <a:lnSpc>
                          <a:spcPct val="120000"/>
                        </a:lnSpc>
                        <a:spcBef>
                          <a:spcPts val="0"/>
                        </a:spcBef>
                        <a:buNone/>
                      </a:pPr>
                      <a:r>
                        <a:rPr lang="en" sz="1000">
                          <a:solidFill>
                            <a:srgbClr val="FFFFFF"/>
                          </a:solidFill>
                        </a:rPr>
                        <a:t>$20</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dirty="0" smtClean="0"/>
              <a:t>Testing: </a:t>
            </a:r>
            <a:r>
              <a:rPr lang="en" dirty="0"/>
              <a:t>Structural Testing</a:t>
            </a:r>
          </a:p>
        </p:txBody>
      </p:sp>
      <p:sp>
        <p:nvSpPr>
          <p:cNvPr id="95" name="Shape 9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30200" rtl="0">
              <a:lnSpc>
                <a:spcPct val="100000"/>
              </a:lnSpc>
              <a:spcBef>
                <a:spcPts val="0"/>
              </a:spcBef>
              <a:buClr>
                <a:srgbClr val="FFFFFF"/>
              </a:buClr>
              <a:buSzPct val="100000"/>
              <a:buFont typeface="Arial"/>
              <a:buChar char="●"/>
            </a:pPr>
            <a:r>
              <a:rPr lang="en" sz="1600" u="sng"/>
              <a:t>Rigidity: </a:t>
            </a:r>
            <a:r>
              <a:rPr lang="en" sz="1600"/>
              <a:t>Tested by driving the robot over certain obstacles including small to large rocks and other structures.</a:t>
            </a:r>
          </a:p>
          <a:p>
            <a:pPr lvl="0" rtl="0">
              <a:lnSpc>
                <a:spcPct val="100000"/>
              </a:lnSpc>
              <a:spcBef>
                <a:spcPts val="0"/>
              </a:spcBef>
              <a:buNone/>
            </a:pPr>
            <a:endParaRPr sz="1600"/>
          </a:p>
          <a:p>
            <a:pPr marL="457200" lvl="0" indent="-330200" rtl="0">
              <a:lnSpc>
                <a:spcPct val="100000"/>
              </a:lnSpc>
              <a:spcBef>
                <a:spcPts val="0"/>
              </a:spcBef>
              <a:buClr>
                <a:srgbClr val="FFFFFF"/>
              </a:buClr>
              <a:buSzPct val="100000"/>
              <a:buFont typeface="Arial"/>
              <a:buChar char="●"/>
            </a:pPr>
            <a:r>
              <a:rPr lang="en" sz="1600" u="sng"/>
              <a:t>Navigation: </a:t>
            </a:r>
            <a:r>
              <a:rPr lang="en" sz="1600"/>
              <a:t>Tested by setting up the beacon in a location that is relatively similar to what obstacles the sand dunes may provide.All sensors will be utilized in this test.</a:t>
            </a:r>
          </a:p>
          <a:p>
            <a:pPr lvl="0" rtl="0">
              <a:lnSpc>
                <a:spcPct val="100000"/>
              </a:lnSpc>
              <a:spcBef>
                <a:spcPts val="0"/>
              </a:spcBef>
              <a:buNone/>
            </a:pPr>
            <a:endParaRPr sz="1600"/>
          </a:p>
          <a:p>
            <a:pPr marL="457200" lvl="0" indent="-330200" rtl="0">
              <a:lnSpc>
                <a:spcPct val="100000"/>
              </a:lnSpc>
              <a:spcBef>
                <a:spcPts val="0"/>
              </a:spcBef>
              <a:buClr>
                <a:srgbClr val="FFFFFF"/>
              </a:buClr>
              <a:buSzPct val="100000"/>
              <a:buFont typeface="Arial"/>
              <a:buChar char="●"/>
            </a:pPr>
            <a:r>
              <a:rPr lang="en" sz="1600" u="sng"/>
              <a:t>Traction: </a:t>
            </a:r>
            <a:r>
              <a:rPr lang="en" sz="1600"/>
              <a:t>Tested by creating a sand pit to test the incline at which the robot can maneuver up. </a:t>
            </a:r>
          </a:p>
          <a:p>
            <a:pPr lvl="0" rtl="0">
              <a:lnSpc>
                <a:spcPct val="100000"/>
              </a:lnSpc>
              <a:spcBef>
                <a:spcPts val="0"/>
              </a:spcBef>
              <a:buNone/>
            </a:pPr>
            <a:endParaRPr sz="1600"/>
          </a:p>
          <a:p>
            <a:pPr marL="457200" lvl="0" indent="-330200" rtl="0">
              <a:lnSpc>
                <a:spcPct val="100000"/>
              </a:lnSpc>
              <a:spcBef>
                <a:spcPts val="0"/>
              </a:spcBef>
              <a:buClr>
                <a:srgbClr val="FFFFFF"/>
              </a:buClr>
              <a:buSzPct val="100000"/>
              <a:buFont typeface="Arial"/>
              <a:buChar char="●"/>
            </a:pPr>
            <a:r>
              <a:rPr lang="en" sz="1600" u="sng"/>
              <a:t>Maneuverability: </a:t>
            </a:r>
            <a:r>
              <a:rPr lang="en" sz="1600"/>
              <a:t>To test the robots mobility in the expected environment we plan to check how our design performs when moving over objects.</a:t>
            </a:r>
          </a:p>
          <a:p>
            <a:pPr lvl="0" rtl="0">
              <a:lnSpc>
                <a:spcPct val="100000"/>
              </a:lnSpc>
              <a:spcBef>
                <a:spcPts val="0"/>
              </a:spcBef>
              <a:buNone/>
            </a:pPr>
            <a:endParaRPr sz="1600"/>
          </a:p>
          <a:p>
            <a:pPr marL="457200" lvl="0" indent="-330200" rtl="0">
              <a:lnSpc>
                <a:spcPct val="100000"/>
              </a:lnSpc>
              <a:spcBef>
                <a:spcPts val="0"/>
              </a:spcBef>
              <a:buClr>
                <a:srgbClr val="FFFFFF"/>
              </a:buClr>
              <a:buSzPct val="100000"/>
              <a:buFont typeface="Arial"/>
              <a:buChar char="●"/>
            </a:pPr>
            <a:r>
              <a:rPr lang="en" sz="1600" u="sng"/>
              <a:t>Wheel Functionality: </a:t>
            </a:r>
            <a:r>
              <a:rPr lang="en" sz="1600"/>
              <a:t>The team will insure that the left wheels rotate at the same revolutions per minute and that the right wheels also move in sync.</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Testing: Functional Testing</a:t>
            </a:r>
          </a:p>
        </p:txBody>
      </p:sp>
      <p:sp>
        <p:nvSpPr>
          <p:cNvPr id="101" name="Shape 10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17500" rtl="0">
              <a:lnSpc>
                <a:spcPct val="100000"/>
              </a:lnSpc>
              <a:spcBef>
                <a:spcPts val="0"/>
              </a:spcBef>
              <a:buClr>
                <a:srgbClr val="FFFFFF"/>
              </a:buClr>
              <a:buSzPct val="100000"/>
              <a:buFont typeface="Arial"/>
              <a:buChar char="●"/>
            </a:pPr>
            <a:r>
              <a:rPr lang="en" sz="1400" u="sng">
                <a:solidFill>
                  <a:srgbClr val="FFFFFF"/>
                </a:solidFill>
              </a:rPr>
              <a:t>IR Sensor:</a:t>
            </a:r>
            <a:r>
              <a:rPr lang="en" sz="1400">
                <a:solidFill>
                  <a:srgbClr val="FFFFFF"/>
                </a:solidFill>
              </a:rPr>
              <a:t> The IR sensors will be tested by placing objects in front of the IR sensors at certain distances and the team will record at what distances the IR sensor recognizes the object in order to determine the sensor’s sensitivity. From these tests, the team will calibrate the IR sensor’s sensitivity.</a:t>
            </a:r>
          </a:p>
          <a:p>
            <a:pPr lvl="0" rtl="0">
              <a:lnSpc>
                <a:spcPct val="100000"/>
              </a:lnSpc>
              <a:spcBef>
                <a:spcPts val="0"/>
              </a:spcBef>
              <a:buNone/>
            </a:pPr>
            <a:endParaRPr sz="1400" u="sng">
              <a:solidFill>
                <a:srgbClr val="FFFFFF"/>
              </a:solidFill>
            </a:endParaRPr>
          </a:p>
          <a:p>
            <a:pPr marL="457200" lvl="0" indent="-317500" rtl="0">
              <a:lnSpc>
                <a:spcPct val="100000"/>
              </a:lnSpc>
              <a:spcBef>
                <a:spcPts val="0"/>
              </a:spcBef>
              <a:buClr>
                <a:srgbClr val="FFFFFF"/>
              </a:buClr>
              <a:buSzPct val="100000"/>
              <a:buFont typeface="Arial"/>
              <a:buChar char="●"/>
            </a:pPr>
            <a:r>
              <a:rPr lang="en" sz="1400" u="sng">
                <a:solidFill>
                  <a:srgbClr val="FFFFFF"/>
                </a:solidFill>
              </a:rPr>
              <a:t>3-Axis Accelerometer: </a:t>
            </a:r>
            <a:r>
              <a:rPr lang="en" sz="1400">
                <a:solidFill>
                  <a:srgbClr val="FFFFFF"/>
                </a:solidFill>
              </a:rPr>
              <a:t>The accelerometer will be tested by moving the accelerometer in multiple directions and viewing the output from the accelerometer to insure that the accelerometer is calibrated correctly and the code is correctly receiving and outputting the correct data.</a:t>
            </a:r>
          </a:p>
          <a:p>
            <a:pPr lvl="0" rtl="0">
              <a:lnSpc>
                <a:spcPct val="100000"/>
              </a:lnSpc>
              <a:spcBef>
                <a:spcPts val="0"/>
              </a:spcBef>
              <a:buNone/>
            </a:pPr>
            <a:endParaRPr sz="1400" u="sng">
              <a:solidFill>
                <a:srgbClr val="FFFFFF"/>
              </a:solidFill>
            </a:endParaRPr>
          </a:p>
          <a:p>
            <a:pPr marL="457200" lvl="0" indent="-317500" rtl="0">
              <a:lnSpc>
                <a:spcPct val="100000"/>
              </a:lnSpc>
              <a:spcBef>
                <a:spcPts val="0"/>
              </a:spcBef>
              <a:buClr>
                <a:srgbClr val="FFFFFF"/>
              </a:buClr>
              <a:buSzPct val="100000"/>
              <a:buFont typeface="Arial"/>
              <a:buChar char="●"/>
            </a:pPr>
            <a:r>
              <a:rPr lang="en" sz="1400" u="sng">
                <a:solidFill>
                  <a:srgbClr val="FFFFFF"/>
                </a:solidFill>
              </a:rPr>
              <a:t>Radio Transceiver: </a:t>
            </a:r>
            <a:r>
              <a:rPr lang="en" sz="1400">
                <a:solidFill>
                  <a:srgbClr val="FFFFFF"/>
                </a:solidFill>
              </a:rPr>
              <a:t>The radio transceiver will be tested by placing the transceiver at certain distances from the beacon to insure that the data received and outputted by the Arduino Uno is correct.</a:t>
            </a:r>
          </a:p>
          <a:p>
            <a:pPr lvl="0" rtl="0">
              <a:lnSpc>
                <a:spcPct val="100000"/>
              </a:lnSpc>
              <a:spcBef>
                <a:spcPts val="0"/>
              </a:spcBef>
              <a:buNone/>
            </a:pPr>
            <a:endParaRPr sz="1400" u="sng">
              <a:solidFill>
                <a:srgbClr val="FFFFFF"/>
              </a:solidFill>
            </a:endParaRPr>
          </a:p>
          <a:p>
            <a:pPr marL="457200" lvl="0" indent="-317500" rtl="0">
              <a:lnSpc>
                <a:spcPct val="100000"/>
              </a:lnSpc>
              <a:spcBef>
                <a:spcPts val="0"/>
              </a:spcBef>
              <a:buClr>
                <a:srgbClr val="FFFFFF"/>
              </a:buClr>
              <a:buSzPct val="100000"/>
              <a:buFont typeface="Arial"/>
              <a:buChar char="●"/>
            </a:pPr>
            <a:r>
              <a:rPr lang="en" sz="1400" u="sng">
                <a:solidFill>
                  <a:srgbClr val="FFFFFF"/>
                </a:solidFill>
              </a:rPr>
              <a:t>DC Motors: </a:t>
            </a:r>
            <a:r>
              <a:rPr lang="en" sz="1400">
                <a:solidFill>
                  <a:srgbClr val="FFFFFF"/>
                </a:solidFill>
              </a:rPr>
              <a:t>The motors will be tested by insuring that the motors output specific amounts of power to drive the robot for certain time intervals or distances. The motors will also be tested to insure the capability of turns for navigating around obstacles.</a:t>
            </a:r>
          </a:p>
          <a:p>
            <a:pPr lvl="0">
              <a:lnSpc>
                <a:spcPct val="100000"/>
              </a:lnSpc>
              <a:spcBef>
                <a:spcPts val="0"/>
              </a:spcBef>
              <a:buNone/>
            </a:pPr>
            <a:endParaRPr sz="1400">
              <a:solidFill>
                <a:srgbClr val="FFFFFF"/>
              </a:solidFil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Challenges</a:t>
            </a:r>
          </a:p>
        </p:txBody>
      </p:sp>
      <p:sp>
        <p:nvSpPr>
          <p:cNvPr id="107" name="Shape 10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Arial"/>
              <a:buChar char="●"/>
            </a:pPr>
            <a:r>
              <a:rPr lang="en" sz="2400"/>
              <a:t>Mechanical Failure</a:t>
            </a:r>
          </a:p>
          <a:p>
            <a:pPr marL="457200" lvl="0" indent="-381000" rtl="0">
              <a:spcBef>
                <a:spcPts val="0"/>
              </a:spcBef>
              <a:buClr>
                <a:schemeClr val="lt1"/>
              </a:buClr>
              <a:buSzPct val="100000"/>
              <a:buFont typeface="Arial"/>
              <a:buChar char="●"/>
            </a:pPr>
            <a:r>
              <a:rPr lang="en" sz="2400"/>
              <a:t>Electronic Disconnection</a:t>
            </a:r>
          </a:p>
          <a:p>
            <a:pPr marL="457200" lvl="0" indent="-381000" rtl="0">
              <a:spcBef>
                <a:spcPts val="0"/>
              </a:spcBef>
              <a:buClr>
                <a:schemeClr val="lt1"/>
              </a:buClr>
              <a:buSzPct val="100000"/>
              <a:buFont typeface="Arial"/>
              <a:buChar char="●"/>
            </a:pPr>
            <a:r>
              <a:rPr lang="en" sz="2400"/>
              <a:t>Tipping</a:t>
            </a:r>
          </a:p>
          <a:p>
            <a:pPr marL="457200" lvl="0" indent="-381000" rtl="0">
              <a:spcBef>
                <a:spcPts val="0"/>
              </a:spcBef>
              <a:buClr>
                <a:schemeClr val="lt1"/>
              </a:buClr>
              <a:buSzPct val="100000"/>
              <a:buFont typeface="Arial"/>
              <a:buChar char="●"/>
            </a:pPr>
            <a:r>
              <a:rPr lang="en" sz="2400"/>
              <a:t>Getting stuck on obstacles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Mission Overview</a:t>
            </a:r>
          </a:p>
        </p:txBody>
      </p:sp>
      <p:sp>
        <p:nvSpPr>
          <p:cNvPr id="41" name="Shape 4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1800" dirty="0"/>
              <a:t>Mission Statement:</a:t>
            </a:r>
          </a:p>
          <a:p>
            <a:pPr indent="457200" rtl="0">
              <a:spcBef>
                <a:spcPts val="0"/>
              </a:spcBef>
              <a:buNone/>
            </a:pPr>
            <a:r>
              <a:rPr lang="en" sz="1800" dirty="0"/>
              <a:t>The objective of this team is to design and build a robot costing less than $500 to autonomously and reliably navigate through a challenge course, while avoiding larger obstacles and traversing smaller obstacles in search of a beacon. </a:t>
            </a:r>
          </a:p>
          <a:p>
            <a:pPr rtl="0">
              <a:spcBef>
                <a:spcPts val="0"/>
              </a:spcBef>
              <a:buNone/>
            </a:pPr>
            <a:endParaRPr sz="1800" dirty="0"/>
          </a:p>
          <a:p>
            <a:pPr rtl="0">
              <a:spcBef>
                <a:spcPts val="0"/>
              </a:spcBef>
              <a:buNone/>
            </a:pPr>
            <a:r>
              <a:rPr lang="en" sz="1800" dirty="0"/>
              <a:t>What is it?</a:t>
            </a:r>
          </a:p>
          <a:p>
            <a:pPr indent="457200">
              <a:spcBef>
                <a:spcPts val="0"/>
              </a:spcBef>
              <a:buNone/>
            </a:pPr>
            <a:r>
              <a:rPr lang="en" sz="1800" dirty="0"/>
              <a:t>The Robotics Challenge is hosted annually by the Colorado Space Grant Consortium  (COSGC), and will take place on April 3rd of 2015 at the Great Sand Dunes National Park in the state of Colorado.</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Design Overview</a:t>
            </a:r>
          </a:p>
        </p:txBody>
      </p:sp>
      <p:sp>
        <p:nvSpPr>
          <p:cNvPr id="47" name="Shape 47"/>
          <p:cNvSpPr txBox="1">
            <a:spLocks noGrp="1"/>
          </p:cNvSpPr>
          <p:nvPr>
            <p:ph type="body" idx="1"/>
          </p:nvPr>
        </p:nvSpPr>
        <p:spPr>
          <a:xfrm>
            <a:off x="457200" y="1200150"/>
            <a:ext cx="3296699" cy="3725699"/>
          </a:xfrm>
          <a:prstGeom prst="rect">
            <a:avLst/>
          </a:prstGeom>
        </p:spPr>
        <p:txBody>
          <a:bodyPr lIns="91425" tIns="91425" rIns="91425" bIns="91425" anchor="t" anchorCtr="0">
            <a:noAutofit/>
          </a:bodyPr>
          <a:lstStyle/>
          <a:p>
            <a:pPr marL="457200" lvl="0" indent="-355600" rtl="0">
              <a:spcBef>
                <a:spcPts val="0"/>
              </a:spcBef>
              <a:buClr>
                <a:schemeClr val="lt1"/>
              </a:buClr>
              <a:buSzPct val="100000"/>
              <a:buFont typeface="Arial"/>
              <a:buChar char="●"/>
            </a:pPr>
            <a:r>
              <a:rPr lang="en" sz="2000"/>
              <a:t>Arduino Uno</a:t>
            </a:r>
          </a:p>
          <a:p>
            <a:pPr marL="457200" lvl="0" indent="-355600" rtl="0">
              <a:spcBef>
                <a:spcPts val="0"/>
              </a:spcBef>
              <a:buClr>
                <a:schemeClr val="lt1"/>
              </a:buClr>
              <a:buSzPct val="100000"/>
              <a:buFont typeface="Arial"/>
              <a:buChar char="●"/>
            </a:pPr>
            <a:r>
              <a:rPr lang="en" sz="2000"/>
              <a:t>3-Axis Accelerometer</a:t>
            </a:r>
          </a:p>
          <a:p>
            <a:pPr marL="457200" lvl="0" indent="-355600" rtl="0">
              <a:spcBef>
                <a:spcPts val="0"/>
              </a:spcBef>
              <a:buClr>
                <a:schemeClr val="lt1"/>
              </a:buClr>
              <a:buSzPct val="100000"/>
              <a:buFont typeface="Arial"/>
              <a:buChar char="●"/>
            </a:pPr>
            <a:r>
              <a:rPr lang="en" sz="2000"/>
              <a:t>IR Sensor (x3)</a:t>
            </a:r>
          </a:p>
          <a:p>
            <a:pPr marL="457200" lvl="0" indent="-355600" rtl="0">
              <a:spcBef>
                <a:spcPts val="0"/>
              </a:spcBef>
              <a:buClr>
                <a:schemeClr val="lt1"/>
              </a:buClr>
              <a:buSzPct val="100000"/>
              <a:buFont typeface="Arial"/>
              <a:buChar char="●"/>
            </a:pPr>
            <a:r>
              <a:rPr lang="en" sz="2000"/>
              <a:t>Radio Transceiver</a:t>
            </a:r>
          </a:p>
          <a:p>
            <a:pPr marL="457200" lvl="0" indent="-355600" rtl="0">
              <a:spcBef>
                <a:spcPts val="0"/>
              </a:spcBef>
              <a:buClr>
                <a:schemeClr val="lt1"/>
              </a:buClr>
              <a:buSzPct val="100000"/>
              <a:buFont typeface="Arial"/>
              <a:buChar char="●"/>
            </a:pPr>
            <a:r>
              <a:rPr lang="en" sz="2000"/>
              <a:t>DC Motor (x6)</a:t>
            </a:r>
          </a:p>
          <a:p>
            <a:pPr marL="457200" lvl="0" indent="-355600" rtl="0">
              <a:spcBef>
                <a:spcPts val="0"/>
              </a:spcBef>
              <a:buClr>
                <a:schemeClr val="lt1"/>
              </a:buClr>
              <a:buSzPct val="100000"/>
              <a:buFont typeface="Arial"/>
              <a:buChar char="●"/>
            </a:pPr>
            <a:r>
              <a:rPr lang="en" sz="2000"/>
              <a:t>High Traction Wheels (x6)</a:t>
            </a:r>
          </a:p>
          <a:p>
            <a:pPr marL="457200" lvl="0" indent="-355600" rtl="0">
              <a:spcBef>
                <a:spcPts val="0"/>
              </a:spcBef>
              <a:buClr>
                <a:schemeClr val="lt1"/>
              </a:buClr>
              <a:buSzPct val="100000"/>
              <a:buFont typeface="Arial"/>
              <a:buChar char="●"/>
            </a:pPr>
            <a:r>
              <a:rPr lang="en" sz="2000"/>
              <a:t>Acrylic Structure</a:t>
            </a:r>
          </a:p>
          <a:p>
            <a:pPr marL="457200" lvl="0" indent="-355600">
              <a:spcBef>
                <a:spcPts val="0"/>
              </a:spcBef>
              <a:buClr>
                <a:schemeClr val="lt1"/>
              </a:buClr>
              <a:buSzPct val="100000"/>
              <a:buFont typeface="Arial"/>
              <a:buChar char="●"/>
            </a:pPr>
            <a:r>
              <a:rPr lang="en" sz="2000"/>
              <a:t>Lithium Polymer Batteries (x1)</a:t>
            </a:r>
          </a:p>
        </p:txBody>
      </p:sp>
      <p:pic>
        <p:nvPicPr>
          <p:cNvPr id="48" name="Shape 48"/>
          <p:cNvPicPr preferRelativeResize="0"/>
          <p:nvPr/>
        </p:nvPicPr>
        <p:blipFill>
          <a:blip r:embed="rId3">
            <a:alphaModFix/>
          </a:blip>
          <a:stretch>
            <a:fillRect/>
          </a:stretch>
        </p:blipFill>
        <p:spPr>
          <a:xfrm>
            <a:off x="4115150" y="1504100"/>
            <a:ext cx="4154825" cy="311779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Design</a:t>
            </a:r>
          </a:p>
        </p:txBody>
      </p:sp>
      <p:pic>
        <p:nvPicPr>
          <p:cNvPr id="54" name="Shape 54"/>
          <p:cNvPicPr preferRelativeResize="0"/>
          <p:nvPr/>
        </p:nvPicPr>
        <p:blipFill>
          <a:blip r:embed="rId3">
            <a:alphaModFix/>
          </a:blip>
          <a:stretch>
            <a:fillRect/>
          </a:stretch>
        </p:blipFill>
        <p:spPr>
          <a:xfrm>
            <a:off x="1922800" y="1198150"/>
            <a:ext cx="5298399" cy="36167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Design</a:t>
            </a:r>
          </a:p>
        </p:txBody>
      </p:sp>
      <p:pic>
        <p:nvPicPr>
          <p:cNvPr id="60" name="Shape 60"/>
          <p:cNvPicPr preferRelativeResize="0"/>
          <p:nvPr/>
        </p:nvPicPr>
        <p:blipFill>
          <a:blip r:embed="rId3">
            <a:alphaModFix/>
          </a:blip>
          <a:stretch>
            <a:fillRect/>
          </a:stretch>
        </p:blipFill>
        <p:spPr>
          <a:xfrm>
            <a:off x="2223075" y="1063375"/>
            <a:ext cx="4697849" cy="38855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Functional Block Diagram</a:t>
            </a:r>
          </a:p>
        </p:txBody>
      </p:sp>
      <p:pic>
        <p:nvPicPr>
          <p:cNvPr id="66" name="Shape 66"/>
          <p:cNvPicPr preferRelativeResize="0"/>
          <p:nvPr/>
        </p:nvPicPr>
        <p:blipFill>
          <a:blip r:embed="rId3">
            <a:alphaModFix/>
          </a:blip>
          <a:stretch>
            <a:fillRect/>
          </a:stretch>
        </p:blipFill>
        <p:spPr>
          <a:xfrm>
            <a:off x="1700987" y="1160899"/>
            <a:ext cx="5742025" cy="37485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a:ln>
            <a:noFill/>
          </a:ln>
        </p:spPr>
        <p:txBody>
          <a:bodyPr lIns="91425" tIns="91425" rIns="91425" bIns="91425" anchor="b" anchorCtr="0">
            <a:noAutofit/>
          </a:bodyPr>
          <a:lstStyle/>
          <a:p>
            <a:pPr algn="ctr">
              <a:spcBef>
                <a:spcPts val="0"/>
              </a:spcBef>
              <a:buNone/>
            </a:pPr>
            <a:r>
              <a:rPr lang="en"/>
              <a:t>Management</a:t>
            </a:r>
          </a:p>
        </p:txBody>
      </p:sp>
      <p:graphicFrame>
        <p:nvGraphicFramePr>
          <p:cNvPr id="72" name="Shape 72"/>
          <p:cNvGraphicFramePr/>
          <p:nvPr/>
        </p:nvGraphicFramePr>
        <p:xfrm>
          <a:off x="643025" y="1445525"/>
          <a:ext cx="7857950" cy="2586875"/>
        </p:xfrm>
        <a:graphic>
          <a:graphicData uri="http://schemas.openxmlformats.org/drawingml/2006/table">
            <a:tbl>
              <a:tblPr>
                <a:noFill/>
                <a:tableStyleId>{FA49CF11-FF0D-4724-81E5-86CEBE9DC23A}</a:tableStyleId>
              </a:tblPr>
              <a:tblGrid>
                <a:gridCol w="3430750"/>
                <a:gridCol w="4427200"/>
              </a:tblGrid>
              <a:tr h="517375">
                <a:tc>
                  <a:txBody>
                    <a:bodyPr/>
                    <a:lstStyle/>
                    <a:p>
                      <a:pPr lvl="0" algn="ctr" rtl="0">
                        <a:lnSpc>
                          <a:spcPct val="120000"/>
                        </a:lnSpc>
                        <a:spcBef>
                          <a:spcPts val="0"/>
                        </a:spcBef>
                        <a:buNone/>
                      </a:pPr>
                      <a:r>
                        <a:rPr lang="en" sz="1800" b="1" u="sng">
                          <a:solidFill>
                            <a:srgbClr val="FFFFFF"/>
                          </a:solidFill>
                        </a:rPr>
                        <a:t>Team Member</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800" b="1" u="sng">
                          <a:solidFill>
                            <a:srgbClr val="FFFFFF"/>
                          </a:solidFill>
                        </a:rPr>
                        <a:t>Roles</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517375">
                <a:tc>
                  <a:txBody>
                    <a:bodyPr/>
                    <a:lstStyle/>
                    <a:p>
                      <a:pPr lvl="0" algn="ctr" rtl="0">
                        <a:lnSpc>
                          <a:spcPct val="120000"/>
                        </a:lnSpc>
                        <a:spcBef>
                          <a:spcPts val="0"/>
                        </a:spcBef>
                        <a:buNone/>
                      </a:pPr>
                      <a:r>
                        <a:rPr lang="en" sz="1800" b="1">
                          <a:solidFill>
                            <a:srgbClr val="FFFFFF"/>
                          </a:solidFill>
                        </a:rPr>
                        <a:t>Abby Johnson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800" b="1">
                          <a:solidFill>
                            <a:srgbClr val="FFFFFF"/>
                          </a:solidFill>
                        </a:rPr>
                        <a:t>Structure/Software</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517375">
                <a:tc>
                  <a:txBody>
                    <a:bodyPr/>
                    <a:lstStyle/>
                    <a:p>
                      <a:pPr lvl="0" algn="ctr" rtl="0">
                        <a:lnSpc>
                          <a:spcPct val="120000"/>
                        </a:lnSpc>
                        <a:spcBef>
                          <a:spcPts val="0"/>
                        </a:spcBef>
                        <a:buNone/>
                      </a:pPr>
                      <a:r>
                        <a:rPr lang="en" sz="1800" b="1">
                          <a:solidFill>
                            <a:srgbClr val="FFFFFF"/>
                          </a:solidFill>
                        </a:rPr>
                        <a:t>Amber Bishop</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800" b="1">
                          <a:solidFill>
                            <a:srgbClr val="FFFFFF"/>
                          </a:solidFill>
                        </a:rPr>
                        <a:t>Structure/Testing</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517375">
                <a:tc>
                  <a:txBody>
                    <a:bodyPr/>
                    <a:lstStyle/>
                    <a:p>
                      <a:pPr lvl="0" algn="ctr" rtl="0">
                        <a:lnSpc>
                          <a:spcPct val="120000"/>
                        </a:lnSpc>
                        <a:spcBef>
                          <a:spcPts val="0"/>
                        </a:spcBef>
                        <a:buNone/>
                      </a:pPr>
                      <a:r>
                        <a:rPr lang="en" sz="1800" b="1">
                          <a:solidFill>
                            <a:srgbClr val="FFFFFF"/>
                          </a:solidFill>
                        </a:rPr>
                        <a:t>Luke Worley</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800" b="1">
                          <a:solidFill>
                            <a:srgbClr val="FFFFFF"/>
                          </a:solidFill>
                        </a:rPr>
                        <a:t>Software/Hardware</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517375">
                <a:tc>
                  <a:txBody>
                    <a:bodyPr/>
                    <a:lstStyle/>
                    <a:p>
                      <a:pPr lvl="0" algn="ctr" rtl="0">
                        <a:lnSpc>
                          <a:spcPct val="120000"/>
                        </a:lnSpc>
                        <a:spcBef>
                          <a:spcPts val="0"/>
                        </a:spcBef>
                        <a:buNone/>
                      </a:pPr>
                      <a:r>
                        <a:rPr lang="en" sz="1800" b="1">
                          <a:solidFill>
                            <a:srgbClr val="FFFFFF"/>
                          </a:solidFill>
                        </a:rPr>
                        <a:t>Mack Tang</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sz="1800" b="1">
                          <a:solidFill>
                            <a:srgbClr val="FFFFFF"/>
                          </a:solidFill>
                        </a:rPr>
                        <a:t>Testing/Hardware</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graphicFrame>
        <p:nvGraphicFramePr>
          <p:cNvPr id="77" name="Shape 77"/>
          <p:cNvGraphicFramePr/>
          <p:nvPr/>
        </p:nvGraphicFramePr>
        <p:xfrm>
          <a:off x="2226350" y="344837"/>
          <a:ext cx="4691275" cy="4539234"/>
        </p:xfrm>
        <a:graphic>
          <a:graphicData uri="http://schemas.openxmlformats.org/drawingml/2006/table">
            <a:tbl>
              <a:tblPr>
                <a:noFill/>
                <a:tableStyleId>{5ADDE081-FE5A-47A2-A5F9-DD3F1D40C370}</a:tableStyleId>
              </a:tblPr>
              <a:tblGrid>
                <a:gridCol w="2414650"/>
                <a:gridCol w="2276625"/>
              </a:tblGrid>
              <a:tr h="405025">
                <a:tc>
                  <a:txBody>
                    <a:bodyPr/>
                    <a:lstStyle/>
                    <a:p>
                      <a:pPr lvl="0" algn="ctr" rtl="0">
                        <a:lnSpc>
                          <a:spcPct val="180000"/>
                        </a:lnSpc>
                        <a:spcBef>
                          <a:spcPts val="0"/>
                        </a:spcBef>
                        <a:buNone/>
                      </a:pPr>
                      <a:r>
                        <a:rPr lang="en" sz="1200" b="1" u="sng">
                          <a:solidFill>
                            <a:srgbClr val="FFFFFF"/>
                          </a:solidFill>
                        </a:rPr>
                        <a:t>To Be Completed</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200" b="1" u="sng">
                          <a:solidFill>
                            <a:srgbClr val="FFFFFF"/>
                          </a:solidFill>
                        </a:rPr>
                        <a:t>Date</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Conceptual Design Review</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February 13,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Preliminary Design Review</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February 16,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Structure Completed/Sensors Coded</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February 24,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Sensor and Structural Testing</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February 24,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Critical Design Review</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February 25,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Full integration</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March 3,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Testing Readiness Review</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March 6,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Fully Integrated robot testing</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March 10 and March 12,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Robot Delivery Review</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March 16,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r h="355425">
                <a:tc>
                  <a:txBody>
                    <a:bodyPr/>
                    <a:lstStyle/>
                    <a:p>
                      <a:pPr lvl="0" algn="ctr" rtl="0">
                        <a:lnSpc>
                          <a:spcPct val="180000"/>
                        </a:lnSpc>
                        <a:spcBef>
                          <a:spcPts val="0"/>
                        </a:spcBef>
                        <a:buNone/>
                      </a:pPr>
                      <a:r>
                        <a:rPr lang="en" sz="1000">
                          <a:solidFill>
                            <a:srgbClr val="FFFFFF"/>
                          </a:solidFill>
                        </a:rPr>
                        <a:t>Challenge at the Dunes</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c>
                  <a:txBody>
                    <a:bodyPr/>
                    <a:lstStyle/>
                    <a:p>
                      <a:pPr lvl="0" algn="ctr" rtl="0">
                        <a:lnSpc>
                          <a:spcPct val="180000"/>
                        </a:lnSpc>
                        <a:spcBef>
                          <a:spcPts val="0"/>
                        </a:spcBef>
                        <a:buNone/>
                      </a:pPr>
                      <a:r>
                        <a:rPr lang="en" sz="1000">
                          <a:solidFill>
                            <a:srgbClr val="FFFFFF"/>
                          </a:solidFill>
                        </a:rPr>
                        <a:t>April 3-4, 2015</a:t>
                      </a:r>
                    </a:p>
                  </a:txBody>
                  <a:tcPr marL="66675" marR="66675" marT="66675" marB="66675">
                    <a:lnL w="9525" cap="flat">
                      <a:solidFill>
                        <a:srgbClr val="F3F3F3"/>
                      </a:solidFill>
                      <a:prstDash val="solid"/>
                      <a:round/>
                      <a:headEnd type="none" w="med" len="med"/>
                      <a:tailEnd type="none" w="med" len="med"/>
                    </a:lnL>
                    <a:lnR w="9525" cap="flat">
                      <a:solidFill>
                        <a:srgbClr val="F3F3F3"/>
                      </a:solidFill>
                      <a:prstDash val="solid"/>
                      <a:round/>
                      <a:headEnd type="none" w="med" len="med"/>
                      <a:tailEnd type="none" w="med" len="med"/>
                    </a:lnR>
                    <a:lnT w="9525" cap="flat">
                      <a:solidFill>
                        <a:srgbClr val="F3F3F3"/>
                      </a:solidFill>
                      <a:prstDash val="solid"/>
                      <a:round/>
                      <a:headEnd type="none" w="med" len="med"/>
                      <a:tailEnd type="none" w="med" len="med"/>
                    </a:lnT>
                    <a:lnB w="9525" cap="flat">
                      <a:solidFill>
                        <a:srgbClr val="F3F3F3"/>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a:ln>
            <a:noFill/>
          </a:ln>
        </p:spPr>
        <p:txBody>
          <a:bodyPr lIns="91425" tIns="91425" rIns="91425" bIns="91425" anchor="b" anchorCtr="0">
            <a:noAutofit/>
          </a:bodyPr>
          <a:lstStyle/>
          <a:p>
            <a:pPr algn="ctr">
              <a:spcBef>
                <a:spcPts val="0"/>
              </a:spcBef>
              <a:buNone/>
            </a:pPr>
            <a:r>
              <a:rPr lang="en">
                <a:solidFill>
                  <a:srgbClr val="FFFFFF"/>
                </a:solidFill>
              </a:rPr>
              <a:t>Requirements</a:t>
            </a:r>
          </a:p>
        </p:txBody>
      </p:sp>
      <p:graphicFrame>
        <p:nvGraphicFramePr>
          <p:cNvPr id="83" name="Shape 83"/>
          <p:cNvGraphicFramePr/>
          <p:nvPr/>
        </p:nvGraphicFramePr>
        <p:xfrm>
          <a:off x="1680325" y="1267700"/>
          <a:ext cx="5783325" cy="3616452"/>
        </p:xfrm>
        <a:graphic>
          <a:graphicData uri="http://schemas.openxmlformats.org/drawingml/2006/table">
            <a:tbl>
              <a:tblPr>
                <a:noFill/>
                <a:tableStyleId>{F0B9FDC5-626E-4BE8-A00A-CA6745D3C6FF}</a:tableStyleId>
              </a:tblPr>
              <a:tblGrid>
                <a:gridCol w="1116075"/>
                <a:gridCol w="3381375"/>
                <a:gridCol w="1285875"/>
              </a:tblGrid>
              <a:tr h="314325">
                <a:tc>
                  <a:txBody>
                    <a:bodyPr/>
                    <a:lstStyle/>
                    <a:p>
                      <a:pPr lvl="0" algn="ctr" rtl="0">
                        <a:lnSpc>
                          <a:spcPct val="120000"/>
                        </a:lnSpc>
                        <a:spcBef>
                          <a:spcPts val="0"/>
                        </a:spcBef>
                        <a:buNone/>
                      </a:pPr>
                      <a:r>
                        <a:rPr lang="en" b="1">
                          <a:solidFill>
                            <a:srgbClr val="FFFFFF"/>
                          </a:solidFill>
                        </a:rPr>
                        <a:t>Objective</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b="1">
                          <a:solidFill>
                            <a:srgbClr val="FFFFFF"/>
                          </a:solidFill>
                        </a:rPr>
                        <a:t>Requirement</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b="1">
                          <a:solidFill>
                            <a:srgbClr val="FFFFFF"/>
                          </a:solidFill>
                        </a:rPr>
                        <a:t>Reference</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485775">
                <a:tc>
                  <a:txBody>
                    <a:bodyPr/>
                    <a:lstStyle/>
                    <a:p>
                      <a:pPr lvl="0" algn="ctr" rtl="0">
                        <a:lnSpc>
                          <a:spcPct val="120000"/>
                        </a:lnSpc>
                        <a:spcBef>
                          <a:spcPts val="0"/>
                        </a:spcBef>
                        <a:buNone/>
                      </a:pPr>
                      <a:r>
                        <a:rPr lang="en">
                          <a:solidFill>
                            <a:srgbClr val="FFFFFF"/>
                          </a:solidFill>
                        </a:rPr>
                        <a:t>0.1</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The robot shall navigate autonomously to a beacon</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Mission Statement</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485775">
                <a:tc>
                  <a:txBody>
                    <a:bodyPr/>
                    <a:lstStyle/>
                    <a:p>
                      <a:pPr lvl="0" algn="ctr" rtl="0">
                        <a:lnSpc>
                          <a:spcPct val="120000"/>
                        </a:lnSpc>
                        <a:spcBef>
                          <a:spcPts val="0"/>
                        </a:spcBef>
                        <a:buNone/>
                      </a:pPr>
                      <a:r>
                        <a:rPr lang="en">
                          <a:solidFill>
                            <a:srgbClr val="FFFFFF"/>
                          </a:solidFill>
                        </a:rPr>
                        <a:t>0.2</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The robot shall avoid large obstacles</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Mission Statement</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485775">
                <a:tc>
                  <a:txBody>
                    <a:bodyPr/>
                    <a:lstStyle/>
                    <a:p>
                      <a:pPr lvl="0" algn="ctr" rtl="0">
                        <a:lnSpc>
                          <a:spcPct val="120000"/>
                        </a:lnSpc>
                        <a:spcBef>
                          <a:spcPts val="0"/>
                        </a:spcBef>
                        <a:buNone/>
                      </a:pPr>
                      <a:r>
                        <a:rPr lang="en">
                          <a:solidFill>
                            <a:srgbClr val="FFFFFF"/>
                          </a:solidFill>
                        </a:rPr>
                        <a:t>0.3</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The robot shall traverse smaller obstacles</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Mission Statement</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485775">
                <a:tc>
                  <a:txBody>
                    <a:bodyPr/>
                    <a:lstStyle/>
                    <a:p>
                      <a:pPr lvl="0" algn="ctr" rtl="0">
                        <a:lnSpc>
                          <a:spcPct val="120000"/>
                        </a:lnSpc>
                        <a:spcBef>
                          <a:spcPts val="0"/>
                        </a:spcBef>
                        <a:buNone/>
                      </a:pPr>
                      <a:r>
                        <a:rPr lang="en">
                          <a:solidFill>
                            <a:srgbClr val="FFFFFF"/>
                          </a:solidFill>
                        </a:rPr>
                        <a:t>0.4</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The robot shall cost under $500</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Mission Statement</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r h="485775">
                <a:tc>
                  <a:txBody>
                    <a:bodyPr/>
                    <a:lstStyle/>
                    <a:p>
                      <a:pPr lvl="0" algn="ctr" rtl="0">
                        <a:lnSpc>
                          <a:spcPct val="120000"/>
                        </a:lnSpc>
                        <a:spcBef>
                          <a:spcPts val="0"/>
                        </a:spcBef>
                        <a:buNone/>
                      </a:pPr>
                      <a:r>
                        <a:rPr lang="en">
                          <a:solidFill>
                            <a:srgbClr val="FFFFFF"/>
                          </a:solidFill>
                        </a:rPr>
                        <a:t>0.5</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The robot shall be safe and reliable</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c>
                  <a:txBody>
                    <a:bodyPr/>
                    <a:lstStyle/>
                    <a:p>
                      <a:pPr lvl="0" algn="ctr" rtl="0">
                        <a:lnSpc>
                          <a:spcPct val="120000"/>
                        </a:lnSpc>
                        <a:spcBef>
                          <a:spcPts val="0"/>
                        </a:spcBef>
                        <a:buNone/>
                      </a:pPr>
                      <a:r>
                        <a:rPr lang="en">
                          <a:solidFill>
                            <a:srgbClr val="FFFFFF"/>
                          </a:solidFill>
                        </a:rPr>
                        <a:t>Mission Statement</a:t>
                      </a:r>
                    </a:p>
                  </a:txBody>
                  <a:tcPr marL="66675" marR="66675" marT="66675" marB="66675">
                    <a:lnL w="9525" cap="flat">
                      <a:solidFill>
                        <a:srgbClr val="FFFFFF"/>
                      </a:solidFill>
                      <a:prstDash val="solid"/>
                      <a:round/>
                      <a:headEnd type="none" w="med" len="med"/>
                      <a:tailEnd type="none" w="med" len="med"/>
                    </a:lnL>
                    <a:lnR w="9525" cap="flat">
                      <a:solidFill>
                        <a:srgbClr val="FFFFFF"/>
                      </a:solidFill>
                      <a:prstDash val="solid"/>
                      <a:round/>
                      <a:headEnd type="none" w="med" len="med"/>
                      <a:tailEnd type="none" w="med" len="med"/>
                    </a:lnR>
                    <a:lnT w="9525" cap="flat">
                      <a:solidFill>
                        <a:srgbClr val="FFFFFF"/>
                      </a:solidFill>
                      <a:prstDash val="solid"/>
                      <a:round/>
                      <a:headEnd type="none" w="med" len="med"/>
                      <a:tailEnd type="none" w="med" len="med"/>
                    </a:lnT>
                    <a:lnB w="9525" cap="flat">
                      <a:solidFill>
                        <a:srgbClr val="FFFFFF"/>
                      </a:solidFill>
                      <a:prstDash val="solid"/>
                      <a:round/>
                      <a:headEnd type="none" w="med" len="med"/>
                      <a:tailEnd type="none" w="med" len="med"/>
                    </a:lnB>
                  </a:tcPr>
                </a:tc>
              </a:tr>
            </a:tbl>
          </a:graphicData>
        </a:graphic>
      </p:graphicFrame>
    </p:spTree>
  </p:cSld>
  <p:clrMapOvr>
    <a:masterClrMapping/>
  </p:clrMapOvr>
  <p:transition spd="slow">
    <p:cut/>
  </p:transition>
</p:sld>
</file>

<file path=ppt/theme/theme1.xml><?xml version="1.0" encoding="utf-8"?>
<a:theme xmlns:a="http://schemas.openxmlformats.org/drawingml/2006/main"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708</Words>
  <Application>Microsoft Office PowerPoint</Application>
  <PresentationFormat>On-screen Show (16:9)</PresentationFormat>
  <Paragraphs>160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dark-gradient</vt:lpstr>
      <vt:lpstr>Robotics Challenge 2015</vt:lpstr>
      <vt:lpstr>Mission Overview</vt:lpstr>
      <vt:lpstr>Design Overview</vt:lpstr>
      <vt:lpstr>Design</vt:lpstr>
      <vt:lpstr>Design</vt:lpstr>
      <vt:lpstr>Functional Block Diagram</vt:lpstr>
      <vt:lpstr>Management</vt:lpstr>
      <vt:lpstr>PowerPoint Presentation</vt:lpstr>
      <vt:lpstr>Requirements</vt:lpstr>
      <vt:lpstr>Parts List &amp; Budget</vt:lpstr>
      <vt:lpstr>Testing: Structural Testing</vt:lpstr>
      <vt:lpstr>Testing: Functional Testing</vt:lpstr>
      <vt:lpstr>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Robotics Challenge 2015</dc:title>
  <cp:lastModifiedBy>amber</cp:lastModifiedBy>
  <cp:revision>2</cp:revision>
  <dcterms:modified xsi:type="dcterms:W3CDTF">2015-02-13T22:23:50Z</dcterms:modified>
</cp:coreProperties>
</file>