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69" r:id="rId3"/>
    <p:sldId id="290" r:id="rId4"/>
    <p:sldId id="261" r:id="rId5"/>
    <p:sldId id="263" r:id="rId6"/>
    <p:sldId id="293" r:id="rId7"/>
    <p:sldId id="266" r:id="rId8"/>
    <p:sldId id="267" r:id="rId9"/>
    <p:sldId id="305" r:id="rId10"/>
    <p:sldId id="306" r:id="rId11"/>
    <p:sldId id="307" r:id="rId12"/>
    <p:sldId id="308" r:id="rId13"/>
    <p:sldId id="309" r:id="rId14"/>
    <p:sldId id="292" r:id="rId15"/>
    <p:sldId id="264" r:id="rId16"/>
    <p:sldId id="282" r:id="rId17"/>
    <p:sldId id="268" r:id="rId18"/>
    <p:sldId id="294" r:id="rId19"/>
    <p:sldId id="295" r:id="rId20"/>
    <p:sldId id="280" r:id="rId21"/>
    <p:sldId id="272" r:id="rId22"/>
    <p:sldId id="285" r:id="rId23"/>
    <p:sldId id="283" r:id="rId24"/>
    <p:sldId id="284" r:id="rId25"/>
    <p:sldId id="291" r:id="rId26"/>
    <p:sldId id="276" r:id="rId27"/>
    <p:sldId id="275" r:id="rId28"/>
    <p:sldId id="277" r:id="rId29"/>
    <p:sldId id="278" r:id="rId30"/>
    <p:sldId id="281" r:id="rId31"/>
    <p:sldId id="299" r:id="rId32"/>
    <p:sldId id="279" r:id="rId33"/>
    <p:sldId id="297" r:id="rId34"/>
    <p:sldId id="296" r:id="rId35"/>
    <p:sldId id="298" r:id="rId36"/>
    <p:sldId id="310" r:id="rId37"/>
    <p:sldId id="300" r:id="rId38"/>
    <p:sldId id="302" r:id="rId39"/>
    <p:sldId id="303" r:id="rId40"/>
    <p:sldId id="304"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45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C49E85-8E46-4AFD-8728-A7E411E88E09}" type="doc">
      <dgm:prSet loTypeId="urn:microsoft.com/office/officeart/2005/8/layout/hProcess9" loCatId="process" qsTypeId="urn:microsoft.com/office/officeart/2005/8/quickstyle/simple1" qsCatId="simple" csTypeId="urn:microsoft.com/office/officeart/2005/8/colors/accent1_2" csCatId="accent1" phldr="1"/>
      <dgm:spPr/>
    </dgm:pt>
    <dgm:pt modelId="{92562639-54BA-4812-81F4-510F2DC5C8AF}">
      <dgm:prSet phldrT="[Text]">
        <dgm:style>
          <a:lnRef idx="0">
            <a:schemeClr val="accent1"/>
          </a:lnRef>
          <a:fillRef idx="3">
            <a:schemeClr val="accent1"/>
          </a:fillRef>
          <a:effectRef idx="3">
            <a:schemeClr val="accent1"/>
          </a:effectRef>
          <a:fontRef idx="minor">
            <a:schemeClr val="lt1"/>
          </a:fontRef>
        </dgm:style>
      </dgm:prSet>
      <dgm:spPr/>
      <dgm:t>
        <a:bodyPr/>
        <a:lstStyle/>
        <a:p>
          <a:r>
            <a:rPr lang="en-CA" b="1" dirty="0" smtClean="0"/>
            <a:t>Make Project Visible via </a:t>
          </a:r>
          <a:r>
            <a:rPr lang="en-CA" b="1" dirty="0" err="1" smtClean="0"/>
            <a:t>ProM</a:t>
          </a:r>
          <a:r>
            <a:rPr lang="en-CA" b="1" dirty="0" smtClean="0"/>
            <a:t> Platform</a:t>
          </a:r>
          <a:endParaRPr lang="en-CA" b="1" dirty="0"/>
        </a:p>
      </dgm:t>
    </dgm:pt>
    <dgm:pt modelId="{B268F0F1-4B2D-418F-BE38-F1CA103D2AC9}" type="parTrans" cxnId="{4A2EB080-C0DA-41C8-B411-DABBFAD86280}">
      <dgm:prSet/>
      <dgm:spPr/>
      <dgm:t>
        <a:bodyPr/>
        <a:lstStyle/>
        <a:p>
          <a:endParaRPr lang="en-AU"/>
        </a:p>
      </dgm:t>
    </dgm:pt>
    <dgm:pt modelId="{48D41C73-964A-4AE1-9B08-ABE29765DB16}" type="sibTrans" cxnId="{4A2EB080-C0DA-41C8-B411-DABBFAD86280}">
      <dgm:prSet/>
      <dgm:spPr/>
      <dgm:t>
        <a:bodyPr/>
        <a:lstStyle/>
        <a:p>
          <a:endParaRPr lang="en-AU"/>
        </a:p>
      </dgm:t>
    </dgm:pt>
    <dgm:pt modelId="{EA718EBC-3EC6-4C44-BC65-B0417D80C7DB}">
      <dgm:prSet phldrT="[Text]">
        <dgm:style>
          <a:lnRef idx="0">
            <a:schemeClr val="accent2"/>
          </a:lnRef>
          <a:fillRef idx="3">
            <a:schemeClr val="accent2"/>
          </a:fillRef>
          <a:effectRef idx="3">
            <a:schemeClr val="accent2"/>
          </a:effectRef>
          <a:fontRef idx="minor">
            <a:schemeClr val="lt1"/>
          </a:fontRef>
        </dgm:style>
      </dgm:prSet>
      <dgm:spPr/>
      <dgm:t>
        <a:bodyPr/>
        <a:lstStyle/>
        <a:p>
          <a:r>
            <a:rPr lang="en-CA" b="1" dirty="0" smtClean="0"/>
            <a:t>Identify Potential Matches via </a:t>
          </a:r>
          <a:r>
            <a:rPr lang="en-CA" b="1" dirty="0" err="1" smtClean="0"/>
            <a:t>ProM</a:t>
          </a:r>
          <a:r>
            <a:rPr lang="en-CA" b="1" dirty="0" smtClean="0"/>
            <a:t> Platform</a:t>
          </a:r>
          <a:endParaRPr lang="en-CA" b="1" dirty="0"/>
        </a:p>
      </dgm:t>
    </dgm:pt>
    <dgm:pt modelId="{ECF0500A-E07D-4582-980E-B6F73CCC724C}" type="parTrans" cxnId="{81E17EE7-332B-432E-93BF-CA9E0E9129D5}">
      <dgm:prSet/>
      <dgm:spPr/>
      <dgm:t>
        <a:bodyPr/>
        <a:lstStyle/>
        <a:p>
          <a:endParaRPr lang="en-AU"/>
        </a:p>
      </dgm:t>
    </dgm:pt>
    <dgm:pt modelId="{63AF204B-C840-409A-9337-BE6AEF9D8BCF}" type="sibTrans" cxnId="{81E17EE7-332B-432E-93BF-CA9E0E9129D5}">
      <dgm:prSet/>
      <dgm:spPr/>
      <dgm:t>
        <a:bodyPr/>
        <a:lstStyle/>
        <a:p>
          <a:endParaRPr lang="en-AU"/>
        </a:p>
      </dgm:t>
    </dgm:pt>
    <dgm:pt modelId="{09D151B0-D278-402D-879E-044E543788FD}">
      <dgm:prSet phldrT="[Text]">
        <dgm:style>
          <a:lnRef idx="0">
            <a:schemeClr val="accent6"/>
          </a:lnRef>
          <a:fillRef idx="3">
            <a:schemeClr val="accent6"/>
          </a:fillRef>
          <a:effectRef idx="3">
            <a:schemeClr val="accent6"/>
          </a:effectRef>
          <a:fontRef idx="minor">
            <a:schemeClr val="lt1"/>
          </a:fontRef>
        </dgm:style>
      </dgm:prSet>
      <dgm:spPr/>
      <dgm:t>
        <a:bodyPr/>
        <a:lstStyle/>
        <a:p>
          <a:r>
            <a:rPr lang="en-CA" b="1" dirty="0" smtClean="0"/>
            <a:t>Start Dating!</a:t>
          </a:r>
          <a:endParaRPr lang="en-CA" b="1" dirty="0"/>
        </a:p>
      </dgm:t>
    </dgm:pt>
    <dgm:pt modelId="{B475D094-9B16-4BDF-BEB7-2504BC12A368}" type="parTrans" cxnId="{3BC9EBFF-F444-4F05-B95B-51035F7FAAD8}">
      <dgm:prSet/>
      <dgm:spPr/>
      <dgm:t>
        <a:bodyPr/>
        <a:lstStyle/>
        <a:p>
          <a:endParaRPr lang="en-AU"/>
        </a:p>
      </dgm:t>
    </dgm:pt>
    <dgm:pt modelId="{D0994309-FD5A-4FE7-9E0D-48636486E7CC}" type="sibTrans" cxnId="{3BC9EBFF-F444-4F05-B95B-51035F7FAAD8}">
      <dgm:prSet/>
      <dgm:spPr/>
      <dgm:t>
        <a:bodyPr/>
        <a:lstStyle/>
        <a:p>
          <a:endParaRPr lang="en-AU"/>
        </a:p>
      </dgm:t>
    </dgm:pt>
    <dgm:pt modelId="{FA671CF8-FC4C-42F1-8C55-9B675BC9386B}">
      <dgm:prSet>
        <dgm:style>
          <a:lnRef idx="0">
            <a:schemeClr val="accent3"/>
          </a:lnRef>
          <a:fillRef idx="3">
            <a:schemeClr val="accent3"/>
          </a:fillRef>
          <a:effectRef idx="3">
            <a:schemeClr val="accent3"/>
          </a:effectRef>
          <a:fontRef idx="minor">
            <a:schemeClr val="lt1"/>
          </a:fontRef>
        </dgm:style>
      </dgm:prSet>
      <dgm:spPr/>
      <dgm:t>
        <a:bodyPr/>
        <a:lstStyle/>
        <a:p>
          <a:r>
            <a:rPr lang="en-CA" b="1" dirty="0" smtClean="0"/>
            <a:t>Get Engaged!... </a:t>
          </a:r>
          <a:r>
            <a:rPr lang="en-CA" b="1" i="1" dirty="0" smtClean="0"/>
            <a:t>collaborate</a:t>
          </a:r>
          <a:endParaRPr lang="en-CA" b="1" i="1" dirty="0"/>
        </a:p>
      </dgm:t>
    </dgm:pt>
    <dgm:pt modelId="{E0926148-10FD-4C6A-9C2F-5778EA661DBE}" type="parTrans" cxnId="{ADEBB1A2-115B-4662-96B9-BD153DD021E0}">
      <dgm:prSet/>
      <dgm:spPr/>
      <dgm:t>
        <a:bodyPr/>
        <a:lstStyle/>
        <a:p>
          <a:endParaRPr lang="en-AU"/>
        </a:p>
      </dgm:t>
    </dgm:pt>
    <dgm:pt modelId="{857ED0B3-AAD4-47BD-94A4-4CFC84F3E2C5}" type="sibTrans" cxnId="{ADEBB1A2-115B-4662-96B9-BD153DD021E0}">
      <dgm:prSet/>
      <dgm:spPr/>
      <dgm:t>
        <a:bodyPr/>
        <a:lstStyle/>
        <a:p>
          <a:endParaRPr lang="en-AU"/>
        </a:p>
      </dgm:t>
    </dgm:pt>
    <dgm:pt modelId="{4A75CB18-76D2-43DE-B80F-0D4E1C49C984}" type="pres">
      <dgm:prSet presAssocID="{2CC49E85-8E46-4AFD-8728-A7E411E88E09}" presName="CompostProcess" presStyleCnt="0">
        <dgm:presLayoutVars>
          <dgm:dir/>
          <dgm:resizeHandles val="exact"/>
        </dgm:presLayoutVars>
      </dgm:prSet>
      <dgm:spPr/>
    </dgm:pt>
    <dgm:pt modelId="{EC2FB43F-FA35-4730-B50B-FEE1B91CB5D1}" type="pres">
      <dgm:prSet presAssocID="{2CC49E85-8E46-4AFD-8728-A7E411E88E09}" presName="arrow" presStyleLbl="bgShp" presStyleIdx="0" presStyleCnt="1"/>
      <dgm:spPr/>
    </dgm:pt>
    <dgm:pt modelId="{16B5B8CA-C3E5-4CFD-BD57-5A1ECB3CC704}" type="pres">
      <dgm:prSet presAssocID="{2CC49E85-8E46-4AFD-8728-A7E411E88E09}" presName="linearProcess" presStyleCnt="0"/>
      <dgm:spPr/>
    </dgm:pt>
    <dgm:pt modelId="{9F05BC9A-31C3-4853-A3B5-DF7E88481F4E}" type="pres">
      <dgm:prSet presAssocID="{92562639-54BA-4812-81F4-510F2DC5C8AF}" presName="textNode" presStyleLbl="node1" presStyleIdx="0" presStyleCnt="4">
        <dgm:presLayoutVars>
          <dgm:bulletEnabled val="1"/>
        </dgm:presLayoutVars>
      </dgm:prSet>
      <dgm:spPr/>
      <dgm:t>
        <a:bodyPr/>
        <a:lstStyle/>
        <a:p>
          <a:endParaRPr lang="en-CA"/>
        </a:p>
      </dgm:t>
    </dgm:pt>
    <dgm:pt modelId="{39AD107B-CBD4-4920-8B3B-9EC0876C4978}" type="pres">
      <dgm:prSet presAssocID="{48D41C73-964A-4AE1-9B08-ABE29765DB16}" presName="sibTrans" presStyleCnt="0"/>
      <dgm:spPr/>
    </dgm:pt>
    <dgm:pt modelId="{649C388B-F88B-463C-AA31-E698755E39BA}" type="pres">
      <dgm:prSet presAssocID="{EA718EBC-3EC6-4C44-BC65-B0417D80C7DB}" presName="textNode" presStyleLbl="node1" presStyleIdx="1" presStyleCnt="4">
        <dgm:presLayoutVars>
          <dgm:bulletEnabled val="1"/>
        </dgm:presLayoutVars>
      </dgm:prSet>
      <dgm:spPr/>
      <dgm:t>
        <a:bodyPr/>
        <a:lstStyle/>
        <a:p>
          <a:endParaRPr lang="en-CA"/>
        </a:p>
      </dgm:t>
    </dgm:pt>
    <dgm:pt modelId="{B54DB5F4-A2A9-4309-8042-17ED7E7C549A}" type="pres">
      <dgm:prSet presAssocID="{63AF204B-C840-409A-9337-BE6AEF9D8BCF}" presName="sibTrans" presStyleCnt="0"/>
      <dgm:spPr/>
    </dgm:pt>
    <dgm:pt modelId="{FE4F1055-3B47-42FE-8C64-AD62D29A76A7}" type="pres">
      <dgm:prSet presAssocID="{09D151B0-D278-402D-879E-044E543788FD}" presName="textNode" presStyleLbl="node1" presStyleIdx="2" presStyleCnt="4">
        <dgm:presLayoutVars>
          <dgm:bulletEnabled val="1"/>
        </dgm:presLayoutVars>
      </dgm:prSet>
      <dgm:spPr/>
      <dgm:t>
        <a:bodyPr/>
        <a:lstStyle/>
        <a:p>
          <a:endParaRPr lang="en-CA"/>
        </a:p>
      </dgm:t>
    </dgm:pt>
    <dgm:pt modelId="{8E3F814C-442B-4D5A-A3DC-AE86FD5528CF}" type="pres">
      <dgm:prSet presAssocID="{D0994309-FD5A-4FE7-9E0D-48636486E7CC}" presName="sibTrans" presStyleCnt="0"/>
      <dgm:spPr/>
    </dgm:pt>
    <dgm:pt modelId="{EC36CF42-ECE8-4EA5-A4E2-0D0C04757CF1}" type="pres">
      <dgm:prSet presAssocID="{FA671CF8-FC4C-42F1-8C55-9B675BC9386B}" presName="textNode" presStyleLbl="node1" presStyleIdx="3" presStyleCnt="4">
        <dgm:presLayoutVars>
          <dgm:bulletEnabled val="1"/>
        </dgm:presLayoutVars>
      </dgm:prSet>
      <dgm:spPr/>
      <dgm:t>
        <a:bodyPr/>
        <a:lstStyle/>
        <a:p>
          <a:endParaRPr lang="en-CA"/>
        </a:p>
      </dgm:t>
    </dgm:pt>
  </dgm:ptLst>
  <dgm:cxnLst>
    <dgm:cxn modelId="{AD7E2E55-9AB5-4535-A8CD-505182B347A2}" type="presOf" srcId="{2CC49E85-8E46-4AFD-8728-A7E411E88E09}" destId="{4A75CB18-76D2-43DE-B80F-0D4E1C49C984}" srcOrd="0" destOrd="0" presId="urn:microsoft.com/office/officeart/2005/8/layout/hProcess9"/>
    <dgm:cxn modelId="{ADEBB1A2-115B-4662-96B9-BD153DD021E0}" srcId="{2CC49E85-8E46-4AFD-8728-A7E411E88E09}" destId="{FA671CF8-FC4C-42F1-8C55-9B675BC9386B}" srcOrd="3" destOrd="0" parTransId="{E0926148-10FD-4C6A-9C2F-5778EA661DBE}" sibTransId="{857ED0B3-AAD4-47BD-94A4-4CFC84F3E2C5}"/>
    <dgm:cxn modelId="{C08CEFCD-2C97-46ED-A46E-7B27F2CDD4DE}" type="presOf" srcId="{FA671CF8-FC4C-42F1-8C55-9B675BC9386B}" destId="{EC36CF42-ECE8-4EA5-A4E2-0D0C04757CF1}" srcOrd="0" destOrd="0" presId="urn:microsoft.com/office/officeart/2005/8/layout/hProcess9"/>
    <dgm:cxn modelId="{4A2EB080-C0DA-41C8-B411-DABBFAD86280}" srcId="{2CC49E85-8E46-4AFD-8728-A7E411E88E09}" destId="{92562639-54BA-4812-81F4-510F2DC5C8AF}" srcOrd="0" destOrd="0" parTransId="{B268F0F1-4B2D-418F-BE38-F1CA103D2AC9}" sibTransId="{48D41C73-964A-4AE1-9B08-ABE29765DB16}"/>
    <dgm:cxn modelId="{5FA48538-980B-4960-B26A-9DC90B3E78C1}" type="presOf" srcId="{92562639-54BA-4812-81F4-510F2DC5C8AF}" destId="{9F05BC9A-31C3-4853-A3B5-DF7E88481F4E}" srcOrd="0" destOrd="0" presId="urn:microsoft.com/office/officeart/2005/8/layout/hProcess9"/>
    <dgm:cxn modelId="{E39C3FCB-3A17-43EA-9A4D-F1EC3C5C9596}" type="presOf" srcId="{EA718EBC-3EC6-4C44-BC65-B0417D80C7DB}" destId="{649C388B-F88B-463C-AA31-E698755E39BA}" srcOrd="0" destOrd="0" presId="urn:microsoft.com/office/officeart/2005/8/layout/hProcess9"/>
    <dgm:cxn modelId="{3BC9EBFF-F444-4F05-B95B-51035F7FAAD8}" srcId="{2CC49E85-8E46-4AFD-8728-A7E411E88E09}" destId="{09D151B0-D278-402D-879E-044E543788FD}" srcOrd="2" destOrd="0" parTransId="{B475D094-9B16-4BDF-BEB7-2504BC12A368}" sibTransId="{D0994309-FD5A-4FE7-9E0D-48636486E7CC}"/>
    <dgm:cxn modelId="{08C3AF94-131A-4707-9BE7-07CA41B8CA74}" type="presOf" srcId="{09D151B0-D278-402D-879E-044E543788FD}" destId="{FE4F1055-3B47-42FE-8C64-AD62D29A76A7}" srcOrd="0" destOrd="0" presId="urn:microsoft.com/office/officeart/2005/8/layout/hProcess9"/>
    <dgm:cxn modelId="{81E17EE7-332B-432E-93BF-CA9E0E9129D5}" srcId="{2CC49E85-8E46-4AFD-8728-A7E411E88E09}" destId="{EA718EBC-3EC6-4C44-BC65-B0417D80C7DB}" srcOrd="1" destOrd="0" parTransId="{ECF0500A-E07D-4582-980E-B6F73CCC724C}" sibTransId="{63AF204B-C840-409A-9337-BE6AEF9D8BCF}"/>
    <dgm:cxn modelId="{8517D4B5-CA4E-4329-84E7-C97EF96A3B3A}" type="presParOf" srcId="{4A75CB18-76D2-43DE-B80F-0D4E1C49C984}" destId="{EC2FB43F-FA35-4730-B50B-FEE1B91CB5D1}" srcOrd="0" destOrd="0" presId="urn:microsoft.com/office/officeart/2005/8/layout/hProcess9"/>
    <dgm:cxn modelId="{A630B7DF-7296-49FB-A78C-0BB2944B1EE7}" type="presParOf" srcId="{4A75CB18-76D2-43DE-B80F-0D4E1C49C984}" destId="{16B5B8CA-C3E5-4CFD-BD57-5A1ECB3CC704}" srcOrd="1" destOrd="0" presId="urn:microsoft.com/office/officeart/2005/8/layout/hProcess9"/>
    <dgm:cxn modelId="{628AEE48-2585-4F76-B555-EB379EB0454E}" type="presParOf" srcId="{16B5B8CA-C3E5-4CFD-BD57-5A1ECB3CC704}" destId="{9F05BC9A-31C3-4853-A3B5-DF7E88481F4E}" srcOrd="0" destOrd="0" presId="urn:microsoft.com/office/officeart/2005/8/layout/hProcess9"/>
    <dgm:cxn modelId="{9CAD2B86-E9F1-4428-B3D9-03E56D029C5F}" type="presParOf" srcId="{16B5B8CA-C3E5-4CFD-BD57-5A1ECB3CC704}" destId="{39AD107B-CBD4-4920-8B3B-9EC0876C4978}" srcOrd="1" destOrd="0" presId="urn:microsoft.com/office/officeart/2005/8/layout/hProcess9"/>
    <dgm:cxn modelId="{069D4685-40BB-485D-9EF0-3F834F297A4A}" type="presParOf" srcId="{16B5B8CA-C3E5-4CFD-BD57-5A1ECB3CC704}" destId="{649C388B-F88B-463C-AA31-E698755E39BA}" srcOrd="2" destOrd="0" presId="urn:microsoft.com/office/officeart/2005/8/layout/hProcess9"/>
    <dgm:cxn modelId="{15B70F90-C61F-40E9-9A8C-11D1743F233B}" type="presParOf" srcId="{16B5B8CA-C3E5-4CFD-BD57-5A1ECB3CC704}" destId="{B54DB5F4-A2A9-4309-8042-17ED7E7C549A}" srcOrd="3" destOrd="0" presId="urn:microsoft.com/office/officeart/2005/8/layout/hProcess9"/>
    <dgm:cxn modelId="{3397AB36-E802-43B2-8112-6B24744C2B7F}" type="presParOf" srcId="{16B5B8CA-C3E5-4CFD-BD57-5A1ECB3CC704}" destId="{FE4F1055-3B47-42FE-8C64-AD62D29A76A7}" srcOrd="4" destOrd="0" presId="urn:microsoft.com/office/officeart/2005/8/layout/hProcess9"/>
    <dgm:cxn modelId="{9D772AF0-136F-4887-BA24-9F285A7D4D8B}" type="presParOf" srcId="{16B5B8CA-C3E5-4CFD-BD57-5A1ECB3CC704}" destId="{8E3F814C-442B-4D5A-A3DC-AE86FD5528CF}" srcOrd="5" destOrd="0" presId="urn:microsoft.com/office/officeart/2005/8/layout/hProcess9"/>
    <dgm:cxn modelId="{E941E3D3-5B96-482B-ACD5-66A6148937B4}" type="presParOf" srcId="{16B5B8CA-C3E5-4CFD-BD57-5A1ECB3CC704}" destId="{EC36CF42-ECE8-4EA5-A4E2-0D0C04757CF1}" srcOrd="6"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0DD07C-6FA9-42E9-9112-8990527B6377}"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CA"/>
        </a:p>
      </dgm:t>
    </dgm:pt>
    <dgm:pt modelId="{E6C43A82-2937-4039-98EE-9E297D6875F0}">
      <dgm:prSet phldrT="[Text]">
        <dgm:style>
          <a:lnRef idx="0">
            <a:schemeClr val="accent1"/>
          </a:lnRef>
          <a:fillRef idx="3">
            <a:schemeClr val="accent1"/>
          </a:fillRef>
          <a:effectRef idx="3">
            <a:schemeClr val="accent1"/>
          </a:effectRef>
          <a:fontRef idx="minor">
            <a:schemeClr val="lt1"/>
          </a:fontRef>
        </dgm:style>
      </dgm:prSet>
      <dgm:spPr/>
      <dgm:t>
        <a:bodyPr/>
        <a:lstStyle/>
        <a:p>
          <a:r>
            <a:rPr lang="en-CA" dirty="0" smtClean="0"/>
            <a:t>Technology platform or infrastructure</a:t>
          </a:r>
          <a:endParaRPr lang="en-CA" dirty="0"/>
        </a:p>
      </dgm:t>
    </dgm:pt>
    <dgm:pt modelId="{BEE9C481-6734-486D-B1FB-01298AD72840}" type="parTrans" cxnId="{7802EA44-AA4E-452C-AE96-9388A5385909}">
      <dgm:prSet/>
      <dgm:spPr/>
      <dgm:t>
        <a:bodyPr/>
        <a:lstStyle/>
        <a:p>
          <a:endParaRPr lang="en-CA"/>
        </a:p>
      </dgm:t>
    </dgm:pt>
    <dgm:pt modelId="{6024C8A7-D292-460F-8080-32F57B652F26}" type="sibTrans" cxnId="{7802EA44-AA4E-452C-AE96-9388A5385909}">
      <dgm:prSet/>
      <dgm:spPr/>
      <dgm:t>
        <a:bodyPr/>
        <a:lstStyle/>
        <a:p>
          <a:endParaRPr lang="en-CA"/>
        </a:p>
      </dgm:t>
    </dgm:pt>
    <dgm:pt modelId="{A0417342-55BD-453D-9D61-C1BF004D2D7D}">
      <dgm:prSet phldrT="[Text]">
        <dgm:style>
          <a:lnRef idx="0">
            <a:schemeClr val="accent5"/>
          </a:lnRef>
          <a:fillRef idx="3">
            <a:schemeClr val="accent5"/>
          </a:fillRef>
          <a:effectRef idx="3">
            <a:schemeClr val="accent5"/>
          </a:effectRef>
          <a:fontRef idx="minor">
            <a:schemeClr val="lt1"/>
          </a:fontRef>
        </dgm:style>
      </dgm:prSet>
      <dgm:spPr/>
      <dgm:t>
        <a:bodyPr/>
        <a:lstStyle/>
        <a:p>
          <a:r>
            <a:rPr lang="en-CA" dirty="0" smtClean="0"/>
            <a:t>Open Community of Practice</a:t>
          </a:r>
          <a:endParaRPr lang="en-CA" dirty="0"/>
        </a:p>
      </dgm:t>
    </dgm:pt>
    <dgm:pt modelId="{A0FB3DD0-7761-4F58-9F75-9FB97ADA5FF8}" type="parTrans" cxnId="{E1EFF3AD-BE9A-4F2E-823C-0B4CD70B9F2B}">
      <dgm:prSet/>
      <dgm:spPr/>
      <dgm:t>
        <a:bodyPr/>
        <a:lstStyle/>
        <a:p>
          <a:endParaRPr lang="en-CA"/>
        </a:p>
      </dgm:t>
    </dgm:pt>
    <dgm:pt modelId="{37C95AC7-B6D5-4430-9BFE-EDC3AE546B2F}" type="sibTrans" cxnId="{E1EFF3AD-BE9A-4F2E-823C-0B4CD70B9F2B}">
      <dgm:prSet/>
      <dgm:spPr/>
      <dgm:t>
        <a:bodyPr/>
        <a:lstStyle/>
        <a:p>
          <a:endParaRPr lang="en-CA"/>
        </a:p>
      </dgm:t>
    </dgm:pt>
    <dgm:pt modelId="{025495E6-A126-4D3F-B6B3-AB19F9EFB844}">
      <dgm:prSet phldrT="[Text]">
        <dgm:style>
          <a:lnRef idx="0">
            <a:schemeClr val="accent2"/>
          </a:lnRef>
          <a:fillRef idx="3">
            <a:schemeClr val="accent2"/>
          </a:fillRef>
          <a:effectRef idx="3">
            <a:schemeClr val="accent2"/>
          </a:effectRef>
          <a:fontRef idx="minor">
            <a:schemeClr val="lt1"/>
          </a:fontRef>
        </dgm:style>
      </dgm:prSet>
      <dgm:spPr/>
      <dgm:t>
        <a:bodyPr/>
        <a:lstStyle/>
        <a:p>
          <a:r>
            <a:rPr lang="en-CA" dirty="0" smtClean="0"/>
            <a:t>Open Practices and Processes</a:t>
          </a:r>
          <a:endParaRPr lang="en-CA" dirty="0"/>
        </a:p>
      </dgm:t>
    </dgm:pt>
    <dgm:pt modelId="{A0F74708-0B80-4756-B146-B0D0AE97658D}" type="parTrans" cxnId="{708A328C-D516-4E16-9A09-51BE9F8D1A7B}">
      <dgm:prSet/>
      <dgm:spPr/>
      <dgm:t>
        <a:bodyPr/>
        <a:lstStyle/>
        <a:p>
          <a:endParaRPr lang="en-CA"/>
        </a:p>
      </dgm:t>
    </dgm:pt>
    <dgm:pt modelId="{74EA7514-59EE-4718-8E4A-5E1D546E169A}" type="sibTrans" cxnId="{708A328C-D516-4E16-9A09-51BE9F8D1A7B}">
      <dgm:prSet/>
      <dgm:spPr/>
      <dgm:t>
        <a:bodyPr/>
        <a:lstStyle/>
        <a:p>
          <a:endParaRPr lang="en-CA"/>
        </a:p>
      </dgm:t>
    </dgm:pt>
    <dgm:pt modelId="{A05B9293-F1C1-4C33-8EB7-F507771CA144}" type="pres">
      <dgm:prSet presAssocID="{130DD07C-6FA9-42E9-9112-8990527B6377}" presName="cycle" presStyleCnt="0">
        <dgm:presLayoutVars>
          <dgm:dir/>
          <dgm:resizeHandles val="exact"/>
        </dgm:presLayoutVars>
      </dgm:prSet>
      <dgm:spPr/>
      <dgm:t>
        <a:bodyPr/>
        <a:lstStyle/>
        <a:p>
          <a:endParaRPr lang="en-AU"/>
        </a:p>
      </dgm:t>
    </dgm:pt>
    <dgm:pt modelId="{78BA3F49-8CFE-4328-847C-2B63FB326275}" type="pres">
      <dgm:prSet presAssocID="{E6C43A82-2937-4039-98EE-9E297D6875F0}" presName="node" presStyleLbl="node1" presStyleIdx="0" presStyleCnt="3">
        <dgm:presLayoutVars>
          <dgm:bulletEnabled val="1"/>
        </dgm:presLayoutVars>
      </dgm:prSet>
      <dgm:spPr/>
      <dgm:t>
        <a:bodyPr/>
        <a:lstStyle/>
        <a:p>
          <a:endParaRPr lang="en-CA"/>
        </a:p>
      </dgm:t>
    </dgm:pt>
    <dgm:pt modelId="{9EBC9CDC-44D2-4842-8E19-575CFA1FDDA6}" type="pres">
      <dgm:prSet presAssocID="{E6C43A82-2937-4039-98EE-9E297D6875F0}" presName="spNode" presStyleCnt="0"/>
      <dgm:spPr/>
    </dgm:pt>
    <dgm:pt modelId="{9E03E2C9-C8C3-4A2A-AF14-7AD544064E59}" type="pres">
      <dgm:prSet presAssocID="{6024C8A7-D292-460F-8080-32F57B652F26}" presName="sibTrans" presStyleLbl="sibTrans1D1" presStyleIdx="0" presStyleCnt="3"/>
      <dgm:spPr/>
      <dgm:t>
        <a:bodyPr/>
        <a:lstStyle/>
        <a:p>
          <a:endParaRPr lang="en-AU"/>
        </a:p>
      </dgm:t>
    </dgm:pt>
    <dgm:pt modelId="{1E91C4A4-35E7-4592-8AD1-05F97278800F}" type="pres">
      <dgm:prSet presAssocID="{A0417342-55BD-453D-9D61-C1BF004D2D7D}" presName="node" presStyleLbl="node1" presStyleIdx="1" presStyleCnt="3">
        <dgm:presLayoutVars>
          <dgm:bulletEnabled val="1"/>
        </dgm:presLayoutVars>
      </dgm:prSet>
      <dgm:spPr/>
      <dgm:t>
        <a:bodyPr/>
        <a:lstStyle/>
        <a:p>
          <a:endParaRPr lang="en-AU"/>
        </a:p>
      </dgm:t>
    </dgm:pt>
    <dgm:pt modelId="{BC1B95B5-AB41-47A0-98AB-D4FDDE12EC5A}" type="pres">
      <dgm:prSet presAssocID="{A0417342-55BD-453D-9D61-C1BF004D2D7D}" presName="spNode" presStyleCnt="0"/>
      <dgm:spPr/>
    </dgm:pt>
    <dgm:pt modelId="{F14FB8EE-A351-43FE-8AE0-631F56118623}" type="pres">
      <dgm:prSet presAssocID="{37C95AC7-B6D5-4430-9BFE-EDC3AE546B2F}" presName="sibTrans" presStyleLbl="sibTrans1D1" presStyleIdx="1" presStyleCnt="3"/>
      <dgm:spPr/>
      <dgm:t>
        <a:bodyPr/>
        <a:lstStyle/>
        <a:p>
          <a:endParaRPr lang="en-AU"/>
        </a:p>
      </dgm:t>
    </dgm:pt>
    <dgm:pt modelId="{5785160F-961E-4C98-8EE1-37211BFE0134}" type="pres">
      <dgm:prSet presAssocID="{025495E6-A126-4D3F-B6B3-AB19F9EFB844}" presName="node" presStyleLbl="node1" presStyleIdx="2" presStyleCnt="3">
        <dgm:presLayoutVars>
          <dgm:bulletEnabled val="1"/>
        </dgm:presLayoutVars>
      </dgm:prSet>
      <dgm:spPr/>
      <dgm:t>
        <a:bodyPr/>
        <a:lstStyle/>
        <a:p>
          <a:endParaRPr lang="en-CA"/>
        </a:p>
      </dgm:t>
    </dgm:pt>
    <dgm:pt modelId="{82448767-D4D0-430E-AE80-A482CEB792E3}" type="pres">
      <dgm:prSet presAssocID="{025495E6-A126-4D3F-B6B3-AB19F9EFB844}" presName="spNode" presStyleCnt="0"/>
      <dgm:spPr/>
    </dgm:pt>
    <dgm:pt modelId="{6F1314CC-BE0E-4D04-8EAD-85DC3CC162C5}" type="pres">
      <dgm:prSet presAssocID="{74EA7514-59EE-4718-8E4A-5E1D546E169A}" presName="sibTrans" presStyleLbl="sibTrans1D1" presStyleIdx="2" presStyleCnt="3"/>
      <dgm:spPr/>
      <dgm:t>
        <a:bodyPr/>
        <a:lstStyle/>
        <a:p>
          <a:endParaRPr lang="en-AU"/>
        </a:p>
      </dgm:t>
    </dgm:pt>
  </dgm:ptLst>
  <dgm:cxnLst>
    <dgm:cxn modelId="{708A328C-D516-4E16-9A09-51BE9F8D1A7B}" srcId="{130DD07C-6FA9-42E9-9112-8990527B6377}" destId="{025495E6-A126-4D3F-B6B3-AB19F9EFB844}" srcOrd="2" destOrd="0" parTransId="{A0F74708-0B80-4756-B146-B0D0AE97658D}" sibTransId="{74EA7514-59EE-4718-8E4A-5E1D546E169A}"/>
    <dgm:cxn modelId="{7802EA44-AA4E-452C-AE96-9388A5385909}" srcId="{130DD07C-6FA9-42E9-9112-8990527B6377}" destId="{E6C43A82-2937-4039-98EE-9E297D6875F0}" srcOrd="0" destOrd="0" parTransId="{BEE9C481-6734-486D-B1FB-01298AD72840}" sibTransId="{6024C8A7-D292-460F-8080-32F57B652F26}"/>
    <dgm:cxn modelId="{62D195A0-276D-4CD2-83EC-3799FBB3112A}" type="presOf" srcId="{E6C43A82-2937-4039-98EE-9E297D6875F0}" destId="{78BA3F49-8CFE-4328-847C-2B63FB326275}" srcOrd="0" destOrd="0" presId="urn:microsoft.com/office/officeart/2005/8/layout/cycle5"/>
    <dgm:cxn modelId="{7023F156-A98D-4B4E-954F-A0EAFC34CD97}" type="presOf" srcId="{37C95AC7-B6D5-4430-9BFE-EDC3AE546B2F}" destId="{F14FB8EE-A351-43FE-8AE0-631F56118623}" srcOrd="0" destOrd="0" presId="urn:microsoft.com/office/officeart/2005/8/layout/cycle5"/>
    <dgm:cxn modelId="{60D28673-67D9-4101-8072-D9E68A36D6AE}" type="presOf" srcId="{74EA7514-59EE-4718-8E4A-5E1D546E169A}" destId="{6F1314CC-BE0E-4D04-8EAD-85DC3CC162C5}" srcOrd="0" destOrd="0" presId="urn:microsoft.com/office/officeart/2005/8/layout/cycle5"/>
    <dgm:cxn modelId="{1C5A4114-F139-4013-956F-90D36A327A3D}" type="presOf" srcId="{130DD07C-6FA9-42E9-9112-8990527B6377}" destId="{A05B9293-F1C1-4C33-8EB7-F507771CA144}" srcOrd="0" destOrd="0" presId="urn:microsoft.com/office/officeart/2005/8/layout/cycle5"/>
    <dgm:cxn modelId="{2407F552-4D89-4192-A29B-74850380D968}" type="presOf" srcId="{6024C8A7-D292-460F-8080-32F57B652F26}" destId="{9E03E2C9-C8C3-4A2A-AF14-7AD544064E59}" srcOrd="0" destOrd="0" presId="urn:microsoft.com/office/officeart/2005/8/layout/cycle5"/>
    <dgm:cxn modelId="{838E38BA-20BB-4440-921C-D435B54AD3AE}" type="presOf" srcId="{025495E6-A126-4D3F-B6B3-AB19F9EFB844}" destId="{5785160F-961E-4C98-8EE1-37211BFE0134}" srcOrd="0" destOrd="0" presId="urn:microsoft.com/office/officeart/2005/8/layout/cycle5"/>
    <dgm:cxn modelId="{83FE3698-6FC6-47BD-AEA5-830CFA66AD6B}" type="presOf" srcId="{A0417342-55BD-453D-9D61-C1BF004D2D7D}" destId="{1E91C4A4-35E7-4592-8AD1-05F97278800F}" srcOrd="0" destOrd="0" presId="urn:microsoft.com/office/officeart/2005/8/layout/cycle5"/>
    <dgm:cxn modelId="{E1EFF3AD-BE9A-4F2E-823C-0B4CD70B9F2B}" srcId="{130DD07C-6FA9-42E9-9112-8990527B6377}" destId="{A0417342-55BD-453D-9D61-C1BF004D2D7D}" srcOrd="1" destOrd="0" parTransId="{A0FB3DD0-7761-4F58-9F75-9FB97ADA5FF8}" sibTransId="{37C95AC7-B6D5-4430-9BFE-EDC3AE546B2F}"/>
    <dgm:cxn modelId="{D3516947-61A6-44E2-BA48-39758C433FF4}" type="presParOf" srcId="{A05B9293-F1C1-4C33-8EB7-F507771CA144}" destId="{78BA3F49-8CFE-4328-847C-2B63FB326275}" srcOrd="0" destOrd="0" presId="urn:microsoft.com/office/officeart/2005/8/layout/cycle5"/>
    <dgm:cxn modelId="{56A92C0F-E8C5-4EA5-AB7F-022ECD9CE2AC}" type="presParOf" srcId="{A05B9293-F1C1-4C33-8EB7-F507771CA144}" destId="{9EBC9CDC-44D2-4842-8E19-575CFA1FDDA6}" srcOrd="1" destOrd="0" presId="urn:microsoft.com/office/officeart/2005/8/layout/cycle5"/>
    <dgm:cxn modelId="{CEC5D9EE-CF5E-4AFD-8C52-CA962EF162A2}" type="presParOf" srcId="{A05B9293-F1C1-4C33-8EB7-F507771CA144}" destId="{9E03E2C9-C8C3-4A2A-AF14-7AD544064E59}" srcOrd="2" destOrd="0" presId="urn:microsoft.com/office/officeart/2005/8/layout/cycle5"/>
    <dgm:cxn modelId="{7AF41CF9-313B-4C2B-91C9-39EC272C3B4B}" type="presParOf" srcId="{A05B9293-F1C1-4C33-8EB7-F507771CA144}" destId="{1E91C4A4-35E7-4592-8AD1-05F97278800F}" srcOrd="3" destOrd="0" presId="urn:microsoft.com/office/officeart/2005/8/layout/cycle5"/>
    <dgm:cxn modelId="{0315E07C-154B-4FB0-BA7B-0CC67228DB95}" type="presParOf" srcId="{A05B9293-F1C1-4C33-8EB7-F507771CA144}" destId="{BC1B95B5-AB41-47A0-98AB-D4FDDE12EC5A}" srcOrd="4" destOrd="0" presId="urn:microsoft.com/office/officeart/2005/8/layout/cycle5"/>
    <dgm:cxn modelId="{E09F6784-0F0F-4836-A13E-735742AF7599}" type="presParOf" srcId="{A05B9293-F1C1-4C33-8EB7-F507771CA144}" destId="{F14FB8EE-A351-43FE-8AE0-631F56118623}" srcOrd="5" destOrd="0" presId="urn:microsoft.com/office/officeart/2005/8/layout/cycle5"/>
    <dgm:cxn modelId="{D1C86367-FE9C-49AE-95E9-F1480284CDFE}" type="presParOf" srcId="{A05B9293-F1C1-4C33-8EB7-F507771CA144}" destId="{5785160F-961E-4C98-8EE1-37211BFE0134}" srcOrd="6" destOrd="0" presId="urn:microsoft.com/office/officeart/2005/8/layout/cycle5"/>
    <dgm:cxn modelId="{E8C51FD7-B961-4BD1-890F-A76BCD3E7F2F}" type="presParOf" srcId="{A05B9293-F1C1-4C33-8EB7-F507771CA144}" destId="{82448767-D4D0-430E-AE80-A482CEB792E3}" srcOrd="7" destOrd="0" presId="urn:microsoft.com/office/officeart/2005/8/layout/cycle5"/>
    <dgm:cxn modelId="{E8B16C8C-CB55-4EEE-A109-2B4AEBEC3403}" type="presParOf" srcId="{A05B9293-F1C1-4C33-8EB7-F507771CA144}" destId="{6F1314CC-BE0E-4D04-8EAD-85DC3CC162C5}" srcOrd="8"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9BF147-C7C4-42FB-A02A-A6EB72F5954B}" type="datetimeFigureOut">
              <a:rPr lang="en-CA" smtClean="0"/>
              <a:pPr/>
              <a:t>08/03/2011</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41AC52-56F8-440A-87A1-812F78D00106}"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A341AC52-56F8-440A-87A1-812F78D00106}" type="slidenum">
              <a:rPr lang="en-CA" smtClean="0"/>
              <a:pPr/>
              <a:t>22</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171982B5-3D23-4F09-907D-0984967AE35F}" type="datetimeFigureOut">
              <a:rPr lang="en-AU" smtClean="0"/>
              <a:pPr>
                <a:defRPr/>
              </a:pPr>
              <a:t>8/03/2011</a:t>
            </a:fld>
            <a:endParaRPr lang="en-AU"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AU"/>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3A14A230-5D30-4CE9-B530-988DE8D07247}" type="slidenum">
              <a:rPr lang="en-AU" smtClean="0"/>
              <a:pPr>
                <a:defRPr/>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220F7631-645A-48BC-87FC-EBF4BA250F12}" type="datetimeFigureOut">
              <a:rPr lang="en-AU" smtClean="0"/>
              <a:pPr>
                <a:defRPr/>
              </a:pPr>
              <a:t>8/03/2011</a:t>
            </a:fld>
            <a:endParaRPr lang="en-AU" dirty="0"/>
          </a:p>
        </p:txBody>
      </p:sp>
      <p:sp>
        <p:nvSpPr>
          <p:cNvPr id="5" name="Footer Placeholder 4"/>
          <p:cNvSpPr>
            <a:spLocks noGrp="1"/>
          </p:cNvSpPr>
          <p:nvPr>
            <p:ph type="ftr" sz="quarter" idx="11"/>
          </p:nvPr>
        </p:nvSpPr>
        <p:spPr/>
        <p:txBody>
          <a:bodyPr/>
          <a:lstStyle>
            <a:extLst/>
          </a:lstStyle>
          <a:p>
            <a:pPr>
              <a:defRPr/>
            </a:pPr>
            <a:endParaRPr lang="en-AU"/>
          </a:p>
        </p:txBody>
      </p:sp>
      <p:sp>
        <p:nvSpPr>
          <p:cNvPr id="6" name="Slide Number Placeholder 5"/>
          <p:cNvSpPr>
            <a:spLocks noGrp="1"/>
          </p:cNvSpPr>
          <p:nvPr>
            <p:ph type="sldNum" sz="quarter" idx="12"/>
          </p:nvPr>
        </p:nvSpPr>
        <p:spPr/>
        <p:txBody>
          <a:bodyPr/>
          <a:lstStyle>
            <a:extLst/>
          </a:lstStyle>
          <a:p>
            <a:pPr>
              <a:defRPr/>
            </a:pPr>
            <a:fld id="{530EBA09-45F5-49C7-A972-12E2959551C0}" type="slidenum">
              <a:rPr lang="en-AU" smtClean="0"/>
              <a:pPr>
                <a:defRPr/>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B46AD375-342B-4BCA-8F54-2E10B03FE3AE}" type="datetimeFigureOut">
              <a:rPr lang="en-AU" smtClean="0"/>
              <a:pPr>
                <a:defRPr/>
              </a:pPr>
              <a:t>8/03/2011</a:t>
            </a:fld>
            <a:endParaRPr lang="en-AU" dirty="0"/>
          </a:p>
        </p:txBody>
      </p:sp>
      <p:sp>
        <p:nvSpPr>
          <p:cNvPr id="5" name="Footer Placeholder 4"/>
          <p:cNvSpPr>
            <a:spLocks noGrp="1"/>
          </p:cNvSpPr>
          <p:nvPr>
            <p:ph type="ftr" sz="quarter" idx="11"/>
          </p:nvPr>
        </p:nvSpPr>
        <p:spPr/>
        <p:txBody>
          <a:bodyPr/>
          <a:lstStyle>
            <a:extLst/>
          </a:lstStyle>
          <a:p>
            <a:pPr>
              <a:defRPr/>
            </a:pPr>
            <a:endParaRPr lang="en-AU"/>
          </a:p>
        </p:txBody>
      </p:sp>
      <p:sp>
        <p:nvSpPr>
          <p:cNvPr id="6" name="Slide Number Placeholder 5"/>
          <p:cNvSpPr>
            <a:spLocks noGrp="1"/>
          </p:cNvSpPr>
          <p:nvPr>
            <p:ph type="sldNum" sz="quarter" idx="12"/>
          </p:nvPr>
        </p:nvSpPr>
        <p:spPr/>
        <p:txBody>
          <a:bodyPr/>
          <a:lstStyle>
            <a:extLst/>
          </a:lstStyle>
          <a:p>
            <a:pPr>
              <a:defRPr/>
            </a:pPr>
            <a:fld id="{1A8F8603-2297-4213-82D9-B529D1966220}" type="slidenum">
              <a:rPr lang="en-AU" smtClean="0"/>
              <a:pPr>
                <a:defRPr/>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16B0B811-4A03-4D97-B020-8E1D744C1C7A}" type="datetimeFigureOut">
              <a:rPr lang="en-AU" smtClean="0"/>
              <a:pPr>
                <a:defRPr/>
              </a:pPr>
              <a:t>8/03/2011</a:t>
            </a:fld>
            <a:endParaRPr lang="en-AU" dirty="0"/>
          </a:p>
        </p:txBody>
      </p:sp>
      <p:sp>
        <p:nvSpPr>
          <p:cNvPr id="5" name="Footer Placeholder 4"/>
          <p:cNvSpPr>
            <a:spLocks noGrp="1"/>
          </p:cNvSpPr>
          <p:nvPr>
            <p:ph type="ftr" sz="quarter" idx="11"/>
          </p:nvPr>
        </p:nvSpPr>
        <p:spPr/>
        <p:txBody>
          <a:bodyPr/>
          <a:lstStyle>
            <a:extLst/>
          </a:lstStyle>
          <a:p>
            <a:pPr>
              <a:defRPr/>
            </a:pPr>
            <a:endParaRPr lang="en-AU"/>
          </a:p>
        </p:txBody>
      </p:sp>
      <p:sp>
        <p:nvSpPr>
          <p:cNvPr id="6" name="Slide Number Placeholder 5"/>
          <p:cNvSpPr>
            <a:spLocks noGrp="1"/>
          </p:cNvSpPr>
          <p:nvPr>
            <p:ph type="sldNum" sz="quarter" idx="12"/>
          </p:nvPr>
        </p:nvSpPr>
        <p:spPr/>
        <p:txBody>
          <a:bodyPr/>
          <a:lstStyle>
            <a:extLst/>
          </a:lstStyle>
          <a:p>
            <a:pPr>
              <a:defRPr/>
            </a:pPr>
            <a:fld id="{51BB8E19-EA5B-4A13-9FD4-448BFC810C95}" type="slidenum">
              <a:rPr lang="en-AU" smtClean="0"/>
              <a:pPr>
                <a:defRPr/>
              </a:pPr>
              <a:t>‹#›</a:t>
            </a:fld>
            <a:endParaRPr lang="en-AU"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C1679301-5132-472D-8C1B-606FA27BCAC7}" type="datetimeFigureOut">
              <a:rPr lang="en-AU" smtClean="0"/>
              <a:pPr>
                <a:defRPr/>
              </a:pPr>
              <a:t>8/03/2011</a:t>
            </a:fld>
            <a:endParaRPr lang="en-AU" dirty="0"/>
          </a:p>
        </p:txBody>
      </p:sp>
      <p:sp>
        <p:nvSpPr>
          <p:cNvPr id="5" name="Footer Placeholder 4"/>
          <p:cNvSpPr>
            <a:spLocks noGrp="1"/>
          </p:cNvSpPr>
          <p:nvPr>
            <p:ph type="ftr" sz="quarter" idx="11"/>
          </p:nvPr>
        </p:nvSpPr>
        <p:spPr/>
        <p:txBody>
          <a:bodyPr/>
          <a:lstStyle>
            <a:extLst/>
          </a:lstStyle>
          <a:p>
            <a:pPr>
              <a:defRPr/>
            </a:pPr>
            <a:endParaRPr lang="en-AU"/>
          </a:p>
        </p:txBody>
      </p:sp>
      <p:sp>
        <p:nvSpPr>
          <p:cNvPr id="6" name="Slide Number Placeholder 5"/>
          <p:cNvSpPr>
            <a:spLocks noGrp="1"/>
          </p:cNvSpPr>
          <p:nvPr>
            <p:ph type="sldNum" sz="quarter" idx="12"/>
          </p:nvPr>
        </p:nvSpPr>
        <p:spPr/>
        <p:txBody>
          <a:bodyPr/>
          <a:lstStyle>
            <a:extLst/>
          </a:lstStyle>
          <a:p>
            <a:pPr>
              <a:defRPr/>
            </a:pPr>
            <a:fld id="{4C61C242-01E3-4606-8D08-1E8BB3DBB386}" type="slidenum">
              <a:rPr lang="en-AU" smtClean="0"/>
              <a:pPr>
                <a:defRPr/>
              </a:pPr>
              <a:t>‹#›</a:t>
            </a:fld>
            <a:endParaRPr lang="en-AU"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DFE2F7C2-2CB9-4FAC-ABA3-D05143891F36}" type="datetimeFigureOut">
              <a:rPr lang="en-AU" smtClean="0"/>
              <a:pPr>
                <a:defRPr/>
              </a:pPr>
              <a:t>8/03/2011</a:t>
            </a:fld>
            <a:endParaRPr lang="en-AU" dirty="0"/>
          </a:p>
        </p:txBody>
      </p:sp>
      <p:sp>
        <p:nvSpPr>
          <p:cNvPr id="6" name="Footer Placeholder 5"/>
          <p:cNvSpPr>
            <a:spLocks noGrp="1"/>
          </p:cNvSpPr>
          <p:nvPr>
            <p:ph type="ftr" sz="quarter" idx="11"/>
          </p:nvPr>
        </p:nvSpPr>
        <p:spPr/>
        <p:txBody>
          <a:bodyPr/>
          <a:lstStyle>
            <a:extLst/>
          </a:lstStyle>
          <a:p>
            <a:pPr>
              <a:defRPr/>
            </a:pPr>
            <a:endParaRPr lang="en-AU"/>
          </a:p>
        </p:txBody>
      </p:sp>
      <p:sp>
        <p:nvSpPr>
          <p:cNvPr id="7" name="Slide Number Placeholder 6"/>
          <p:cNvSpPr>
            <a:spLocks noGrp="1"/>
          </p:cNvSpPr>
          <p:nvPr>
            <p:ph type="sldNum" sz="quarter" idx="12"/>
          </p:nvPr>
        </p:nvSpPr>
        <p:spPr/>
        <p:txBody>
          <a:bodyPr/>
          <a:lstStyle>
            <a:extLst/>
          </a:lstStyle>
          <a:p>
            <a:pPr>
              <a:defRPr/>
            </a:pPr>
            <a:fld id="{FC0E6BFE-01A4-4FA8-876A-8D90CC7EB716}" type="slidenum">
              <a:rPr lang="en-AU" smtClean="0"/>
              <a:pPr>
                <a:defRPr/>
              </a:pPr>
              <a:t>‹#›</a:t>
            </a:fld>
            <a:endParaRPr lang="en-AU"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10F3E01A-1BAB-454C-A7BB-47FD7E610357}" type="datetimeFigureOut">
              <a:rPr lang="en-AU" smtClean="0"/>
              <a:pPr>
                <a:defRPr/>
              </a:pPr>
              <a:t>8/03/2011</a:t>
            </a:fld>
            <a:endParaRPr lang="en-AU" dirty="0"/>
          </a:p>
        </p:txBody>
      </p:sp>
      <p:sp>
        <p:nvSpPr>
          <p:cNvPr id="8" name="Footer Placeholder 7"/>
          <p:cNvSpPr>
            <a:spLocks noGrp="1"/>
          </p:cNvSpPr>
          <p:nvPr>
            <p:ph type="ftr" sz="quarter" idx="11"/>
          </p:nvPr>
        </p:nvSpPr>
        <p:spPr/>
        <p:txBody>
          <a:bodyPr/>
          <a:lstStyle>
            <a:extLst/>
          </a:lstStyle>
          <a:p>
            <a:pPr>
              <a:defRPr/>
            </a:pPr>
            <a:endParaRPr lang="en-AU"/>
          </a:p>
        </p:txBody>
      </p:sp>
      <p:sp>
        <p:nvSpPr>
          <p:cNvPr id="9" name="Slide Number Placeholder 8"/>
          <p:cNvSpPr>
            <a:spLocks noGrp="1"/>
          </p:cNvSpPr>
          <p:nvPr>
            <p:ph type="sldNum" sz="quarter" idx="12"/>
          </p:nvPr>
        </p:nvSpPr>
        <p:spPr/>
        <p:txBody>
          <a:bodyPr/>
          <a:lstStyle>
            <a:extLst/>
          </a:lstStyle>
          <a:p>
            <a:pPr>
              <a:defRPr/>
            </a:pPr>
            <a:fld id="{6AE6B04D-D196-4466-8799-05C3FC4FFC58}" type="slidenum">
              <a:rPr lang="en-AU" smtClean="0"/>
              <a:pPr>
                <a:defRPr/>
              </a:pPr>
              <a:t>‹#›</a:t>
            </a:fld>
            <a:endParaRPr lang="en-AU"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fld id="{9DCFDE30-CA88-476E-963F-C96CA971648A}" type="datetimeFigureOut">
              <a:rPr lang="en-AU" smtClean="0"/>
              <a:pPr>
                <a:defRPr/>
              </a:pPr>
              <a:t>8/03/2011</a:t>
            </a:fld>
            <a:endParaRPr lang="en-AU" dirty="0"/>
          </a:p>
        </p:txBody>
      </p:sp>
      <p:sp>
        <p:nvSpPr>
          <p:cNvPr id="4" name="Footer Placeholder 3"/>
          <p:cNvSpPr>
            <a:spLocks noGrp="1"/>
          </p:cNvSpPr>
          <p:nvPr>
            <p:ph type="ftr" sz="quarter" idx="11"/>
          </p:nvPr>
        </p:nvSpPr>
        <p:spPr/>
        <p:txBody>
          <a:bodyPr/>
          <a:lstStyle>
            <a:extLst/>
          </a:lstStyle>
          <a:p>
            <a:pPr>
              <a:defRPr/>
            </a:pPr>
            <a:endParaRPr lang="en-AU"/>
          </a:p>
        </p:txBody>
      </p:sp>
      <p:sp>
        <p:nvSpPr>
          <p:cNvPr id="5" name="Slide Number Placeholder 4"/>
          <p:cNvSpPr>
            <a:spLocks noGrp="1"/>
          </p:cNvSpPr>
          <p:nvPr>
            <p:ph type="sldNum" sz="quarter" idx="12"/>
          </p:nvPr>
        </p:nvSpPr>
        <p:spPr/>
        <p:txBody>
          <a:bodyPr/>
          <a:lstStyle>
            <a:extLst/>
          </a:lstStyle>
          <a:p>
            <a:pPr>
              <a:defRPr/>
            </a:pPr>
            <a:fld id="{475644F8-5AB9-46E6-9365-1BF396EF65A7}" type="slidenum">
              <a:rPr lang="en-AU" smtClean="0"/>
              <a:pPr>
                <a:defRPr/>
              </a:pPr>
              <a:t>‹#›</a:t>
            </a:fld>
            <a:endParaRPr lang="en-AU"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267D8233-43A4-4AD0-BC23-CB71ADDA02AE}" type="datetimeFigureOut">
              <a:rPr lang="en-AU" smtClean="0"/>
              <a:pPr>
                <a:defRPr/>
              </a:pPr>
              <a:t>8/03/2011</a:t>
            </a:fld>
            <a:endParaRPr lang="en-AU" dirty="0"/>
          </a:p>
        </p:txBody>
      </p:sp>
      <p:sp>
        <p:nvSpPr>
          <p:cNvPr id="3" name="Footer Placeholder 2"/>
          <p:cNvSpPr>
            <a:spLocks noGrp="1"/>
          </p:cNvSpPr>
          <p:nvPr>
            <p:ph type="ftr" sz="quarter" idx="11"/>
          </p:nvPr>
        </p:nvSpPr>
        <p:spPr/>
        <p:txBody>
          <a:bodyPr/>
          <a:lstStyle>
            <a:extLst/>
          </a:lstStyle>
          <a:p>
            <a:pPr>
              <a:defRPr/>
            </a:pPr>
            <a:endParaRPr lang="en-AU"/>
          </a:p>
        </p:txBody>
      </p:sp>
      <p:sp>
        <p:nvSpPr>
          <p:cNvPr id="4" name="Slide Number Placeholder 3"/>
          <p:cNvSpPr>
            <a:spLocks noGrp="1"/>
          </p:cNvSpPr>
          <p:nvPr>
            <p:ph type="sldNum" sz="quarter" idx="12"/>
          </p:nvPr>
        </p:nvSpPr>
        <p:spPr/>
        <p:txBody>
          <a:bodyPr/>
          <a:lstStyle>
            <a:extLst/>
          </a:lstStyle>
          <a:p>
            <a:pPr>
              <a:defRPr/>
            </a:pPr>
            <a:fld id="{D48B2B64-E554-4131-88B6-6FF795CDA7D2}" type="slidenum">
              <a:rPr lang="en-AU" smtClean="0"/>
              <a:pPr>
                <a:defRPr/>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fld id="{940006B9-ED51-40D5-945F-657AFB098B22}" type="datetimeFigureOut">
              <a:rPr lang="en-AU" smtClean="0"/>
              <a:pPr>
                <a:defRPr/>
              </a:pPr>
              <a:t>8/03/2011</a:t>
            </a:fld>
            <a:endParaRPr lang="en-AU" dirty="0"/>
          </a:p>
        </p:txBody>
      </p:sp>
      <p:sp>
        <p:nvSpPr>
          <p:cNvPr id="6" name="Footer Placeholder 5"/>
          <p:cNvSpPr>
            <a:spLocks noGrp="1"/>
          </p:cNvSpPr>
          <p:nvPr>
            <p:ph type="ftr" sz="quarter" idx="11"/>
          </p:nvPr>
        </p:nvSpPr>
        <p:spPr/>
        <p:txBody>
          <a:bodyPr/>
          <a:lstStyle>
            <a:extLst/>
          </a:lstStyle>
          <a:p>
            <a:pPr>
              <a:defRPr/>
            </a:pPr>
            <a:endParaRPr lang="en-AU"/>
          </a:p>
        </p:txBody>
      </p:sp>
      <p:sp>
        <p:nvSpPr>
          <p:cNvPr id="7" name="Slide Number Placeholder 6"/>
          <p:cNvSpPr>
            <a:spLocks noGrp="1"/>
          </p:cNvSpPr>
          <p:nvPr>
            <p:ph type="sldNum" sz="quarter" idx="12"/>
          </p:nvPr>
        </p:nvSpPr>
        <p:spPr/>
        <p:txBody>
          <a:bodyPr/>
          <a:lstStyle>
            <a:extLst/>
          </a:lstStyle>
          <a:p>
            <a:pPr>
              <a:defRPr/>
            </a:pPr>
            <a:fld id="{44290CCE-6450-4B16-BF9C-1DC42BB1C98A}" type="slidenum">
              <a:rPr lang="en-AU" smtClean="0"/>
              <a:pPr>
                <a:defRPr/>
              </a:pPr>
              <a:t>‹#›</a:t>
            </a:fld>
            <a:endParaRPr lang="en-AU"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C0055F69-FFE8-4614-B53A-048D29CD3214}" type="datetimeFigureOut">
              <a:rPr lang="en-AU" smtClean="0"/>
              <a:pPr>
                <a:defRPr/>
              </a:pPr>
              <a:t>8/03/2011</a:t>
            </a:fld>
            <a:endParaRPr lang="en-AU"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AU"/>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F977FC80-3B36-4DEE-83C3-12C6847337C8}" type="slidenum">
              <a:rPr lang="en-AU" smtClean="0"/>
              <a:pPr>
                <a:defRPr/>
              </a:pPr>
              <a:t>‹#›</a:t>
            </a:fld>
            <a:endParaRPr lang="en-AU"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278692B3-AFC4-4DD7-8EA1-48D2286A6D9A}" type="datetimeFigureOut">
              <a:rPr lang="en-AU" smtClean="0"/>
              <a:pPr>
                <a:defRPr/>
              </a:pPr>
              <a:t>8/03/2011</a:t>
            </a:fld>
            <a:endParaRPr lang="en-AU"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AU"/>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7A9489C5-1009-46D1-8D8B-C9DBD225B4A1}" type="slidenum">
              <a:rPr lang="en-AU" smtClean="0"/>
              <a:pPr>
                <a:defRPr/>
              </a:pPr>
              <a:t>‹#›</a:t>
            </a:fld>
            <a:endParaRPr lang="en-AU"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cotw.cc/wiki/Project_Matchin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cotw.cc/wiki/Meeting_Tools_and_Practices" TargetMode="External"/><Relationship Id="rId2" Type="http://schemas.openxmlformats.org/officeDocument/2006/relationships/hyperlink" Target="http://cotw.cc/" TargetMode="External"/><Relationship Id="rId1" Type="http://schemas.openxmlformats.org/officeDocument/2006/relationships/slideLayout" Target="../slideLayouts/slideLayout2.xml"/><Relationship Id="rId6" Type="http://schemas.openxmlformats.org/officeDocument/2006/relationships/hyperlink" Target="https://secure.bettermeans.com/projects/163" TargetMode="External"/><Relationship Id="rId5" Type="http://schemas.openxmlformats.org/officeDocument/2006/relationships/hyperlink" Target="http://cotw.cc/wiki/CC-PMS_etherpad_index" TargetMode="External"/><Relationship Id="rId4" Type="http://schemas.openxmlformats.org/officeDocument/2006/relationships/hyperlink" Target="http://cotw.cc/wiki/Project_Matchin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1989139"/>
            <a:ext cx="7054552" cy="1367854"/>
          </a:xfrm>
        </p:spPr>
        <p:txBody>
          <a:bodyPr/>
          <a:lstStyle/>
          <a:p>
            <a:pPr eaLnBrk="1" hangingPunct="1"/>
            <a:r>
              <a:rPr lang="en-AU" dirty="0" err="1" smtClean="0"/>
              <a:t>ProM</a:t>
            </a:r>
            <a:r>
              <a:rPr lang="en-AU" dirty="0" smtClean="0"/>
              <a:t>/CC-PMS</a:t>
            </a:r>
          </a:p>
        </p:txBody>
      </p:sp>
      <p:sp>
        <p:nvSpPr>
          <p:cNvPr id="3" name="Subtitle 2"/>
          <p:cNvSpPr>
            <a:spLocks noGrp="1"/>
          </p:cNvSpPr>
          <p:nvPr>
            <p:ph type="subTitle" idx="1"/>
          </p:nvPr>
        </p:nvSpPr>
        <p:spPr>
          <a:xfrm>
            <a:off x="683568" y="3644900"/>
            <a:ext cx="7920880" cy="1296988"/>
          </a:xfrm>
        </p:spPr>
        <p:txBody>
          <a:bodyPr rtlCol="0">
            <a:normAutofit/>
          </a:bodyPr>
          <a:lstStyle/>
          <a:p>
            <a:pPr eaLnBrk="1" fontAlgn="auto" hangingPunct="1">
              <a:spcAft>
                <a:spcPts val="0"/>
              </a:spcAft>
              <a:buFont typeface="Arial" pitchFamily="34" charset="0"/>
              <a:buNone/>
              <a:defRPr/>
            </a:pPr>
            <a:r>
              <a:rPr lang="en-AU" dirty="0" smtClean="0"/>
              <a:t>A dating site for the climate action movement</a:t>
            </a:r>
            <a:endParaRPr lang="en-A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70000" lnSpcReduction="20000"/>
          </a:bodyPr>
          <a:lstStyle/>
          <a:p>
            <a:pPr>
              <a:lnSpc>
                <a:spcPct val="170000"/>
              </a:lnSpc>
              <a:buNone/>
              <a:defRPr/>
            </a:pPr>
            <a:r>
              <a:rPr lang="en-AU" sz="3200" dirty="0" smtClean="0"/>
              <a:t>	Once projects have determined alignment, they are presented with options for dating. Each form of date involves a pre-established process with a different level of commitment. Possibilities include:</a:t>
            </a:r>
          </a:p>
          <a:p>
            <a:pPr>
              <a:lnSpc>
                <a:spcPct val="170000"/>
              </a:lnSpc>
              <a:buFont typeface="Arial" charset="0"/>
              <a:buChar char="•"/>
              <a:defRPr/>
            </a:pPr>
            <a:r>
              <a:rPr lang="en-AU" sz="3200" b="1" dirty="0" smtClean="0"/>
              <a:t>Coffee date: </a:t>
            </a:r>
            <a:r>
              <a:rPr lang="en-AU" sz="3200" dirty="0" smtClean="0"/>
              <a:t>a “getting to know you”</a:t>
            </a:r>
            <a:r>
              <a:rPr lang="en-US" sz="3200" dirty="0" smtClean="0"/>
              <a:t> encounter</a:t>
            </a:r>
          </a:p>
          <a:p>
            <a:pPr>
              <a:lnSpc>
                <a:spcPct val="170000"/>
              </a:lnSpc>
              <a:buFont typeface="Arial" charset="0"/>
              <a:buChar char="•"/>
              <a:defRPr/>
            </a:pPr>
            <a:r>
              <a:rPr lang="en-US" sz="3200" b="1" dirty="0" smtClean="0"/>
              <a:t>One night stand: </a:t>
            </a:r>
            <a:r>
              <a:rPr lang="en-US" sz="3200" dirty="0" smtClean="0"/>
              <a:t>alignment for a one-off project</a:t>
            </a:r>
          </a:p>
          <a:p>
            <a:pPr>
              <a:lnSpc>
                <a:spcPct val="170000"/>
              </a:lnSpc>
              <a:buFont typeface="Arial" charset="0"/>
              <a:buChar char="•"/>
              <a:defRPr/>
            </a:pPr>
            <a:r>
              <a:rPr lang="en-US" sz="3200" b="1" dirty="0" smtClean="0"/>
              <a:t>Gooseberry: </a:t>
            </a:r>
            <a:r>
              <a:rPr lang="en-US" sz="3200" dirty="0" smtClean="0"/>
              <a:t>get involved in an existing date</a:t>
            </a:r>
          </a:p>
          <a:p>
            <a:pPr>
              <a:lnSpc>
                <a:spcPct val="170000"/>
              </a:lnSpc>
              <a:buFont typeface="Arial" charset="0"/>
              <a:buChar char="•"/>
              <a:defRPr/>
            </a:pPr>
            <a:r>
              <a:rPr lang="en-US" sz="3200" b="1" dirty="0" smtClean="0"/>
              <a:t>Going steady: </a:t>
            </a:r>
            <a:r>
              <a:rPr lang="en-US" sz="3200" dirty="0" smtClean="0"/>
              <a:t>negotiate for ongoing engagement	</a:t>
            </a:r>
          </a:p>
          <a:p>
            <a:pPr eaLnBrk="1" fontAlgn="auto" hangingPunct="1">
              <a:spcAft>
                <a:spcPts val="0"/>
              </a:spcAft>
              <a:buFont typeface="Arial" pitchFamily="34" charset="0"/>
              <a:buNone/>
              <a:defRPr/>
            </a:pPr>
            <a:endParaRPr lang="en-AU" dirty="0" smtClean="0"/>
          </a:p>
          <a:p>
            <a:pPr eaLnBrk="1" fontAlgn="auto" hangingPunct="1">
              <a:spcAft>
                <a:spcPts val="0"/>
              </a:spcAft>
              <a:defRPr/>
            </a:pPr>
            <a:endParaRPr lang="en-AU" dirty="0"/>
          </a:p>
        </p:txBody>
      </p:sp>
      <p:sp>
        <p:nvSpPr>
          <p:cNvPr id="5122" name="Title 1"/>
          <p:cNvSpPr>
            <a:spLocks noGrp="1"/>
          </p:cNvSpPr>
          <p:nvPr>
            <p:ph type="title"/>
          </p:nvPr>
        </p:nvSpPr>
        <p:spPr/>
        <p:txBody>
          <a:bodyPr>
            <a:normAutofit fontScale="90000"/>
          </a:bodyPr>
          <a:lstStyle/>
          <a:p>
            <a:pPr eaLnBrk="1" hangingPunct="1"/>
            <a:r>
              <a:rPr lang="en-AU" sz="4400" dirty="0" smtClean="0"/>
              <a:t>What is dating? </a:t>
            </a:r>
            <a:r>
              <a:rPr lang="en-AU" dirty="0" smtClean="0"/>
              <a:t/>
            </a:r>
            <a:br>
              <a:rPr lang="en-AU" dirty="0" smtClean="0"/>
            </a:br>
            <a:r>
              <a:rPr lang="en-AU" sz="3100" dirty="0" smtClean="0"/>
              <a:t>Options for collaboration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CA" dirty="0" smtClean="0"/>
              <a:t>What is engagement?</a:t>
            </a:r>
            <a:br>
              <a:rPr lang="en-CA" dirty="0" smtClean="0"/>
            </a:br>
            <a:r>
              <a:rPr lang="en-CA" sz="2700" dirty="0" smtClean="0"/>
              <a:t>Towards lasting convergence</a:t>
            </a:r>
            <a:endParaRPr lang="en-CA" sz="2700" dirty="0"/>
          </a:p>
        </p:txBody>
      </p:sp>
      <p:sp>
        <p:nvSpPr>
          <p:cNvPr id="7" name="Rounded Rectangle 6"/>
          <p:cNvSpPr/>
          <p:nvPr/>
        </p:nvSpPr>
        <p:spPr>
          <a:xfrm>
            <a:off x="971600" y="2852936"/>
            <a:ext cx="3528392" cy="86409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CA" dirty="0" smtClean="0"/>
              <a:t>ALIGNMENT</a:t>
            </a:r>
            <a:endParaRPr lang="en-CA" dirty="0"/>
          </a:p>
        </p:txBody>
      </p:sp>
      <p:sp>
        <p:nvSpPr>
          <p:cNvPr id="8" name="Rounded Rectangle 7"/>
          <p:cNvSpPr/>
          <p:nvPr/>
        </p:nvSpPr>
        <p:spPr>
          <a:xfrm>
            <a:off x="5004048" y="2852936"/>
            <a:ext cx="3528392" cy="8640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CA" dirty="0" smtClean="0"/>
              <a:t>SYNERGY</a:t>
            </a:r>
            <a:endParaRPr lang="en-CA" dirty="0"/>
          </a:p>
        </p:txBody>
      </p:sp>
      <p:sp>
        <p:nvSpPr>
          <p:cNvPr id="13" name="Rounded Rectangle 12"/>
          <p:cNvSpPr/>
          <p:nvPr/>
        </p:nvSpPr>
        <p:spPr>
          <a:xfrm>
            <a:off x="251520" y="4149080"/>
            <a:ext cx="1800200" cy="43204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CA" dirty="0" smtClean="0"/>
              <a:t>Intentions</a:t>
            </a:r>
            <a:endParaRPr lang="en-CA" dirty="0"/>
          </a:p>
        </p:txBody>
      </p:sp>
      <p:sp>
        <p:nvSpPr>
          <p:cNvPr id="15" name="Rounded Rectangle 14"/>
          <p:cNvSpPr/>
          <p:nvPr/>
        </p:nvSpPr>
        <p:spPr>
          <a:xfrm>
            <a:off x="3203848" y="4149080"/>
            <a:ext cx="1800200" cy="43204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smtClean="0"/>
              <a:t>Language</a:t>
            </a:r>
            <a:endParaRPr lang="en-CA" dirty="0"/>
          </a:p>
        </p:txBody>
      </p:sp>
      <p:sp>
        <p:nvSpPr>
          <p:cNvPr id="16" name="Rounded Rectangle 15"/>
          <p:cNvSpPr/>
          <p:nvPr/>
        </p:nvSpPr>
        <p:spPr>
          <a:xfrm>
            <a:off x="683568" y="5085184"/>
            <a:ext cx="1800200" cy="43204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CA" dirty="0" smtClean="0"/>
              <a:t>Processes</a:t>
            </a:r>
            <a:endParaRPr lang="en-CA" dirty="0"/>
          </a:p>
        </p:txBody>
      </p:sp>
      <p:sp>
        <p:nvSpPr>
          <p:cNvPr id="17" name="Rounded Rectangle 16"/>
          <p:cNvSpPr/>
          <p:nvPr/>
        </p:nvSpPr>
        <p:spPr>
          <a:xfrm>
            <a:off x="2699792" y="5013176"/>
            <a:ext cx="1800200" cy="43204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CA" dirty="0" smtClean="0"/>
              <a:t>Tools</a:t>
            </a:r>
            <a:endParaRPr lang="en-CA" dirty="0"/>
          </a:p>
        </p:txBody>
      </p:sp>
      <p:cxnSp>
        <p:nvCxnSpPr>
          <p:cNvPr id="19" name="Elbow Connector 18"/>
          <p:cNvCxnSpPr/>
          <p:nvPr/>
        </p:nvCxnSpPr>
        <p:spPr>
          <a:xfrm rot="10800000" flipV="1">
            <a:off x="611560" y="3717032"/>
            <a:ext cx="1296144" cy="432048"/>
          </a:xfrm>
          <a:prstGeom prst="bentConnector3">
            <a:avLst>
              <a:gd name="adj1" fmla="val 102071"/>
            </a:avLst>
          </a:prstGeom>
          <a:ln>
            <a:tailEnd type="arrow"/>
          </a:ln>
        </p:spPr>
        <p:style>
          <a:lnRef idx="2">
            <a:schemeClr val="dk1"/>
          </a:lnRef>
          <a:fillRef idx="0">
            <a:schemeClr val="dk1"/>
          </a:fillRef>
          <a:effectRef idx="1">
            <a:schemeClr val="dk1"/>
          </a:effectRef>
          <a:fontRef idx="minor">
            <a:schemeClr val="tx1"/>
          </a:fontRef>
        </p:style>
      </p:cxnSp>
      <p:cxnSp>
        <p:nvCxnSpPr>
          <p:cNvPr id="30" name="Elbow Connector 29"/>
          <p:cNvCxnSpPr/>
          <p:nvPr/>
        </p:nvCxnSpPr>
        <p:spPr>
          <a:xfrm rot="5400000">
            <a:off x="1763688" y="4221088"/>
            <a:ext cx="1296144" cy="432048"/>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34" name="Elbow Connector 33"/>
          <p:cNvCxnSpPr/>
          <p:nvPr/>
        </p:nvCxnSpPr>
        <p:spPr>
          <a:xfrm rot="16200000" flipH="1">
            <a:off x="2231740" y="4257092"/>
            <a:ext cx="1152128" cy="360040"/>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38" name="Straight Arrow Connector 37"/>
          <p:cNvCxnSpPr/>
          <p:nvPr/>
        </p:nvCxnSpPr>
        <p:spPr>
          <a:xfrm rot="16200000" flipH="1">
            <a:off x="3653898" y="3915054"/>
            <a:ext cx="432048" cy="3600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1" name="Rounded Rectangle 40"/>
          <p:cNvSpPr/>
          <p:nvPr/>
        </p:nvSpPr>
        <p:spPr>
          <a:xfrm>
            <a:off x="6876256" y="4149080"/>
            <a:ext cx="1800200" cy="43204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CA" dirty="0" smtClean="0"/>
              <a:t>Roles</a:t>
            </a:r>
            <a:endParaRPr lang="en-CA" dirty="0"/>
          </a:p>
        </p:txBody>
      </p:sp>
      <p:sp>
        <p:nvSpPr>
          <p:cNvPr id="42" name="Rounded Rectangle 41"/>
          <p:cNvSpPr/>
          <p:nvPr/>
        </p:nvSpPr>
        <p:spPr>
          <a:xfrm>
            <a:off x="5580112" y="5013176"/>
            <a:ext cx="2016224" cy="43204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CA" dirty="0" smtClean="0"/>
              <a:t>Responsibilities</a:t>
            </a:r>
            <a:endParaRPr lang="en-CA" dirty="0"/>
          </a:p>
        </p:txBody>
      </p:sp>
      <p:cxnSp>
        <p:nvCxnSpPr>
          <p:cNvPr id="44" name="Straight Arrow Connector 43"/>
          <p:cNvCxnSpPr/>
          <p:nvPr/>
        </p:nvCxnSpPr>
        <p:spPr>
          <a:xfrm rot="5400000">
            <a:off x="5868938" y="4364310"/>
            <a:ext cx="1296144"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7" name="Straight Arrow Connector 46"/>
          <p:cNvCxnSpPr/>
          <p:nvPr/>
        </p:nvCxnSpPr>
        <p:spPr>
          <a:xfrm rot="5400000">
            <a:off x="7453114" y="3932262"/>
            <a:ext cx="432048"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 name="Rectangle 17"/>
          <p:cNvSpPr/>
          <p:nvPr/>
        </p:nvSpPr>
        <p:spPr>
          <a:xfrm>
            <a:off x="611560" y="1556792"/>
            <a:ext cx="7920880" cy="977191"/>
          </a:xfrm>
          <a:prstGeom prst="rect">
            <a:avLst/>
          </a:prstGeom>
        </p:spPr>
        <p:txBody>
          <a:bodyPr wrap="square">
            <a:spAutoFit/>
          </a:bodyPr>
          <a:lstStyle/>
          <a:p>
            <a:pPr>
              <a:lnSpc>
                <a:spcPct val="150000"/>
              </a:lnSpc>
            </a:pPr>
            <a:r>
              <a:rPr lang="en-US" sz="2000" dirty="0" smtClean="0">
                <a:latin typeface="+mn-lt"/>
              </a:rPr>
              <a:t>All dates are variations on ‘engagement’. They involve a convergence process that tightens </a:t>
            </a:r>
            <a:r>
              <a:rPr lang="en-US" sz="2000" i="1" dirty="0" smtClean="0">
                <a:latin typeface="+mn-lt"/>
              </a:rPr>
              <a:t>alignment </a:t>
            </a:r>
            <a:r>
              <a:rPr lang="en-US" sz="2000" dirty="0" smtClean="0">
                <a:latin typeface="+mn-lt"/>
              </a:rPr>
              <a:t>and </a:t>
            </a:r>
            <a:r>
              <a:rPr lang="en-US" sz="2000" i="1" dirty="0" smtClean="0">
                <a:latin typeface="+mn-lt"/>
              </a:rPr>
              <a:t>synergy</a:t>
            </a:r>
            <a:r>
              <a:rPr lang="en-US" sz="2000" dirty="0" smtClean="0">
                <a:latin typeface="+mn-lt"/>
              </a:rPr>
              <a:t>.</a:t>
            </a:r>
            <a:endParaRPr lang="en-AU" sz="2000" dirty="0">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CA" sz="4400" dirty="0" smtClean="0"/>
              <a:t>Serious dating</a:t>
            </a:r>
            <a:r>
              <a:rPr lang="en-CA" dirty="0" smtClean="0"/>
              <a:t/>
            </a:r>
            <a:br>
              <a:rPr lang="en-CA" dirty="0" smtClean="0"/>
            </a:br>
            <a:r>
              <a:rPr lang="en-CA" sz="3100" dirty="0" smtClean="0"/>
              <a:t>Tools for engagement</a:t>
            </a:r>
            <a:endParaRPr lang="en-CA" sz="3100" dirty="0"/>
          </a:p>
        </p:txBody>
      </p:sp>
      <p:sp>
        <p:nvSpPr>
          <p:cNvPr id="5" name="Rounded Rectangle 4"/>
          <p:cNvSpPr/>
          <p:nvPr/>
        </p:nvSpPr>
        <p:spPr>
          <a:xfrm>
            <a:off x="1187624" y="2060848"/>
            <a:ext cx="3240360" cy="3240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Share Space</a:t>
            </a:r>
            <a:endParaRPr lang="en-CA" b="1" dirty="0">
              <a:solidFill>
                <a:schemeClr val="tx1"/>
              </a:solidFill>
            </a:endParaRPr>
          </a:p>
        </p:txBody>
      </p:sp>
      <p:sp>
        <p:nvSpPr>
          <p:cNvPr id="6" name="Rounded Rectangle 5"/>
          <p:cNvSpPr/>
          <p:nvPr/>
        </p:nvSpPr>
        <p:spPr>
          <a:xfrm>
            <a:off x="5148064" y="2132856"/>
            <a:ext cx="3024336" cy="31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Explore Convergence</a:t>
            </a:r>
            <a:endParaRPr lang="en-CA" b="1" dirty="0">
              <a:solidFill>
                <a:schemeClr val="tx1"/>
              </a:solidFill>
            </a:endParaRPr>
          </a:p>
        </p:txBody>
      </p:sp>
      <p:sp>
        <p:nvSpPr>
          <p:cNvPr id="7" name="Rounded Rectangle 6"/>
          <p:cNvSpPr/>
          <p:nvPr/>
        </p:nvSpPr>
        <p:spPr>
          <a:xfrm>
            <a:off x="1547664" y="4077072"/>
            <a:ext cx="1008112" cy="86409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CA" dirty="0" smtClean="0"/>
              <a:t>Wiki</a:t>
            </a:r>
            <a:endParaRPr lang="en-CA" dirty="0"/>
          </a:p>
        </p:txBody>
      </p:sp>
      <p:sp>
        <p:nvSpPr>
          <p:cNvPr id="8" name="Rounded Rectangle 7"/>
          <p:cNvSpPr/>
          <p:nvPr/>
        </p:nvSpPr>
        <p:spPr>
          <a:xfrm>
            <a:off x="1475656" y="2420888"/>
            <a:ext cx="1008112" cy="8640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CA" dirty="0" smtClean="0"/>
              <a:t>Skype Chat</a:t>
            </a:r>
            <a:endParaRPr lang="en-CA" dirty="0"/>
          </a:p>
        </p:txBody>
      </p:sp>
      <p:sp>
        <p:nvSpPr>
          <p:cNvPr id="9" name="Rounded Rectangle 8"/>
          <p:cNvSpPr/>
          <p:nvPr/>
        </p:nvSpPr>
        <p:spPr>
          <a:xfrm>
            <a:off x="3131840" y="4077072"/>
            <a:ext cx="1008112" cy="86409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smtClean="0"/>
              <a:t>Ether</a:t>
            </a:r>
          </a:p>
          <a:p>
            <a:pPr algn="ctr"/>
            <a:r>
              <a:rPr lang="en-CA" dirty="0" smtClean="0"/>
              <a:t>Pads</a:t>
            </a:r>
            <a:endParaRPr lang="en-CA" dirty="0"/>
          </a:p>
        </p:txBody>
      </p:sp>
      <p:sp>
        <p:nvSpPr>
          <p:cNvPr id="10" name="Rounded Rectangle 9"/>
          <p:cNvSpPr/>
          <p:nvPr/>
        </p:nvSpPr>
        <p:spPr>
          <a:xfrm>
            <a:off x="5724128" y="2348880"/>
            <a:ext cx="2016224" cy="86409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CA" dirty="0" smtClean="0"/>
              <a:t>Shared Practices and Processes</a:t>
            </a:r>
            <a:endParaRPr lang="en-CA" dirty="0"/>
          </a:p>
        </p:txBody>
      </p:sp>
      <p:sp>
        <p:nvSpPr>
          <p:cNvPr id="11" name="Rounded Rectangle 10"/>
          <p:cNvSpPr/>
          <p:nvPr/>
        </p:nvSpPr>
        <p:spPr>
          <a:xfrm>
            <a:off x="5796136" y="4149080"/>
            <a:ext cx="2016224" cy="86409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smtClean="0"/>
              <a:t>Aligning Intentions</a:t>
            </a:r>
            <a:endParaRPr lang="en-CA" dirty="0"/>
          </a:p>
        </p:txBody>
      </p:sp>
      <p:sp>
        <p:nvSpPr>
          <p:cNvPr id="12" name="Rounded Rectangle 11"/>
          <p:cNvSpPr/>
          <p:nvPr/>
        </p:nvSpPr>
        <p:spPr>
          <a:xfrm>
            <a:off x="3131840" y="2420888"/>
            <a:ext cx="1008112" cy="86409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CA" sz="1600" dirty="0" smtClean="0"/>
              <a:t>Google Group</a:t>
            </a:r>
            <a:endParaRPr lang="en-CA"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CA" dirty="0" err="1" smtClean="0"/>
              <a:t>ProM</a:t>
            </a:r>
            <a:r>
              <a:rPr lang="en-CA" dirty="0" smtClean="0"/>
              <a:t> overview</a:t>
            </a:r>
            <a:br>
              <a:rPr lang="en-CA" dirty="0" smtClean="0"/>
            </a:br>
            <a:r>
              <a:rPr lang="en-CA" sz="2700" dirty="0" smtClean="0"/>
              <a:t>Tools and processes to connect projects</a:t>
            </a:r>
            <a:endParaRPr lang="en-CA" sz="2700" dirty="0"/>
          </a:p>
        </p:txBody>
      </p:sp>
      <p:graphicFrame>
        <p:nvGraphicFramePr>
          <p:cNvPr id="7" name="Diagram 6"/>
          <p:cNvGraphicFramePr/>
          <p:nvPr/>
        </p:nvGraphicFramePr>
        <p:xfrm>
          <a:off x="1331640" y="1844824"/>
          <a:ext cx="6360368"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052736"/>
            <a:ext cx="7772400" cy="1828800"/>
          </a:xfrm>
        </p:spPr>
        <p:txBody>
          <a:bodyPr/>
          <a:lstStyle/>
          <a:p>
            <a:r>
              <a:rPr lang="en-CA" dirty="0" smtClean="0"/>
              <a:t>Building </a:t>
            </a:r>
            <a:r>
              <a:rPr lang="en-CA" dirty="0" err="1" smtClean="0"/>
              <a:t>ProM</a:t>
            </a:r>
            <a:endParaRPr lang="en-CA" dirty="0"/>
          </a:p>
        </p:txBody>
      </p:sp>
      <p:sp>
        <p:nvSpPr>
          <p:cNvPr id="3" name="Text Placeholder 2"/>
          <p:cNvSpPr>
            <a:spLocks noGrp="1"/>
          </p:cNvSpPr>
          <p:nvPr>
            <p:ph type="body" idx="1"/>
          </p:nvPr>
        </p:nvSpPr>
        <p:spPr/>
        <p:txBody>
          <a:bodyPr/>
          <a:lstStyle/>
          <a:p>
            <a:r>
              <a:rPr lang="en-CA" dirty="0" smtClean="0"/>
              <a:t>Utilizing Open Infrastructures and Processes as the basis for Open Projects</a:t>
            </a:r>
            <a:endParaRPr lang="en-C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p:txBody>
          <a:bodyPr>
            <a:normAutofit/>
          </a:bodyPr>
          <a:lstStyle/>
          <a:p>
            <a:pPr eaLnBrk="1" hangingPunct="1">
              <a:lnSpc>
                <a:spcPct val="150000"/>
              </a:lnSpc>
              <a:buFont typeface="Arial" charset="0"/>
              <a:buNone/>
              <a:defRPr/>
            </a:pPr>
            <a:r>
              <a:rPr lang="en-AU" sz="2000" dirty="0" smtClean="0"/>
              <a:t>	We are building </a:t>
            </a:r>
            <a:r>
              <a:rPr lang="en-AU" sz="2000" dirty="0" err="1" smtClean="0"/>
              <a:t>ProM</a:t>
            </a:r>
            <a:r>
              <a:rPr lang="en-AU" sz="2000" dirty="0" smtClean="0"/>
              <a:t> the open source way. Our centre of operations is </a:t>
            </a:r>
            <a:r>
              <a:rPr lang="en-AU" sz="2000" dirty="0" smtClean="0">
                <a:hlinkClick r:id="rId2"/>
              </a:rPr>
              <a:t>http://cotw.cc/wiki/Project_Matching</a:t>
            </a:r>
            <a:endParaRPr lang="en-AU" sz="2000" dirty="0" smtClean="0"/>
          </a:p>
          <a:p>
            <a:pPr eaLnBrk="1" hangingPunct="1">
              <a:lnSpc>
                <a:spcPct val="150000"/>
              </a:lnSpc>
              <a:buFont typeface="Arial" charset="0"/>
              <a:buChar char="•"/>
              <a:defRPr/>
            </a:pPr>
            <a:r>
              <a:rPr lang="en-AU" sz="2000" dirty="0" smtClean="0"/>
              <a:t>We have divided the work into three "tracks":</a:t>
            </a:r>
          </a:p>
          <a:p>
            <a:pPr marL="566928" indent="-457200" eaLnBrk="1" hangingPunct="1">
              <a:lnSpc>
                <a:spcPct val="150000"/>
              </a:lnSpc>
              <a:buFont typeface="Arial" charset="0"/>
              <a:buAutoNum type="arabicPeriod"/>
              <a:defRPr/>
            </a:pPr>
            <a:r>
              <a:rPr lang="en-AU" sz="2000" dirty="0" smtClean="0"/>
              <a:t>Outreach</a:t>
            </a:r>
          </a:p>
          <a:p>
            <a:pPr marL="566928" indent="-457200" eaLnBrk="1" hangingPunct="1">
              <a:lnSpc>
                <a:spcPct val="150000"/>
              </a:lnSpc>
              <a:buFont typeface="Arial" charset="0"/>
              <a:buAutoNum type="arabicPeriod"/>
              <a:defRPr/>
            </a:pPr>
            <a:r>
              <a:rPr lang="en-AU" sz="2000" dirty="0" smtClean="0"/>
              <a:t>Meta-data</a:t>
            </a:r>
          </a:p>
          <a:p>
            <a:pPr marL="566928" indent="-457200" eaLnBrk="1" hangingPunct="1">
              <a:lnSpc>
                <a:spcPct val="150000"/>
              </a:lnSpc>
              <a:buFont typeface="Arial" charset="0"/>
              <a:buAutoNum type="arabicPeriod"/>
              <a:defRPr/>
            </a:pPr>
            <a:r>
              <a:rPr lang="en-AU" sz="2000" dirty="0" smtClean="0"/>
              <a:t>Technology. </a:t>
            </a:r>
          </a:p>
          <a:p>
            <a:pPr marL="514350" indent="-514350" eaLnBrk="1" hangingPunct="1">
              <a:buFont typeface="Arial" charset="0"/>
              <a:buNone/>
              <a:defRPr/>
            </a:pPr>
            <a:endParaRPr lang="en-AU" sz="2000" dirty="0" smtClean="0"/>
          </a:p>
          <a:p>
            <a:pPr marL="514350" indent="-514350" eaLnBrk="1" hangingPunct="1">
              <a:buFont typeface="Arial" charset="0"/>
              <a:buNone/>
              <a:defRPr/>
            </a:pPr>
            <a:endParaRPr lang="en-AU" sz="2000" dirty="0" smtClean="0"/>
          </a:p>
          <a:p>
            <a:pPr eaLnBrk="1" hangingPunct="1">
              <a:buFont typeface="Arial" charset="0"/>
              <a:buNone/>
              <a:defRPr/>
            </a:pPr>
            <a:endParaRPr lang="en-AU" dirty="0" smtClean="0"/>
          </a:p>
        </p:txBody>
      </p:sp>
      <p:sp>
        <p:nvSpPr>
          <p:cNvPr id="6146" name="Title 1"/>
          <p:cNvSpPr>
            <a:spLocks noGrp="1"/>
          </p:cNvSpPr>
          <p:nvPr>
            <p:ph type="title"/>
          </p:nvPr>
        </p:nvSpPr>
        <p:spPr/>
        <p:txBody>
          <a:bodyPr>
            <a:normAutofit fontScale="90000"/>
          </a:bodyPr>
          <a:lstStyle/>
          <a:p>
            <a:pPr eaLnBrk="1" hangingPunct="1"/>
            <a:r>
              <a:rPr lang="en-AU" smtClean="0"/>
              <a:t>Project organization and strategy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CA" sz="4000" dirty="0" err="1" smtClean="0"/>
              <a:t>ProM</a:t>
            </a:r>
            <a:r>
              <a:rPr lang="en-CA" sz="4000" dirty="0" smtClean="0"/>
              <a:t> </a:t>
            </a:r>
            <a:r>
              <a:rPr lang="en-CA" sz="4000" dirty="0" err="1" smtClean="0"/>
              <a:t>workstreams</a:t>
            </a:r>
            <a:endParaRPr lang="en-CA" sz="4000" dirty="0"/>
          </a:p>
        </p:txBody>
      </p:sp>
      <p:sp>
        <p:nvSpPr>
          <p:cNvPr id="4" name="Rounded Rectangle 3"/>
          <p:cNvSpPr/>
          <p:nvPr/>
        </p:nvSpPr>
        <p:spPr>
          <a:xfrm>
            <a:off x="2771800" y="1556792"/>
            <a:ext cx="3528392" cy="100811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CA" sz="1600" b="1" i="1" dirty="0" err="1" smtClean="0"/>
              <a:t>ProM</a:t>
            </a:r>
            <a:r>
              <a:rPr lang="en-CA" sz="1600" b="1" i="1" dirty="0" smtClean="0"/>
              <a:t> has three </a:t>
            </a:r>
            <a:r>
              <a:rPr lang="en-CA" sz="1600" b="1" i="1" dirty="0" err="1" smtClean="0"/>
              <a:t>workstreams</a:t>
            </a:r>
            <a:r>
              <a:rPr lang="en-CA" sz="1600" b="1" i="1" dirty="0" smtClean="0"/>
              <a:t> each with a particular mandate and set of  interaction spaces  enabled by certain tools</a:t>
            </a:r>
            <a:endParaRPr lang="en-CA" sz="1600" b="1" i="1" dirty="0"/>
          </a:p>
        </p:txBody>
      </p:sp>
      <p:sp>
        <p:nvSpPr>
          <p:cNvPr id="5" name="Rounded Rectangle 4"/>
          <p:cNvSpPr/>
          <p:nvPr/>
        </p:nvSpPr>
        <p:spPr>
          <a:xfrm>
            <a:off x="3707904" y="2852936"/>
            <a:ext cx="1728192" cy="79208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CA" dirty="0" err="1" smtClean="0"/>
              <a:t>MetaData</a:t>
            </a:r>
            <a:endParaRPr lang="en-CA" dirty="0"/>
          </a:p>
        </p:txBody>
      </p:sp>
      <p:sp>
        <p:nvSpPr>
          <p:cNvPr id="9" name="Rounded Rectangle 8"/>
          <p:cNvSpPr/>
          <p:nvPr/>
        </p:nvSpPr>
        <p:spPr>
          <a:xfrm>
            <a:off x="1115616" y="2852936"/>
            <a:ext cx="1728192" cy="79208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CA" dirty="0" smtClean="0"/>
              <a:t>Outreach</a:t>
            </a:r>
            <a:endParaRPr lang="en-CA" dirty="0"/>
          </a:p>
        </p:txBody>
      </p:sp>
      <p:sp>
        <p:nvSpPr>
          <p:cNvPr id="10" name="Rounded Rectangle 9"/>
          <p:cNvSpPr/>
          <p:nvPr/>
        </p:nvSpPr>
        <p:spPr>
          <a:xfrm>
            <a:off x="6300192" y="2924944"/>
            <a:ext cx="1728192" cy="79208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CA" dirty="0" smtClean="0"/>
              <a:t>Technology</a:t>
            </a:r>
            <a:endParaRPr lang="en-CA" dirty="0"/>
          </a:p>
        </p:txBody>
      </p:sp>
      <p:sp>
        <p:nvSpPr>
          <p:cNvPr id="13" name="Rectangle 12"/>
          <p:cNvSpPr/>
          <p:nvPr/>
        </p:nvSpPr>
        <p:spPr>
          <a:xfrm>
            <a:off x="3851920" y="4077072"/>
            <a:ext cx="1584176" cy="1944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t>Mandate is to identify the meta-data that can facilitate matching</a:t>
            </a:r>
            <a:endParaRPr lang="en-CA" sz="1400" dirty="0"/>
          </a:p>
        </p:txBody>
      </p:sp>
      <p:sp>
        <p:nvSpPr>
          <p:cNvPr id="14" name="Rectangle 13"/>
          <p:cNvSpPr/>
          <p:nvPr/>
        </p:nvSpPr>
        <p:spPr>
          <a:xfrm>
            <a:off x="1187624" y="4077072"/>
            <a:ext cx="1584176" cy="1872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t>Mandate is to identify candidate groups for matching and to develop engagement strategy</a:t>
            </a:r>
            <a:endParaRPr lang="en-CA" sz="1400" dirty="0"/>
          </a:p>
        </p:txBody>
      </p:sp>
      <p:sp>
        <p:nvSpPr>
          <p:cNvPr id="15" name="Rectangle 14"/>
          <p:cNvSpPr/>
          <p:nvPr/>
        </p:nvSpPr>
        <p:spPr>
          <a:xfrm>
            <a:off x="6444208" y="4077072"/>
            <a:ext cx="1584176" cy="1872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t>Mandate is to both identify and test tools for internal use as well as support </a:t>
            </a:r>
            <a:r>
              <a:rPr lang="en-CA" sz="1400" dirty="0" err="1" smtClean="0"/>
              <a:t>ProM</a:t>
            </a:r>
            <a:r>
              <a:rPr lang="en-CA" sz="1400" dirty="0"/>
              <a:t> </a:t>
            </a:r>
            <a:r>
              <a:rPr lang="en-CA" sz="1400" dirty="0" smtClean="0"/>
              <a:t>platform development</a:t>
            </a:r>
            <a:endParaRPr lang="en-CA"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p:txBody>
          <a:bodyPr>
            <a:normAutofit fontScale="92500" lnSpcReduction="10000"/>
          </a:bodyPr>
          <a:lstStyle/>
          <a:p>
            <a:pPr eaLnBrk="1" hangingPunct="1">
              <a:lnSpc>
                <a:spcPct val="160000"/>
              </a:lnSpc>
              <a:buFont typeface="Arial" charset="0"/>
              <a:buNone/>
              <a:defRPr/>
            </a:pPr>
            <a:r>
              <a:rPr lang="en-CA" sz="2000" dirty="0" smtClean="0"/>
              <a:t>	</a:t>
            </a:r>
            <a:r>
              <a:rPr lang="en-CA" sz="2200" dirty="0" smtClean="0"/>
              <a:t>Outreach is integral to the development strategy for Prom. We have three main foci for our outreach efforts:</a:t>
            </a:r>
          </a:p>
          <a:p>
            <a:pPr marL="457200" indent="-457200" eaLnBrk="1" hangingPunct="1">
              <a:lnSpc>
                <a:spcPct val="160000"/>
              </a:lnSpc>
              <a:buFont typeface="Arial" charset="0"/>
              <a:buAutoNum type="arabicPeriod"/>
              <a:defRPr/>
            </a:pPr>
            <a:r>
              <a:rPr lang="en-CA" sz="2200" b="1" dirty="0" smtClean="0"/>
              <a:t>Community leaders</a:t>
            </a:r>
            <a:r>
              <a:rPr lang="en-CA" sz="2200" dirty="0" smtClean="0"/>
              <a:t>: we want to convince climate action community leaders of the value of </a:t>
            </a:r>
            <a:r>
              <a:rPr lang="en-CA" sz="2200" dirty="0" err="1" smtClean="0"/>
              <a:t>ProM</a:t>
            </a:r>
            <a:r>
              <a:rPr lang="en-CA" sz="2200" dirty="0" smtClean="0"/>
              <a:t> for their activities and invite them to help us gather user stories and meta-data </a:t>
            </a:r>
          </a:p>
          <a:p>
            <a:pPr marL="457200" indent="-457200" eaLnBrk="1" hangingPunct="1">
              <a:lnSpc>
                <a:spcPct val="160000"/>
              </a:lnSpc>
              <a:buFont typeface="Arial" charset="0"/>
              <a:buAutoNum type="arabicPeriod"/>
              <a:defRPr/>
            </a:pPr>
            <a:r>
              <a:rPr lang="en-AU" sz="2200" b="1" dirty="0" smtClean="0"/>
              <a:t>Hackers and coders</a:t>
            </a:r>
            <a:r>
              <a:rPr lang="en-AU" sz="2200" dirty="0" smtClean="0"/>
              <a:t>: we plan to pitch </a:t>
            </a:r>
            <a:r>
              <a:rPr lang="en-AU" sz="2200" dirty="0" err="1" smtClean="0"/>
              <a:t>ProM</a:t>
            </a:r>
            <a:r>
              <a:rPr lang="en-AU" sz="2200" dirty="0" smtClean="0"/>
              <a:t>-related projects at the June meet of Random Hacks of Kindness (</a:t>
            </a:r>
            <a:r>
              <a:rPr lang="en-AU" sz="2200" dirty="0" err="1" smtClean="0"/>
              <a:t>RHoK</a:t>
            </a:r>
            <a:r>
              <a:rPr lang="en-AU" sz="2200" dirty="0" smtClean="0"/>
              <a:t>)</a:t>
            </a:r>
          </a:p>
          <a:p>
            <a:pPr marL="457200" indent="-457200" eaLnBrk="1" hangingPunct="1">
              <a:lnSpc>
                <a:spcPct val="160000"/>
              </a:lnSpc>
              <a:buFont typeface="Arial" charset="0"/>
              <a:buAutoNum type="arabicPeriod"/>
              <a:defRPr/>
            </a:pPr>
            <a:r>
              <a:rPr lang="en-AU" sz="2200" b="1" dirty="0" smtClean="0"/>
              <a:t>Social media specialists</a:t>
            </a:r>
            <a:r>
              <a:rPr lang="en-AU" sz="2200" dirty="0" smtClean="0"/>
              <a:t>: will present </a:t>
            </a:r>
            <a:r>
              <a:rPr lang="en-AU" sz="2200" dirty="0" err="1" smtClean="0"/>
              <a:t>ProM</a:t>
            </a:r>
            <a:r>
              <a:rPr lang="en-AU" sz="2200" dirty="0" smtClean="0"/>
              <a:t> as a work project-in-progress at the Contact Conference in NYC, October 2011</a:t>
            </a:r>
          </a:p>
          <a:p>
            <a:pPr marL="457200" indent="-457200" eaLnBrk="1" hangingPunct="1">
              <a:lnSpc>
                <a:spcPct val="150000"/>
              </a:lnSpc>
              <a:buFont typeface="Arial" charset="0"/>
              <a:buAutoNum type="arabicPeriod"/>
              <a:defRPr/>
            </a:pPr>
            <a:endParaRPr lang="en-AU" sz="2000" dirty="0" smtClean="0"/>
          </a:p>
          <a:p>
            <a:pPr marL="514350" indent="-514350" eaLnBrk="1" hangingPunct="1">
              <a:buFont typeface="Arial" charset="0"/>
              <a:buNone/>
              <a:defRPr/>
            </a:pPr>
            <a:endParaRPr lang="en-AU" sz="2000" dirty="0" smtClean="0"/>
          </a:p>
          <a:p>
            <a:pPr marL="514350" indent="-514350" eaLnBrk="1" hangingPunct="1">
              <a:buFont typeface="Arial" charset="0"/>
              <a:buNone/>
              <a:defRPr/>
            </a:pPr>
            <a:endParaRPr lang="en-AU" sz="2000" dirty="0" smtClean="0"/>
          </a:p>
          <a:p>
            <a:pPr eaLnBrk="1" hangingPunct="1">
              <a:buFont typeface="Arial" charset="0"/>
              <a:buNone/>
              <a:defRPr/>
            </a:pPr>
            <a:endParaRPr lang="en-AU" dirty="0" smtClean="0"/>
          </a:p>
        </p:txBody>
      </p:sp>
      <p:sp>
        <p:nvSpPr>
          <p:cNvPr id="9219" name="Title 3"/>
          <p:cNvSpPr>
            <a:spLocks noGrp="1"/>
          </p:cNvSpPr>
          <p:nvPr>
            <p:ph type="title"/>
          </p:nvPr>
        </p:nvSpPr>
        <p:spPr/>
        <p:txBody>
          <a:bodyPr>
            <a:normAutofit fontScale="90000"/>
          </a:bodyPr>
          <a:lstStyle/>
          <a:p>
            <a:pPr eaLnBrk="1" hangingPunct="1"/>
            <a:r>
              <a:rPr lang="en-AU" sz="4400" dirty="0" err="1" smtClean="0"/>
              <a:t>ProM</a:t>
            </a:r>
            <a:r>
              <a:rPr lang="en-AU" sz="4400" dirty="0" smtClean="0"/>
              <a:t> outreach </a:t>
            </a:r>
            <a:r>
              <a:rPr lang="en-AU" sz="4400" dirty="0" err="1" smtClean="0"/>
              <a:t>workstream</a:t>
            </a:r>
            <a:r>
              <a:rPr lang="en-AU" sz="4000" dirty="0" smtClean="0"/>
              <a:t/>
            </a:r>
            <a:br>
              <a:rPr lang="en-AU" sz="4000" dirty="0" smtClean="0"/>
            </a:br>
            <a:r>
              <a:rPr lang="en-AU" sz="3100" dirty="0" smtClean="0"/>
              <a:t>A layered approach</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nSpc>
                <a:spcPct val="150000"/>
              </a:lnSpc>
              <a:buNone/>
            </a:pPr>
            <a:r>
              <a:rPr lang="en-CA" sz="2000" b="1" dirty="0" smtClean="0"/>
              <a:t>Mandate: </a:t>
            </a:r>
            <a:r>
              <a:rPr lang="en-CA" sz="2000" dirty="0" smtClean="0"/>
              <a:t>Identify meta-data that can be applied to projects that can serve to facilitate the matches.</a:t>
            </a:r>
          </a:p>
          <a:p>
            <a:pPr>
              <a:lnSpc>
                <a:spcPct val="150000"/>
              </a:lnSpc>
              <a:buNone/>
            </a:pPr>
            <a:r>
              <a:rPr lang="en-CA" sz="2000" b="1" dirty="0" smtClean="0"/>
              <a:t>Approach: </a:t>
            </a:r>
            <a:r>
              <a:rPr lang="en-CA" sz="2000" dirty="0" smtClean="0"/>
              <a:t>the group is pursuing three parallel tracks</a:t>
            </a:r>
          </a:p>
          <a:p>
            <a:pPr marL="624078" indent="-514350">
              <a:lnSpc>
                <a:spcPct val="150000"/>
              </a:lnSpc>
              <a:buFont typeface="+mj-lt"/>
              <a:buAutoNum type="arabicPeriod"/>
            </a:pPr>
            <a:r>
              <a:rPr lang="en-CA" sz="2000" u="sng" dirty="0" smtClean="0"/>
              <a:t>Analyzing User Stories: </a:t>
            </a:r>
            <a:r>
              <a:rPr lang="en-CA" sz="2000" dirty="0" smtClean="0"/>
              <a:t>the group is collecting use cases which will the form the basis for User Types</a:t>
            </a:r>
          </a:p>
          <a:p>
            <a:pPr marL="624078" indent="-514350">
              <a:lnSpc>
                <a:spcPct val="150000"/>
              </a:lnSpc>
              <a:buFont typeface="+mj-lt"/>
              <a:buAutoNum type="arabicPeriod"/>
            </a:pPr>
            <a:r>
              <a:rPr lang="en-CA" sz="2000" u="sng" dirty="0" smtClean="0"/>
              <a:t>Research of Existing Meta-Data Sources: </a:t>
            </a:r>
            <a:r>
              <a:rPr lang="en-CA" sz="2000" dirty="0" smtClean="0"/>
              <a:t>dating sites, algorithms etc.</a:t>
            </a:r>
          </a:p>
          <a:p>
            <a:pPr marL="624078" indent="-514350">
              <a:lnSpc>
                <a:spcPct val="150000"/>
              </a:lnSpc>
              <a:buFont typeface="+mj-lt"/>
              <a:buAutoNum type="arabicPeriod"/>
            </a:pPr>
            <a:r>
              <a:rPr lang="en-CA" sz="2000" u="sng" dirty="0" smtClean="0"/>
              <a:t>Convergence Project: </a:t>
            </a:r>
            <a:r>
              <a:rPr lang="en-CA" sz="2000" dirty="0" smtClean="0"/>
              <a:t>analyzing the </a:t>
            </a:r>
            <a:r>
              <a:rPr lang="en-CA" sz="2000" dirty="0" err="1" smtClean="0"/>
              <a:t>ProM</a:t>
            </a:r>
            <a:r>
              <a:rPr lang="en-CA" sz="2000" dirty="0" smtClean="0"/>
              <a:t> working group in order to identify what underlying patterns brought us together and what meta-data can be abstracted from this</a:t>
            </a:r>
          </a:p>
        </p:txBody>
      </p:sp>
      <p:sp>
        <p:nvSpPr>
          <p:cNvPr id="3" name="Title 2"/>
          <p:cNvSpPr>
            <a:spLocks noGrp="1"/>
          </p:cNvSpPr>
          <p:nvPr>
            <p:ph type="title"/>
          </p:nvPr>
        </p:nvSpPr>
        <p:spPr/>
        <p:txBody>
          <a:bodyPr/>
          <a:lstStyle/>
          <a:p>
            <a:r>
              <a:rPr lang="en-CA" dirty="0" err="1" smtClean="0"/>
              <a:t>ProM</a:t>
            </a:r>
            <a:r>
              <a:rPr lang="en-CA" dirty="0" smtClean="0"/>
              <a:t> meta data </a:t>
            </a:r>
            <a:r>
              <a:rPr lang="en-CA" dirty="0" err="1" smtClean="0"/>
              <a:t>workstream</a:t>
            </a:r>
            <a:endParaRPr lang="en-C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CA" sz="2000" b="1" dirty="0" smtClean="0"/>
              <a:t>Mandate: </a:t>
            </a:r>
            <a:r>
              <a:rPr lang="en-CA" sz="2000" dirty="0" smtClean="0"/>
              <a:t>To identify and develop the </a:t>
            </a:r>
            <a:r>
              <a:rPr lang="en-CA" sz="2000" dirty="0" err="1" smtClean="0"/>
              <a:t>ProM</a:t>
            </a:r>
            <a:r>
              <a:rPr lang="en-CA" sz="2000" dirty="0" smtClean="0"/>
              <a:t> platform as well as to support the entire group in the identification and testing of tools.</a:t>
            </a:r>
          </a:p>
          <a:p>
            <a:pPr>
              <a:lnSpc>
                <a:spcPct val="150000"/>
              </a:lnSpc>
            </a:pPr>
            <a:r>
              <a:rPr lang="en-CA" sz="2000" b="1" dirty="0" smtClean="0"/>
              <a:t>Approach: </a:t>
            </a:r>
            <a:r>
              <a:rPr lang="en-CA" sz="2000" dirty="0" smtClean="0"/>
              <a:t>The group will work closely with other open source developers, such as those working on </a:t>
            </a:r>
            <a:r>
              <a:rPr lang="en-CA" sz="2000" dirty="0" err="1" smtClean="0"/>
              <a:t>WagN</a:t>
            </a:r>
            <a:r>
              <a:rPr lang="en-CA" sz="2000" dirty="0" smtClean="0"/>
              <a:t>, to explore relationships that are reciprocally beneficial.</a:t>
            </a:r>
          </a:p>
          <a:p>
            <a:endParaRPr lang="en-CA" dirty="0" smtClean="0"/>
          </a:p>
        </p:txBody>
      </p:sp>
      <p:sp>
        <p:nvSpPr>
          <p:cNvPr id="3" name="Title 2"/>
          <p:cNvSpPr>
            <a:spLocks noGrp="1"/>
          </p:cNvSpPr>
          <p:nvPr>
            <p:ph type="title"/>
          </p:nvPr>
        </p:nvSpPr>
        <p:spPr/>
        <p:txBody>
          <a:bodyPr/>
          <a:lstStyle/>
          <a:p>
            <a:r>
              <a:rPr lang="en-CA" dirty="0" err="1" smtClean="0"/>
              <a:t>ProM</a:t>
            </a:r>
            <a:r>
              <a:rPr lang="en-CA" dirty="0" smtClean="0"/>
              <a:t> technology </a:t>
            </a:r>
            <a:r>
              <a:rPr lang="en-CA" dirty="0" err="1" smtClean="0"/>
              <a:t>workstream</a:t>
            </a:r>
            <a:endParaRPr lang="en-C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1200"/>
              </a:spcAft>
            </a:pPr>
            <a:r>
              <a:rPr lang="en-CA" sz="2000" b="1" dirty="0" smtClean="0"/>
              <a:t>The Concept: </a:t>
            </a:r>
            <a:r>
              <a:rPr lang="en-CA" sz="2000" dirty="0" smtClean="0"/>
              <a:t>a dating site for the climate action movement</a:t>
            </a:r>
          </a:p>
          <a:p>
            <a:pPr>
              <a:spcAft>
                <a:spcPts val="1200"/>
              </a:spcAft>
            </a:pPr>
            <a:r>
              <a:rPr lang="en-CA" sz="2000" b="1" dirty="0" smtClean="0"/>
              <a:t>Building </a:t>
            </a:r>
            <a:r>
              <a:rPr lang="en-CA" sz="2000" b="1" dirty="0" err="1" smtClean="0"/>
              <a:t>ProM</a:t>
            </a:r>
            <a:r>
              <a:rPr lang="en-CA" sz="2000" b="1" dirty="0" smtClean="0"/>
              <a:t>: </a:t>
            </a:r>
            <a:r>
              <a:rPr lang="en-CA" sz="2000" dirty="0" smtClean="0"/>
              <a:t>leveraging open infrastructures and processes – an Open Project</a:t>
            </a:r>
          </a:p>
          <a:p>
            <a:pPr>
              <a:spcAft>
                <a:spcPts val="1200"/>
              </a:spcAft>
            </a:pPr>
            <a:r>
              <a:rPr lang="en-CA" sz="2000" b="1" dirty="0" err="1" smtClean="0"/>
              <a:t>ProM</a:t>
            </a:r>
            <a:r>
              <a:rPr lang="en-CA" sz="2000" b="1" dirty="0" smtClean="0"/>
              <a:t> Organizational Structure: </a:t>
            </a:r>
            <a:r>
              <a:rPr lang="en-CA" sz="2000" dirty="0" smtClean="0"/>
              <a:t>how we run the project</a:t>
            </a:r>
          </a:p>
          <a:p>
            <a:pPr>
              <a:spcAft>
                <a:spcPts val="1200"/>
              </a:spcAft>
            </a:pPr>
            <a:r>
              <a:rPr lang="en-CA" sz="2000" b="1" dirty="0" err="1" smtClean="0"/>
              <a:t>ProM</a:t>
            </a:r>
            <a:r>
              <a:rPr lang="en-CA" sz="2000" b="1" dirty="0" smtClean="0"/>
              <a:t> Workspaces: </a:t>
            </a:r>
            <a:r>
              <a:rPr lang="en-CA" sz="2000" dirty="0" smtClean="0"/>
              <a:t>how we work day to day</a:t>
            </a:r>
            <a:endParaRPr lang="en-CA" sz="2000" dirty="0"/>
          </a:p>
        </p:txBody>
      </p:sp>
      <p:sp>
        <p:nvSpPr>
          <p:cNvPr id="3" name="Title 2"/>
          <p:cNvSpPr>
            <a:spLocks noGrp="1"/>
          </p:cNvSpPr>
          <p:nvPr>
            <p:ph type="title"/>
          </p:nvPr>
        </p:nvSpPr>
        <p:spPr/>
        <p:txBody>
          <a:bodyPr>
            <a:normAutofit/>
          </a:bodyPr>
          <a:lstStyle/>
          <a:p>
            <a:r>
              <a:rPr lang="en-CA" sz="4000" dirty="0" smtClean="0"/>
              <a:t>What this presentation covers</a:t>
            </a:r>
            <a:endParaRPr lang="en-CA" sz="4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ProM</a:t>
            </a:r>
            <a:r>
              <a:rPr lang="en-CA" dirty="0" smtClean="0"/>
              <a:t> Organizational Structure</a:t>
            </a:r>
            <a:endParaRPr lang="en-CA" dirty="0"/>
          </a:p>
        </p:txBody>
      </p:sp>
      <p:sp>
        <p:nvSpPr>
          <p:cNvPr id="3" name="Text Placeholder 2"/>
          <p:cNvSpPr>
            <a:spLocks noGrp="1"/>
          </p:cNvSpPr>
          <p:nvPr>
            <p:ph type="body" idx="1"/>
          </p:nvPr>
        </p:nvSpPr>
        <p:spPr/>
        <p:txBody>
          <a:bodyPr/>
          <a:lstStyle/>
          <a:p>
            <a:r>
              <a:rPr lang="en-CA" dirty="0" smtClean="0"/>
              <a:t>Structuring an Open Project</a:t>
            </a:r>
            <a:endParaRPr lang="en-C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0768"/>
            <a:ext cx="8229600" cy="4896544"/>
          </a:xfrm>
        </p:spPr>
        <p:txBody>
          <a:bodyPr>
            <a:noAutofit/>
          </a:bodyPr>
          <a:lstStyle/>
          <a:p>
            <a:pPr>
              <a:spcBef>
                <a:spcPts val="600"/>
              </a:spcBef>
              <a:spcAft>
                <a:spcPts val="600"/>
              </a:spcAft>
              <a:buNone/>
            </a:pPr>
            <a:r>
              <a:rPr lang="en-CA" sz="1200" b="1" dirty="0" smtClean="0"/>
              <a:t>	</a:t>
            </a:r>
            <a:r>
              <a:rPr lang="en-CA" sz="1200" dirty="0" err="1" smtClean="0"/>
              <a:t>ProM</a:t>
            </a:r>
            <a:r>
              <a:rPr lang="en-CA" sz="1200" dirty="0" smtClean="0"/>
              <a:t> is on open project. We abide by the following principles:</a:t>
            </a:r>
          </a:p>
          <a:p>
            <a:pPr>
              <a:spcBef>
                <a:spcPts val="600"/>
              </a:spcBef>
              <a:spcAft>
                <a:spcPts val="600"/>
              </a:spcAft>
            </a:pPr>
            <a:r>
              <a:rPr lang="en-CA" sz="1200" b="1" dirty="0" smtClean="0"/>
              <a:t>Visibility:</a:t>
            </a:r>
            <a:r>
              <a:rPr lang="en-CA" sz="1200" dirty="0" smtClean="0"/>
              <a:t> We strive to make visible all aspects of the project. </a:t>
            </a:r>
          </a:p>
          <a:p>
            <a:pPr>
              <a:spcBef>
                <a:spcPts val="600"/>
              </a:spcBef>
              <a:spcAft>
                <a:spcPts val="600"/>
              </a:spcAft>
            </a:pPr>
            <a:r>
              <a:rPr lang="en-CA" sz="1200" b="1" dirty="0" smtClean="0"/>
              <a:t>Documentation:</a:t>
            </a:r>
            <a:r>
              <a:rPr lang="en-CA" sz="1200" dirty="0" smtClean="0"/>
              <a:t> We document protocols and achievements and share them on </a:t>
            </a:r>
            <a:r>
              <a:rPr lang="en-CA" sz="1200" dirty="0" smtClean="0">
                <a:hlinkClick r:id="rId2"/>
              </a:rPr>
              <a:t>http://cotw.cc</a:t>
            </a:r>
            <a:endParaRPr lang="en-CA" sz="1200" dirty="0" smtClean="0"/>
          </a:p>
          <a:p>
            <a:pPr>
              <a:spcBef>
                <a:spcPts val="600"/>
              </a:spcBef>
              <a:spcAft>
                <a:spcPts val="600"/>
              </a:spcAft>
            </a:pPr>
            <a:r>
              <a:rPr lang="en-CA" sz="1200" b="1" dirty="0" smtClean="0"/>
              <a:t>Open Collaboration :</a:t>
            </a:r>
            <a:r>
              <a:rPr lang="en-CA" sz="1200" dirty="0" smtClean="0"/>
              <a:t> We clearly define and develop project management processes that are designed to manage the engagement and involvement of many people. Here are the </a:t>
            </a:r>
            <a:r>
              <a:rPr lang="en-CA" sz="1200" dirty="0" smtClean="0">
                <a:hlinkClick r:id="rId3" tooltip="Meeting Tools and Practices"/>
              </a:rPr>
              <a:t>Meeting Tools and Practices</a:t>
            </a:r>
            <a:r>
              <a:rPr lang="en-CA" sz="1200" dirty="0" smtClean="0"/>
              <a:t> We try to leverage the principles of collective intelligence and </a:t>
            </a:r>
            <a:r>
              <a:rPr lang="en-CA" sz="1200" dirty="0" err="1" smtClean="0"/>
              <a:t>crowdsourcing</a:t>
            </a:r>
            <a:r>
              <a:rPr lang="en-CA" sz="1200" dirty="0" smtClean="0"/>
              <a:t>.</a:t>
            </a:r>
          </a:p>
          <a:p>
            <a:pPr>
              <a:spcBef>
                <a:spcPts val="600"/>
              </a:spcBef>
              <a:spcAft>
                <a:spcPts val="600"/>
              </a:spcAft>
            </a:pPr>
            <a:r>
              <a:rPr lang="en-CA" sz="1200" b="1" dirty="0" smtClean="0"/>
              <a:t>Open Infrastructure:</a:t>
            </a:r>
            <a:r>
              <a:rPr lang="en-CA" sz="1200" dirty="0" smtClean="0"/>
              <a:t> We use open source tools when possible. The tools used to manage </a:t>
            </a:r>
            <a:r>
              <a:rPr lang="en-CA" sz="1200" dirty="0" err="1" smtClean="0"/>
              <a:t>ProM</a:t>
            </a:r>
            <a:r>
              <a:rPr lang="en-CA" sz="1200" dirty="0" smtClean="0"/>
              <a:t> are: </a:t>
            </a:r>
          </a:p>
          <a:p>
            <a:pPr lvl="1">
              <a:spcBef>
                <a:spcPts val="0"/>
              </a:spcBef>
            </a:pPr>
            <a:r>
              <a:rPr lang="en-CA" sz="1200" dirty="0" smtClean="0"/>
              <a:t>Community wiki: </a:t>
            </a:r>
            <a:r>
              <a:rPr lang="en-AU" sz="1200" dirty="0" smtClean="0">
                <a:hlinkClick r:id="rId4"/>
              </a:rPr>
              <a:t>http://cotw.cc/wiki/Project_Matching</a:t>
            </a:r>
            <a:endParaRPr lang="en-AU" sz="1200" dirty="0" smtClean="0"/>
          </a:p>
          <a:p>
            <a:pPr lvl="1">
              <a:spcBef>
                <a:spcPts val="0"/>
              </a:spcBef>
            </a:pPr>
            <a:r>
              <a:rPr lang="en-CA" sz="1200" dirty="0" err="1" smtClean="0"/>
              <a:t>Etherpad</a:t>
            </a:r>
            <a:r>
              <a:rPr lang="en-CA" sz="1200" dirty="0" smtClean="0"/>
              <a:t>: </a:t>
            </a:r>
            <a:r>
              <a:rPr lang="en-CA" sz="1200" dirty="0" smtClean="0">
                <a:hlinkClick r:id="rId5" tooltip="CC-PMS etherpad index"/>
              </a:rPr>
              <a:t>CC-PMS </a:t>
            </a:r>
            <a:r>
              <a:rPr lang="en-CA" sz="1200" dirty="0" err="1" smtClean="0">
                <a:hlinkClick r:id="rId5" tooltip="CC-PMS etherpad index"/>
              </a:rPr>
              <a:t>etherpad</a:t>
            </a:r>
            <a:r>
              <a:rPr lang="en-CA" sz="1200" dirty="0" smtClean="0">
                <a:hlinkClick r:id="rId5" tooltip="CC-PMS etherpad index"/>
              </a:rPr>
              <a:t> index</a:t>
            </a:r>
            <a:endParaRPr lang="en-CA" sz="1200" dirty="0" smtClean="0"/>
          </a:p>
          <a:p>
            <a:pPr lvl="1">
              <a:spcBef>
                <a:spcPts val="0"/>
              </a:spcBef>
            </a:pPr>
            <a:r>
              <a:rPr lang="en-CA" sz="1200" dirty="0" smtClean="0"/>
              <a:t>Skype: cc-</a:t>
            </a:r>
            <a:r>
              <a:rPr lang="en-CA" sz="1200" dirty="0" err="1" smtClean="0"/>
              <a:t>pms</a:t>
            </a:r>
            <a:endParaRPr lang="en-CA" sz="1200" dirty="0" smtClean="0"/>
          </a:p>
          <a:p>
            <a:pPr lvl="1">
              <a:spcBef>
                <a:spcPts val="0"/>
              </a:spcBef>
            </a:pPr>
            <a:r>
              <a:rPr lang="en-CA" sz="1200" dirty="0" err="1" smtClean="0"/>
              <a:t>BetterMeans</a:t>
            </a:r>
            <a:r>
              <a:rPr lang="en-CA" sz="1200" dirty="0" smtClean="0"/>
              <a:t>: </a:t>
            </a:r>
            <a:r>
              <a:rPr lang="en-CA" sz="1200" dirty="0" smtClean="0">
                <a:hlinkClick r:id="rId6"/>
              </a:rPr>
              <a:t>https://secure.bettermeans.com/projects/163</a:t>
            </a:r>
            <a:endParaRPr lang="en-CA" sz="1200" dirty="0" smtClean="0"/>
          </a:p>
          <a:p>
            <a:pPr>
              <a:spcBef>
                <a:spcPts val="600"/>
              </a:spcBef>
              <a:spcAft>
                <a:spcPts val="600"/>
              </a:spcAft>
            </a:pPr>
            <a:r>
              <a:rPr lang="en-CA" sz="1200" dirty="0" smtClean="0"/>
              <a:t> </a:t>
            </a:r>
            <a:r>
              <a:rPr lang="en-CA" sz="1200" b="1" dirty="0" smtClean="0"/>
              <a:t>Permeable Boundaries:</a:t>
            </a:r>
            <a:r>
              <a:rPr lang="en-CA" sz="1200" dirty="0" smtClean="0"/>
              <a:t> We recognize that the boundaries of participation in the group cannot be clearly defined in open environments.</a:t>
            </a:r>
          </a:p>
          <a:p>
            <a:pPr>
              <a:spcBef>
                <a:spcPts val="600"/>
              </a:spcBef>
              <a:spcAft>
                <a:spcPts val="600"/>
              </a:spcAft>
            </a:pPr>
            <a:r>
              <a:rPr lang="en-CA" sz="1200" b="1" dirty="0" smtClean="0"/>
              <a:t>Decentralization:</a:t>
            </a:r>
            <a:r>
              <a:rPr lang="en-CA" sz="1200" dirty="0" smtClean="0"/>
              <a:t> We recognize that managing a project that is highly inclusive can only be effective if decision making power is distributed widely. </a:t>
            </a:r>
          </a:p>
          <a:p>
            <a:pPr>
              <a:spcBef>
                <a:spcPts val="600"/>
              </a:spcBef>
              <a:spcAft>
                <a:spcPts val="600"/>
              </a:spcAft>
            </a:pPr>
            <a:r>
              <a:rPr lang="en-CA" sz="1200" b="1" dirty="0" smtClean="0"/>
              <a:t>Fluidity/Flexibility/Emergence:</a:t>
            </a:r>
            <a:r>
              <a:rPr lang="en-CA" sz="1200" dirty="0" smtClean="0"/>
              <a:t> We recognize that in virtue of our interest in involving many people, different motivations and goals will converge within this project. This means that it is possible that this project seeds other projects, sub-groups etc. We need to be responsive to whatever arises </a:t>
            </a:r>
          </a:p>
        </p:txBody>
      </p:sp>
      <p:sp>
        <p:nvSpPr>
          <p:cNvPr id="3" name="Title 2"/>
          <p:cNvSpPr>
            <a:spLocks noGrp="1"/>
          </p:cNvSpPr>
          <p:nvPr>
            <p:ph type="title"/>
          </p:nvPr>
        </p:nvSpPr>
        <p:spPr/>
        <p:txBody>
          <a:bodyPr>
            <a:normAutofit/>
          </a:bodyPr>
          <a:lstStyle/>
          <a:p>
            <a:r>
              <a:rPr lang="en-CA" sz="4000" dirty="0" err="1" smtClean="0"/>
              <a:t>ProM</a:t>
            </a:r>
            <a:r>
              <a:rPr lang="en-CA" sz="4000" dirty="0" smtClean="0"/>
              <a:t>: an open project</a:t>
            </a:r>
            <a:endParaRPr lang="en-CA" sz="4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The main </a:t>
            </a:r>
            <a:r>
              <a:rPr lang="en-CA" dirty="0" err="1" smtClean="0"/>
              <a:t>ProM</a:t>
            </a:r>
            <a:r>
              <a:rPr lang="en-CA" dirty="0" smtClean="0"/>
              <a:t> wiki page</a:t>
            </a:r>
            <a:endParaRPr lang="en-CA" dirty="0"/>
          </a:p>
        </p:txBody>
      </p:sp>
      <p:pic>
        <p:nvPicPr>
          <p:cNvPr id="27650" name="Picture 2"/>
          <p:cNvPicPr>
            <a:picLocks noChangeAspect="1" noChangeArrowheads="1"/>
          </p:cNvPicPr>
          <p:nvPr/>
        </p:nvPicPr>
        <p:blipFill>
          <a:blip r:embed="rId3" cstate="print"/>
          <a:srcRect/>
          <a:stretch>
            <a:fillRect/>
          </a:stretch>
        </p:blipFill>
        <p:spPr bwMode="auto">
          <a:xfrm>
            <a:off x="1" y="1340768"/>
            <a:ext cx="9144000" cy="5517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err="1" smtClean="0"/>
              <a:t>ProM</a:t>
            </a:r>
            <a:r>
              <a:rPr lang="en-CA" dirty="0" smtClean="0"/>
              <a:t> tools</a:t>
            </a:r>
            <a:endParaRPr lang="en-CA" dirty="0"/>
          </a:p>
        </p:txBody>
      </p:sp>
      <p:graphicFrame>
        <p:nvGraphicFramePr>
          <p:cNvPr id="4" name="Table 3"/>
          <p:cNvGraphicFramePr>
            <a:graphicFrameLocks noGrp="1"/>
          </p:cNvGraphicFramePr>
          <p:nvPr/>
        </p:nvGraphicFramePr>
        <p:xfrm>
          <a:off x="1547664" y="1556792"/>
          <a:ext cx="6096000" cy="424180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CA" sz="1600" b="1" dirty="0" smtClean="0"/>
                        <a:t>TOOL</a:t>
                      </a:r>
                      <a:endParaRPr lang="en-CA" sz="1600" b="1" dirty="0"/>
                    </a:p>
                  </a:txBody>
                  <a:tcPr/>
                </a:tc>
                <a:tc>
                  <a:txBody>
                    <a:bodyPr/>
                    <a:lstStyle/>
                    <a:p>
                      <a:r>
                        <a:rPr lang="en-CA" sz="1600" dirty="0" smtClean="0"/>
                        <a:t>FUNCTION</a:t>
                      </a:r>
                      <a:endParaRPr lang="en-CA" sz="1600" dirty="0"/>
                    </a:p>
                  </a:txBody>
                  <a:tcPr/>
                </a:tc>
              </a:tr>
              <a:tr h="370840">
                <a:tc>
                  <a:txBody>
                    <a:bodyPr/>
                    <a:lstStyle/>
                    <a:p>
                      <a:r>
                        <a:rPr lang="en-CA" sz="1600" b="1" dirty="0" smtClean="0"/>
                        <a:t>Google Group</a:t>
                      </a:r>
                      <a:endParaRPr lang="en-CA" sz="1600" b="1" dirty="0"/>
                    </a:p>
                  </a:txBody>
                  <a:tcPr/>
                </a:tc>
                <a:tc>
                  <a:txBody>
                    <a:bodyPr/>
                    <a:lstStyle/>
                    <a:p>
                      <a:r>
                        <a:rPr lang="en-CA" sz="1600" dirty="0" smtClean="0"/>
                        <a:t>Centralize communication for all interested parties</a:t>
                      </a:r>
                      <a:endParaRPr lang="en-CA" sz="1600" dirty="0"/>
                    </a:p>
                  </a:txBody>
                  <a:tcPr/>
                </a:tc>
              </a:tr>
              <a:tr h="370840">
                <a:tc>
                  <a:txBody>
                    <a:bodyPr/>
                    <a:lstStyle/>
                    <a:p>
                      <a:r>
                        <a:rPr lang="en-CA" sz="1600" b="1" dirty="0" smtClean="0"/>
                        <a:t>Wiki</a:t>
                      </a:r>
                      <a:endParaRPr lang="en-CA" sz="1600" b="1" dirty="0"/>
                    </a:p>
                  </a:txBody>
                  <a:tcPr/>
                </a:tc>
                <a:tc>
                  <a:txBody>
                    <a:bodyPr/>
                    <a:lstStyle/>
                    <a:p>
                      <a:r>
                        <a:rPr lang="en-CA" sz="1600" dirty="0" smtClean="0"/>
                        <a:t>Central</a:t>
                      </a:r>
                      <a:r>
                        <a:rPr lang="en-CA" sz="1600" baseline="0" dirty="0" smtClean="0"/>
                        <a:t> repository for all information. Evolves organically...</a:t>
                      </a:r>
                      <a:endParaRPr lang="en-CA" sz="1600" dirty="0"/>
                    </a:p>
                  </a:txBody>
                  <a:tcPr/>
                </a:tc>
              </a:tr>
              <a:tr h="370840">
                <a:tc>
                  <a:txBody>
                    <a:bodyPr/>
                    <a:lstStyle/>
                    <a:p>
                      <a:r>
                        <a:rPr lang="en-CA" sz="1600" b="1" dirty="0" err="1" smtClean="0"/>
                        <a:t>Etherpad</a:t>
                      </a:r>
                      <a:endParaRPr lang="en-CA" sz="1600" b="1" dirty="0"/>
                    </a:p>
                  </a:txBody>
                  <a:tcPr/>
                </a:tc>
                <a:tc>
                  <a:txBody>
                    <a:bodyPr/>
                    <a:lstStyle/>
                    <a:p>
                      <a:r>
                        <a:rPr lang="en-CA" sz="1600" dirty="0" smtClean="0"/>
                        <a:t>Documentation</a:t>
                      </a:r>
                      <a:r>
                        <a:rPr lang="en-CA" sz="1600" baseline="0" dirty="0" smtClean="0"/>
                        <a:t> both for real time meetings as well as ongoing discussion</a:t>
                      </a:r>
                      <a:endParaRPr lang="en-CA" sz="1600" dirty="0"/>
                    </a:p>
                  </a:txBody>
                  <a:tcPr/>
                </a:tc>
              </a:tr>
              <a:tr h="370840">
                <a:tc>
                  <a:txBody>
                    <a:bodyPr/>
                    <a:lstStyle/>
                    <a:p>
                      <a:r>
                        <a:rPr lang="en-CA" sz="1600" b="1" dirty="0" smtClean="0"/>
                        <a:t>Skype</a:t>
                      </a:r>
                      <a:r>
                        <a:rPr lang="en-CA" sz="1600" b="1" baseline="0" dirty="0" smtClean="0"/>
                        <a:t> Chat and VOIP</a:t>
                      </a:r>
                      <a:endParaRPr lang="en-CA" sz="1600" b="1" dirty="0"/>
                    </a:p>
                  </a:txBody>
                  <a:tcPr/>
                </a:tc>
                <a:tc>
                  <a:txBody>
                    <a:bodyPr/>
                    <a:lstStyle/>
                    <a:p>
                      <a:r>
                        <a:rPr lang="en-CA" sz="1600" dirty="0" smtClean="0"/>
                        <a:t>Main area of ongoing conversations. Also</a:t>
                      </a:r>
                      <a:r>
                        <a:rPr lang="en-CA" sz="1600" baseline="0" dirty="0" smtClean="0"/>
                        <a:t> used to coordinate conference calls</a:t>
                      </a:r>
                      <a:endParaRPr lang="en-CA" sz="1600" dirty="0"/>
                    </a:p>
                  </a:txBody>
                  <a:tcPr/>
                </a:tc>
              </a:tr>
              <a:tr h="370840">
                <a:tc>
                  <a:txBody>
                    <a:bodyPr/>
                    <a:lstStyle/>
                    <a:p>
                      <a:r>
                        <a:rPr lang="en-CA" sz="1600" b="1" dirty="0" err="1" smtClean="0"/>
                        <a:t>BetterMeans</a:t>
                      </a:r>
                      <a:endParaRPr lang="en-CA" sz="1600" b="1" dirty="0"/>
                    </a:p>
                  </a:txBody>
                  <a:tcPr/>
                </a:tc>
                <a:tc>
                  <a:txBody>
                    <a:bodyPr/>
                    <a:lstStyle/>
                    <a:p>
                      <a:r>
                        <a:rPr lang="en-CA" sz="1600" dirty="0" smtClean="0"/>
                        <a:t>Being evaluated</a:t>
                      </a:r>
                      <a:r>
                        <a:rPr lang="en-CA" sz="1600" baseline="0" dirty="0" smtClean="0"/>
                        <a:t> for task management and governance processes</a:t>
                      </a:r>
                      <a:endParaRPr lang="en-CA" sz="1600" dirty="0"/>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ProM</a:t>
            </a:r>
            <a:r>
              <a:rPr lang="en-CA" dirty="0" smtClean="0"/>
              <a:t> Workspaces</a:t>
            </a:r>
            <a:endParaRPr lang="en-CA" dirty="0"/>
          </a:p>
        </p:txBody>
      </p:sp>
      <p:sp>
        <p:nvSpPr>
          <p:cNvPr id="3" name="Text Placeholder 2"/>
          <p:cNvSpPr>
            <a:spLocks noGrp="1"/>
          </p:cNvSpPr>
          <p:nvPr>
            <p:ph type="body" idx="1"/>
          </p:nvPr>
        </p:nvSpPr>
        <p:spPr/>
        <p:txBody>
          <a:bodyPr/>
          <a:lstStyle/>
          <a:p>
            <a:r>
              <a:rPr lang="en-CA" dirty="0" smtClean="0"/>
              <a:t>Where all the deep stuff happens!</a:t>
            </a:r>
            <a:endParaRPr lang="en-C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Google Group</a:t>
            </a:r>
            <a:endParaRPr lang="en-CA" dirty="0"/>
          </a:p>
        </p:txBody>
      </p:sp>
      <p:pic>
        <p:nvPicPr>
          <p:cNvPr id="28674" name="Picture 2"/>
          <p:cNvPicPr>
            <a:picLocks noChangeAspect="1" noChangeArrowheads="1"/>
          </p:cNvPicPr>
          <p:nvPr/>
        </p:nvPicPr>
        <p:blipFill>
          <a:blip r:embed="rId2" cstate="print"/>
          <a:srcRect/>
          <a:stretch>
            <a:fillRect/>
          </a:stretch>
        </p:blipFill>
        <p:spPr bwMode="auto">
          <a:xfrm>
            <a:off x="0" y="1340768"/>
            <a:ext cx="9144000" cy="5517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The Primary Chat Space</a:t>
            </a:r>
            <a:br>
              <a:rPr lang="en-CA" dirty="0" smtClean="0"/>
            </a:br>
            <a:r>
              <a:rPr lang="en-CA" sz="4400" i="1" dirty="0" smtClean="0"/>
              <a:t> </a:t>
            </a:r>
            <a:r>
              <a:rPr lang="en-CA" sz="2700" i="1" dirty="0" smtClean="0"/>
              <a:t>Skype Chat Space</a:t>
            </a:r>
            <a:endParaRPr lang="en-CA" sz="2700" dirty="0"/>
          </a:p>
        </p:txBody>
      </p:sp>
      <p:pic>
        <p:nvPicPr>
          <p:cNvPr id="22530" name="Picture 2"/>
          <p:cNvPicPr>
            <a:picLocks noChangeAspect="1" noChangeArrowheads="1"/>
          </p:cNvPicPr>
          <p:nvPr/>
        </p:nvPicPr>
        <p:blipFill>
          <a:blip r:embed="rId2" cstate="print"/>
          <a:srcRect/>
          <a:stretch>
            <a:fillRect/>
          </a:stretch>
        </p:blipFill>
        <p:spPr bwMode="auto">
          <a:xfrm>
            <a:off x="0" y="1412776"/>
            <a:ext cx="9144000" cy="54452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The Tavern...</a:t>
            </a:r>
            <a:br>
              <a:rPr lang="en-CA" dirty="0" smtClean="0"/>
            </a:br>
            <a:r>
              <a:rPr lang="en-CA" sz="2700" i="1" dirty="0" smtClean="0"/>
              <a:t>Skype Chat Space</a:t>
            </a:r>
            <a:endParaRPr lang="en-CA" sz="2700" i="1" dirty="0"/>
          </a:p>
        </p:txBody>
      </p:sp>
      <p:pic>
        <p:nvPicPr>
          <p:cNvPr id="21506" name="Picture 2"/>
          <p:cNvPicPr>
            <a:picLocks noChangeAspect="1" noChangeArrowheads="1"/>
          </p:cNvPicPr>
          <p:nvPr/>
        </p:nvPicPr>
        <p:blipFill>
          <a:blip r:embed="rId2" cstate="print"/>
          <a:srcRect/>
          <a:stretch>
            <a:fillRect/>
          </a:stretch>
        </p:blipFill>
        <p:spPr bwMode="auto">
          <a:xfrm>
            <a:off x="0" y="1484784"/>
            <a:ext cx="9144000" cy="5373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The Meta-Data Group</a:t>
            </a:r>
            <a:br>
              <a:rPr lang="en-CA" dirty="0" smtClean="0"/>
            </a:br>
            <a:r>
              <a:rPr lang="en-CA" sz="4400" i="1" dirty="0" smtClean="0"/>
              <a:t> </a:t>
            </a:r>
            <a:r>
              <a:rPr lang="en-CA" sz="2700" i="1" dirty="0" smtClean="0"/>
              <a:t>Skype Chat Space</a:t>
            </a:r>
            <a:endParaRPr lang="en-CA" sz="2700" dirty="0"/>
          </a:p>
        </p:txBody>
      </p:sp>
      <p:pic>
        <p:nvPicPr>
          <p:cNvPr id="23554" name="Picture 2"/>
          <p:cNvPicPr>
            <a:picLocks noChangeAspect="1" noChangeArrowheads="1"/>
          </p:cNvPicPr>
          <p:nvPr/>
        </p:nvPicPr>
        <p:blipFill>
          <a:blip r:embed="rId2" cstate="print"/>
          <a:srcRect/>
          <a:stretch>
            <a:fillRect/>
          </a:stretch>
        </p:blipFill>
        <p:spPr bwMode="auto">
          <a:xfrm>
            <a:off x="0" y="1484784"/>
            <a:ext cx="9144000" cy="5373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The Technology Group</a:t>
            </a:r>
            <a:br>
              <a:rPr lang="en-CA" dirty="0" smtClean="0"/>
            </a:br>
            <a:r>
              <a:rPr lang="en-CA" sz="2700" i="1" dirty="0" smtClean="0"/>
              <a:t> Skype Chat Space</a:t>
            </a:r>
            <a:endParaRPr lang="en-CA" sz="2700" dirty="0"/>
          </a:p>
        </p:txBody>
      </p:sp>
      <p:pic>
        <p:nvPicPr>
          <p:cNvPr id="24578" name="Picture 2"/>
          <p:cNvPicPr>
            <a:picLocks noChangeAspect="1" noChangeArrowheads="1"/>
          </p:cNvPicPr>
          <p:nvPr/>
        </p:nvPicPr>
        <p:blipFill>
          <a:blip r:embed="rId2" cstate="print"/>
          <a:srcRect/>
          <a:stretch>
            <a:fillRect/>
          </a:stretch>
        </p:blipFill>
        <p:spPr bwMode="auto">
          <a:xfrm>
            <a:off x="0" y="1484784"/>
            <a:ext cx="9144000" cy="5373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Platform Concept</a:t>
            </a:r>
            <a:endParaRPr lang="en-CA" dirty="0"/>
          </a:p>
        </p:txBody>
      </p:sp>
      <p:sp>
        <p:nvSpPr>
          <p:cNvPr id="3" name="Text Placeholder 2"/>
          <p:cNvSpPr>
            <a:spLocks noGrp="1"/>
          </p:cNvSpPr>
          <p:nvPr>
            <p:ph type="body" idx="1"/>
          </p:nvPr>
        </p:nvSpPr>
        <p:spPr/>
        <p:txBody>
          <a:bodyPr/>
          <a:lstStyle/>
          <a:p>
            <a:r>
              <a:rPr lang="en-CA" dirty="0" smtClean="0"/>
              <a:t>A Dating Site for the Climate Action Movement</a:t>
            </a:r>
            <a:endParaRPr lang="en-C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The Outreach Group</a:t>
            </a:r>
            <a:br>
              <a:rPr lang="en-CA" dirty="0" smtClean="0"/>
            </a:br>
            <a:r>
              <a:rPr lang="en-CA" sz="3100" i="1" dirty="0" smtClean="0"/>
              <a:t> Skype Chat Space</a:t>
            </a:r>
            <a:endParaRPr lang="en-CA" sz="3100" dirty="0"/>
          </a:p>
        </p:txBody>
      </p:sp>
      <p:pic>
        <p:nvPicPr>
          <p:cNvPr id="25602" name="Picture 2"/>
          <p:cNvPicPr>
            <a:picLocks noChangeAspect="1" noChangeArrowheads="1"/>
          </p:cNvPicPr>
          <p:nvPr/>
        </p:nvPicPr>
        <p:blipFill>
          <a:blip r:embed="rId2" cstate="print"/>
          <a:srcRect/>
          <a:stretch>
            <a:fillRect/>
          </a:stretch>
        </p:blipFill>
        <p:spPr bwMode="auto">
          <a:xfrm>
            <a:off x="0" y="1340768"/>
            <a:ext cx="9144000" cy="5517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Collaborative Agenda</a:t>
            </a:r>
            <a:br>
              <a:rPr lang="en-CA" dirty="0" smtClean="0"/>
            </a:br>
            <a:r>
              <a:rPr lang="en-CA" sz="2700" i="1" dirty="0" err="1" smtClean="0"/>
              <a:t>Etherpad</a:t>
            </a:r>
            <a:endParaRPr lang="en-CA" sz="2700" i="1" dirty="0"/>
          </a:p>
        </p:txBody>
      </p:sp>
      <p:pic>
        <p:nvPicPr>
          <p:cNvPr id="3074" name="Picture 2"/>
          <p:cNvPicPr>
            <a:picLocks noChangeAspect="1" noChangeArrowheads="1"/>
          </p:cNvPicPr>
          <p:nvPr/>
        </p:nvPicPr>
        <p:blipFill>
          <a:blip r:embed="rId2" cstate="print"/>
          <a:srcRect/>
          <a:stretch>
            <a:fillRect/>
          </a:stretch>
        </p:blipFill>
        <p:spPr bwMode="auto">
          <a:xfrm>
            <a:off x="0" y="1556792"/>
            <a:ext cx="9144000" cy="5301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Outreach Group: </a:t>
            </a:r>
            <a:r>
              <a:rPr lang="en-CA" sz="3600" dirty="0" smtClean="0"/>
              <a:t>scope and mandate</a:t>
            </a:r>
            <a:r>
              <a:rPr lang="en-CA" dirty="0" smtClean="0"/>
              <a:t/>
            </a:r>
            <a:br>
              <a:rPr lang="en-CA" dirty="0" smtClean="0"/>
            </a:br>
            <a:r>
              <a:rPr lang="en-CA" sz="3100" i="1" dirty="0" err="1" smtClean="0"/>
              <a:t>Etherpad</a:t>
            </a:r>
            <a:endParaRPr lang="en-CA" sz="3100" i="1" dirty="0"/>
          </a:p>
        </p:txBody>
      </p:sp>
      <p:pic>
        <p:nvPicPr>
          <p:cNvPr id="26626" name="Picture 2"/>
          <p:cNvPicPr>
            <a:picLocks noChangeAspect="1" noChangeArrowheads="1"/>
          </p:cNvPicPr>
          <p:nvPr/>
        </p:nvPicPr>
        <p:blipFill>
          <a:blip r:embed="rId2" cstate="print"/>
          <a:srcRect/>
          <a:stretch>
            <a:fillRect/>
          </a:stretch>
        </p:blipFill>
        <p:spPr bwMode="auto">
          <a:xfrm>
            <a:off x="0" y="1484784"/>
            <a:ext cx="9144000" cy="5373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Metadata: Algorithms</a:t>
            </a:r>
            <a:br>
              <a:rPr lang="en-CA" dirty="0" smtClean="0"/>
            </a:br>
            <a:r>
              <a:rPr lang="en-CA" sz="2700" i="1" dirty="0" err="1" smtClean="0"/>
              <a:t>Etherpad</a:t>
            </a:r>
            <a:endParaRPr lang="en-CA" sz="2700" i="1" dirty="0"/>
          </a:p>
        </p:txBody>
      </p:sp>
      <p:pic>
        <p:nvPicPr>
          <p:cNvPr id="2050" name="Picture 2"/>
          <p:cNvPicPr>
            <a:picLocks noChangeAspect="1" noChangeArrowheads="1"/>
          </p:cNvPicPr>
          <p:nvPr/>
        </p:nvPicPr>
        <p:blipFill>
          <a:blip r:embed="rId2" cstate="print"/>
          <a:srcRect/>
          <a:stretch>
            <a:fillRect/>
          </a:stretch>
        </p:blipFill>
        <p:spPr bwMode="auto">
          <a:xfrm>
            <a:off x="0" y="1484784"/>
            <a:ext cx="9144000" cy="5373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Outreach Group: </a:t>
            </a:r>
            <a:r>
              <a:rPr lang="en-CA" sz="3600" dirty="0" smtClean="0"/>
              <a:t>projects and people</a:t>
            </a:r>
            <a:r>
              <a:rPr lang="en-CA" dirty="0" smtClean="0"/>
              <a:t/>
            </a:r>
            <a:br>
              <a:rPr lang="en-CA" dirty="0" smtClean="0"/>
            </a:br>
            <a:r>
              <a:rPr lang="en-CA" sz="2700" i="1" dirty="0" err="1" smtClean="0"/>
              <a:t>Etherpad</a:t>
            </a:r>
            <a:endParaRPr lang="en-CA" dirty="0"/>
          </a:p>
        </p:txBody>
      </p:sp>
      <p:pic>
        <p:nvPicPr>
          <p:cNvPr id="1026" name="Picture 2"/>
          <p:cNvPicPr>
            <a:picLocks noChangeAspect="1" noChangeArrowheads="1"/>
          </p:cNvPicPr>
          <p:nvPr/>
        </p:nvPicPr>
        <p:blipFill>
          <a:blip r:embed="rId2" cstate="print"/>
          <a:srcRect/>
          <a:stretch>
            <a:fillRect/>
          </a:stretch>
        </p:blipFill>
        <p:spPr bwMode="auto">
          <a:xfrm>
            <a:off x="28229" y="1484784"/>
            <a:ext cx="9115771" cy="5373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Metadata: </a:t>
            </a:r>
            <a:r>
              <a:rPr lang="en-CA" sz="3100" dirty="0" smtClean="0"/>
              <a:t>Convergence Process Project</a:t>
            </a:r>
            <a:r>
              <a:rPr lang="en-CA" dirty="0" smtClean="0"/>
              <a:t/>
            </a:r>
            <a:br>
              <a:rPr lang="en-CA" dirty="0" smtClean="0"/>
            </a:br>
            <a:r>
              <a:rPr lang="en-CA" sz="2700" i="1" dirty="0" err="1" smtClean="0"/>
              <a:t>Etherpad</a:t>
            </a:r>
            <a:endParaRPr lang="en-CA" sz="2700" i="1" dirty="0"/>
          </a:p>
        </p:txBody>
      </p:sp>
      <p:pic>
        <p:nvPicPr>
          <p:cNvPr id="4098" name="Picture 2"/>
          <p:cNvPicPr>
            <a:picLocks noChangeAspect="1" noChangeArrowheads="1"/>
          </p:cNvPicPr>
          <p:nvPr/>
        </p:nvPicPr>
        <p:blipFill>
          <a:blip r:embed="rId2" cstate="print"/>
          <a:srcRect/>
          <a:stretch>
            <a:fillRect/>
          </a:stretch>
        </p:blipFill>
        <p:spPr bwMode="auto">
          <a:xfrm>
            <a:off x="0" y="1484784"/>
            <a:ext cx="9144000" cy="5373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Metadata: </a:t>
            </a:r>
            <a:r>
              <a:rPr lang="en-CA" sz="3100" dirty="0" smtClean="0"/>
              <a:t>User Stories</a:t>
            </a:r>
            <a:br>
              <a:rPr lang="en-CA" sz="3100" dirty="0" smtClean="0"/>
            </a:br>
            <a:r>
              <a:rPr lang="en-CA" sz="2700" i="1" dirty="0" err="1" smtClean="0"/>
              <a:t>Etherpad</a:t>
            </a:r>
            <a:endParaRPr lang="en-CA" sz="2700" i="1" dirty="0"/>
          </a:p>
        </p:txBody>
      </p:sp>
      <p:pic>
        <p:nvPicPr>
          <p:cNvPr id="1026" name="Picture 2" descr="C:\Users\Admin\Documents\Coalition project\graphics\EtherPad- CC-PMS-UserStories_1299636571490.jpeg"/>
          <p:cNvPicPr>
            <a:picLocks noChangeAspect="1" noChangeArrowheads="1"/>
          </p:cNvPicPr>
          <p:nvPr/>
        </p:nvPicPr>
        <p:blipFill>
          <a:blip r:embed="rId2" cstate="print"/>
          <a:srcRect/>
          <a:stretch>
            <a:fillRect/>
          </a:stretch>
        </p:blipFill>
        <p:spPr bwMode="auto">
          <a:xfrm>
            <a:off x="0" y="1556792"/>
            <a:ext cx="9144000" cy="5301208"/>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Technology</a:t>
            </a:r>
            <a:br>
              <a:rPr lang="en-CA" dirty="0" smtClean="0"/>
            </a:br>
            <a:r>
              <a:rPr lang="en-CA" sz="2700" i="1" dirty="0" err="1" smtClean="0"/>
              <a:t>Etherpad</a:t>
            </a:r>
            <a:endParaRPr lang="en-CA" sz="2700" i="1" dirty="0"/>
          </a:p>
        </p:txBody>
      </p:sp>
      <p:pic>
        <p:nvPicPr>
          <p:cNvPr id="5122" name="Picture 2"/>
          <p:cNvPicPr>
            <a:picLocks noChangeAspect="1" noChangeArrowheads="1"/>
          </p:cNvPicPr>
          <p:nvPr/>
        </p:nvPicPr>
        <p:blipFill>
          <a:blip r:embed="rId2" cstate="print"/>
          <a:srcRect/>
          <a:stretch>
            <a:fillRect/>
          </a:stretch>
        </p:blipFill>
        <p:spPr bwMode="auto">
          <a:xfrm>
            <a:off x="0" y="1484784"/>
            <a:ext cx="9144000" cy="5373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67544" y="1340768"/>
          <a:ext cx="8363272" cy="5059680"/>
        </p:xfrm>
        <a:graphic>
          <a:graphicData uri="http://schemas.openxmlformats.org/drawingml/2006/table">
            <a:tbl>
              <a:tblPr firstRow="1" bandRow="1">
                <a:tableStyleId>{5C22544A-7EE6-4342-B048-85BDC9FD1C3A}</a:tableStyleId>
              </a:tblPr>
              <a:tblGrid>
                <a:gridCol w="2090818"/>
                <a:gridCol w="2090818"/>
                <a:gridCol w="2090818"/>
                <a:gridCol w="2090818"/>
              </a:tblGrid>
              <a:tr h="268843">
                <a:tc>
                  <a:txBody>
                    <a:bodyPr/>
                    <a:lstStyle/>
                    <a:p>
                      <a:pPr algn="ctr"/>
                      <a:r>
                        <a:rPr lang="en-AU" dirty="0" smtClean="0"/>
                        <a:t>Name</a:t>
                      </a:r>
                      <a:endParaRPr lang="en-AU" dirty="0"/>
                    </a:p>
                  </a:txBody>
                  <a:tcPr/>
                </a:tc>
                <a:tc>
                  <a:txBody>
                    <a:bodyPr/>
                    <a:lstStyle/>
                    <a:p>
                      <a:pPr algn="ctr"/>
                      <a:r>
                        <a:rPr lang="en-AU" dirty="0" smtClean="0"/>
                        <a:t>Workgroup(s)</a:t>
                      </a:r>
                      <a:endParaRPr lang="en-AU" dirty="0"/>
                    </a:p>
                  </a:txBody>
                  <a:tcPr/>
                </a:tc>
                <a:tc>
                  <a:txBody>
                    <a:bodyPr/>
                    <a:lstStyle/>
                    <a:p>
                      <a:pPr algn="ctr"/>
                      <a:r>
                        <a:rPr lang="en-AU" dirty="0" smtClean="0"/>
                        <a:t>email</a:t>
                      </a:r>
                      <a:endParaRPr lang="en-AU" dirty="0"/>
                    </a:p>
                  </a:txBody>
                  <a:tcPr/>
                </a:tc>
                <a:tc>
                  <a:txBody>
                    <a:bodyPr/>
                    <a:lstStyle/>
                    <a:p>
                      <a:pPr algn="ctr"/>
                      <a:r>
                        <a:rPr lang="en-AU" dirty="0" smtClean="0"/>
                        <a:t>Notes</a:t>
                      </a:r>
                      <a:endParaRPr lang="en-AU" dirty="0"/>
                    </a:p>
                  </a:txBody>
                  <a:tcPr/>
                </a:tc>
              </a:tr>
              <a:tr h="268843">
                <a:tc>
                  <a:txBody>
                    <a:bodyPr/>
                    <a:lstStyle/>
                    <a:p>
                      <a:pPr algn="ctr"/>
                      <a:r>
                        <a:rPr lang="en-AU" sz="1400" dirty="0" smtClean="0"/>
                        <a:t>Tim </a:t>
                      </a:r>
                      <a:r>
                        <a:rPr lang="en-AU" sz="1400" dirty="0" err="1" smtClean="0"/>
                        <a:t>Rayner</a:t>
                      </a:r>
                      <a:endParaRPr lang="en-AU" sz="1400" dirty="0"/>
                    </a:p>
                  </a:txBody>
                  <a:tcPr/>
                </a:tc>
                <a:tc>
                  <a:txBody>
                    <a:bodyPr/>
                    <a:lstStyle/>
                    <a:p>
                      <a:pPr algn="ctr"/>
                      <a:r>
                        <a:rPr lang="en-AU" sz="1400" dirty="0" smtClean="0"/>
                        <a:t>Outreach</a:t>
                      </a:r>
                      <a:endParaRPr lang="en-AU" sz="1400" dirty="0"/>
                    </a:p>
                  </a:txBody>
                  <a:tcPr/>
                </a:tc>
                <a:tc>
                  <a:txBody>
                    <a:bodyPr/>
                    <a:lstStyle/>
                    <a:p>
                      <a:pPr algn="ctr"/>
                      <a:r>
                        <a:rPr lang="en-AU" sz="1400" dirty="0" smtClean="0"/>
                        <a:t>tim@timrayner.net</a:t>
                      </a:r>
                      <a:endParaRPr lang="en-AU" sz="1400" dirty="0"/>
                    </a:p>
                  </a:txBody>
                  <a:tcPr/>
                </a:tc>
                <a:tc>
                  <a:txBody>
                    <a:bodyPr/>
                    <a:lstStyle/>
                    <a:p>
                      <a:pPr algn="ctr"/>
                      <a:endParaRPr lang="en-AU" sz="1400" dirty="0"/>
                    </a:p>
                  </a:txBody>
                  <a:tcPr/>
                </a:tc>
              </a:tr>
              <a:tr h="268843">
                <a:tc>
                  <a:txBody>
                    <a:bodyPr/>
                    <a:lstStyle/>
                    <a:p>
                      <a:pPr algn="ctr"/>
                      <a:endParaRPr lang="en-AU" dirty="0"/>
                    </a:p>
                  </a:txBody>
                  <a:tcPr/>
                </a:tc>
                <a:tc>
                  <a:txBody>
                    <a:bodyPr/>
                    <a:lstStyle/>
                    <a:p>
                      <a:pPr algn="ctr"/>
                      <a:endParaRPr lang="en-AU" dirty="0"/>
                    </a:p>
                  </a:txBody>
                  <a:tcPr/>
                </a:tc>
                <a:tc>
                  <a:txBody>
                    <a:bodyPr/>
                    <a:lstStyle/>
                    <a:p>
                      <a:pPr algn="ctr"/>
                      <a:endParaRPr lang="en-AU"/>
                    </a:p>
                  </a:txBody>
                  <a:tcPr/>
                </a:tc>
                <a:tc>
                  <a:txBody>
                    <a:bodyPr/>
                    <a:lstStyle/>
                    <a:p>
                      <a:pPr algn="ctr"/>
                      <a:endParaRPr lang="en-AU"/>
                    </a:p>
                  </a:txBody>
                  <a:tcPr/>
                </a:tc>
              </a:tr>
              <a:tr h="268843">
                <a:tc>
                  <a:txBody>
                    <a:bodyPr/>
                    <a:lstStyle/>
                    <a:p>
                      <a:pPr algn="ctr"/>
                      <a:endParaRPr lang="en-AU" dirty="0"/>
                    </a:p>
                  </a:txBody>
                  <a:tcPr/>
                </a:tc>
                <a:tc>
                  <a:txBody>
                    <a:bodyPr/>
                    <a:lstStyle/>
                    <a:p>
                      <a:pPr algn="ctr"/>
                      <a:endParaRPr lang="en-AU" dirty="0"/>
                    </a:p>
                  </a:txBody>
                  <a:tcPr/>
                </a:tc>
                <a:tc>
                  <a:txBody>
                    <a:bodyPr/>
                    <a:lstStyle/>
                    <a:p>
                      <a:pPr algn="ctr"/>
                      <a:endParaRPr lang="en-AU"/>
                    </a:p>
                  </a:txBody>
                  <a:tcPr/>
                </a:tc>
                <a:tc>
                  <a:txBody>
                    <a:bodyPr/>
                    <a:lstStyle/>
                    <a:p>
                      <a:pPr algn="ctr"/>
                      <a:endParaRPr lang="en-AU" dirty="0"/>
                    </a:p>
                  </a:txBody>
                  <a:tcPr/>
                </a:tc>
              </a:tr>
              <a:tr h="268843">
                <a:tc>
                  <a:txBody>
                    <a:bodyPr/>
                    <a:lstStyle/>
                    <a:p>
                      <a:pPr algn="ctr"/>
                      <a:endParaRPr lang="en-AU"/>
                    </a:p>
                  </a:txBody>
                  <a:tcPr/>
                </a:tc>
                <a:tc>
                  <a:txBody>
                    <a:bodyPr/>
                    <a:lstStyle/>
                    <a:p>
                      <a:pPr algn="ctr"/>
                      <a:endParaRPr lang="en-AU" dirty="0"/>
                    </a:p>
                  </a:txBody>
                  <a:tcPr/>
                </a:tc>
                <a:tc>
                  <a:txBody>
                    <a:bodyPr/>
                    <a:lstStyle/>
                    <a:p>
                      <a:pPr algn="ctr"/>
                      <a:endParaRPr lang="en-AU" dirty="0"/>
                    </a:p>
                  </a:txBody>
                  <a:tcPr/>
                </a:tc>
                <a:tc>
                  <a:txBody>
                    <a:bodyPr/>
                    <a:lstStyle/>
                    <a:p>
                      <a:pPr algn="ctr"/>
                      <a:endParaRPr lang="en-AU"/>
                    </a:p>
                  </a:txBody>
                  <a:tcPr/>
                </a:tc>
              </a:tr>
              <a:tr h="268843">
                <a:tc>
                  <a:txBody>
                    <a:bodyPr/>
                    <a:lstStyle/>
                    <a:p>
                      <a:pPr algn="ctr"/>
                      <a:endParaRPr lang="en-AU"/>
                    </a:p>
                  </a:txBody>
                  <a:tcPr/>
                </a:tc>
                <a:tc>
                  <a:txBody>
                    <a:bodyPr/>
                    <a:lstStyle/>
                    <a:p>
                      <a:pPr algn="ctr"/>
                      <a:endParaRPr lang="en-AU" dirty="0"/>
                    </a:p>
                  </a:txBody>
                  <a:tcPr/>
                </a:tc>
                <a:tc>
                  <a:txBody>
                    <a:bodyPr/>
                    <a:lstStyle/>
                    <a:p>
                      <a:pPr algn="ctr"/>
                      <a:endParaRPr lang="en-AU" dirty="0"/>
                    </a:p>
                  </a:txBody>
                  <a:tcPr/>
                </a:tc>
                <a:tc>
                  <a:txBody>
                    <a:bodyPr/>
                    <a:lstStyle/>
                    <a:p>
                      <a:pPr algn="ctr"/>
                      <a:endParaRPr lang="en-AU"/>
                    </a:p>
                  </a:txBody>
                  <a:tcPr/>
                </a:tc>
              </a:tr>
              <a:tr h="268843">
                <a:tc>
                  <a:txBody>
                    <a:bodyPr/>
                    <a:lstStyle/>
                    <a:p>
                      <a:pPr algn="ctr"/>
                      <a:endParaRPr lang="en-AU"/>
                    </a:p>
                  </a:txBody>
                  <a:tcPr/>
                </a:tc>
                <a:tc>
                  <a:txBody>
                    <a:bodyPr/>
                    <a:lstStyle/>
                    <a:p>
                      <a:pPr algn="ctr"/>
                      <a:endParaRPr lang="en-AU" dirty="0"/>
                    </a:p>
                  </a:txBody>
                  <a:tcPr/>
                </a:tc>
                <a:tc>
                  <a:txBody>
                    <a:bodyPr/>
                    <a:lstStyle/>
                    <a:p>
                      <a:pPr algn="ctr"/>
                      <a:endParaRPr lang="en-AU" dirty="0"/>
                    </a:p>
                  </a:txBody>
                  <a:tcPr/>
                </a:tc>
                <a:tc>
                  <a:txBody>
                    <a:bodyPr/>
                    <a:lstStyle/>
                    <a:p>
                      <a:pPr algn="ctr"/>
                      <a:endParaRPr lang="en-AU" dirty="0"/>
                    </a:p>
                  </a:txBody>
                  <a:tcPr/>
                </a:tc>
              </a:tr>
              <a:tr h="268843">
                <a:tc>
                  <a:txBody>
                    <a:bodyPr/>
                    <a:lstStyle/>
                    <a:p>
                      <a:pPr algn="ctr"/>
                      <a:endParaRPr lang="en-AU"/>
                    </a:p>
                  </a:txBody>
                  <a:tcPr/>
                </a:tc>
                <a:tc>
                  <a:txBody>
                    <a:bodyPr/>
                    <a:lstStyle/>
                    <a:p>
                      <a:pPr algn="ctr"/>
                      <a:endParaRPr lang="en-AU" dirty="0"/>
                    </a:p>
                  </a:txBody>
                  <a:tcPr/>
                </a:tc>
                <a:tc>
                  <a:txBody>
                    <a:bodyPr/>
                    <a:lstStyle/>
                    <a:p>
                      <a:pPr algn="ctr"/>
                      <a:endParaRPr lang="en-AU" dirty="0"/>
                    </a:p>
                  </a:txBody>
                  <a:tcPr/>
                </a:tc>
                <a:tc>
                  <a:txBody>
                    <a:bodyPr/>
                    <a:lstStyle/>
                    <a:p>
                      <a:pPr algn="ctr"/>
                      <a:endParaRPr lang="en-AU" dirty="0"/>
                    </a:p>
                  </a:txBody>
                  <a:tcPr/>
                </a:tc>
              </a:tr>
              <a:tr h="268843">
                <a:tc>
                  <a:txBody>
                    <a:bodyPr/>
                    <a:lstStyle/>
                    <a:p>
                      <a:pPr algn="ctr"/>
                      <a:endParaRPr lang="en-AU" dirty="0"/>
                    </a:p>
                  </a:txBody>
                  <a:tcPr/>
                </a:tc>
                <a:tc>
                  <a:txBody>
                    <a:bodyPr/>
                    <a:lstStyle/>
                    <a:p>
                      <a:pPr algn="ctr"/>
                      <a:endParaRPr lang="en-AU"/>
                    </a:p>
                  </a:txBody>
                  <a:tcPr/>
                </a:tc>
                <a:tc>
                  <a:txBody>
                    <a:bodyPr/>
                    <a:lstStyle/>
                    <a:p>
                      <a:pPr algn="ctr"/>
                      <a:endParaRPr lang="en-AU" dirty="0"/>
                    </a:p>
                  </a:txBody>
                  <a:tcPr/>
                </a:tc>
                <a:tc>
                  <a:txBody>
                    <a:bodyPr/>
                    <a:lstStyle/>
                    <a:p>
                      <a:pPr algn="ctr"/>
                      <a:endParaRPr lang="en-AU" dirty="0"/>
                    </a:p>
                  </a:txBody>
                  <a:tcPr/>
                </a:tc>
              </a:tr>
              <a:tr h="268843">
                <a:tc>
                  <a:txBody>
                    <a:bodyPr/>
                    <a:lstStyle/>
                    <a:p>
                      <a:pPr algn="ctr"/>
                      <a:endParaRPr lang="en-AU"/>
                    </a:p>
                  </a:txBody>
                  <a:tcPr/>
                </a:tc>
                <a:tc>
                  <a:txBody>
                    <a:bodyPr/>
                    <a:lstStyle/>
                    <a:p>
                      <a:pPr algn="ctr"/>
                      <a:endParaRPr lang="en-AU"/>
                    </a:p>
                  </a:txBody>
                  <a:tcPr/>
                </a:tc>
                <a:tc>
                  <a:txBody>
                    <a:bodyPr/>
                    <a:lstStyle/>
                    <a:p>
                      <a:pPr algn="ctr"/>
                      <a:endParaRPr lang="en-AU" dirty="0"/>
                    </a:p>
                  </a:txBody>
                  <a:tcPr/>
                </a:tc>
                <a:tc>
                  <a:txBody>
                    <a:bodyPr/>
                    <a:lstStyle/>
                    <a:p>
                      <a:pPr algn="ctr"/>
                      <a:endParaRPr lang="en-AU" dirty="0"/>
                    </a:p>
                  </a:txBody>
                  <a:tcPr/>
                </a:tc>
              </a:tr>
              <a:tr h="268843">
                <a:tc>
                  <a:txBody>
                    <a:bodyPr/>
                    <a:lstStyle/>
                    <a:p>
                      <a:pPr algn="ctr"/>
                      <a:endParaRPr lang="en-AU"/>
                    </a:p>
                  </a:txBody>
                  <a:tcPr/>
                </a:tc>
                <a:tc>
                  <a:txBody>
                    <a:bodyPr/>
                    <a:lstStyle/>
                    <a:p>
                      <a:pPr algn="ctr"/>
                      <a:endParaRPr lang="en-AU"/>
                    </a:p>
                  </a:txBody>
                  <a:tcPr/>
                </a:tc>
                <a:tc>
                  <a:txBody>
                    <a:bodyPr/>
                    <a:lstStyle/>
                    <a:p>
                      <a:pPr algn="ctr"/>
                      <a:endParaRPr lang="en-AU" dirty="0"/>
                    </a:p>
                  </a:txBody>
                  <a:tcPr/>
                </a:tc>
                <a:tc>
                  <a:txBody>
                    <a:bodyPr/>
                    <a:lstStyle/>
                    <a:p>
                      <a:pPr algn="ctr"/>
                      <a:endParaRPr lang="en-AU" dirty="0"/>
                    </a:p>
                  </a:txBody>
                  <a:tcPr/>
                </a:tc>
              </a:tr>
              <a:tr h="268843">
                <a:tc>
                  <a:txBody>
                    <a:bodyPr/>
                    <a:lstStyle/>
                    <a:p>
                      <a:pPr algn="ctr"/>
                      <a:endParaRPr lang="en-AU"/>
                    </a:p>
                  </a:txBody>
                  <a:tcPr/>
                </a:tc>
                <a:tc>
                  <a:txBody>
                    <a:bodyPr/>
                    <a:lstStyle/>
                    <a:p>
                      <a:pPr algn="ctr"/>
                      <a:endParaRPr lang="en-AU"/>
                    </a:p>
                  </a:txBody>
                  <a:tcPr/>
                </a:tc>
                <a:tc>
                  <a:txBody>
                    <a:bodyPr/>
                    <a:lstStyle/>
                    <a:p>
                      <a:pPr algn="ctr"/>
                      <a:endParaRPr lang="en-AU" dirty="0"/>
                    </a:p>
                  </a:txBody>
                  <a:tcPr/>
                </a:tc>
                <a:tc>
                  <a:txBody>
                    <a:bodyPr/>
                    <a:lstStyle/>
                    <a:p>
                      <a:pPr algn="ctr"/>
                      <a:endParaRPr lang="en-AU" dirty="0"/>
                    </a:p>
                  </a:txBody>
                  <a:tcPr/>
                </a:tc>
              </a:tr>
              <a:tr h="147384">
                <a:tc>
                  <a:txBody>
                    <a:bodyPr/>
                    <a:lstStyle/>
                    <a:p>
                      <a:pPr algn="ctr"/>
                      <a:endParaRPr lang="en-AU"/>
                    </a:p>
                  </a:txBody>
                  <a:tcPr/>
                </a:tc>
                <a:tc>
                  <a:txBody>
                    <a:bodyPr/>
                    <a:lstStyle/>
                    <a:p>
                      <a:pPr algn="ctr"/>
                      <a:endParaRPr lang="en-AU"/>
                    </a:p>
                  </a:txBody>
                  <a:tcPr/>
                </a:tc>
                <a:tc>
                  <a:txBody>
                    <a:bodyPr/>
                    <a:lstStyle/>
                    <a:p>
                      <a:pPr algn="ctr"/>
                      <a:endParaRPr lang="en-AU"/>
                    </a:p>
                  </a:txBody>
                  <a:tcPr/>
                </a:tc>
                <a:tc>
                  <a:txBody>
                    <a:bodyPr/>
                    <a:lstStyle/>
                    <a:p>
                      <a:pPr algn="ctr"/>
                      <a:endParaRPr lang="en-AU" dirty="0"/>
                    </a:p>
                  </a:txBody>
                  <a:tcPr/>
                </a:tc>
              </a:tr>
              <a:tr h="268843">
                <a:tc>
                  <a:txBody>
                    <a:bodyPr/>
                    <a:lstStyle/>
                    <a:p>
                      <a:pPr algn="ctr"/>
                      <a:endParaRPr lang="en-AU" dirty="0"/>
                    </a:p>
                  </a:txBody>
                  <a:tcPr/>
                </a:tc>
                <a:tc>
                  <a:txBody>
                    <a:bodyPr/>
                    <a:lstStyle/>
                    <a:p>
                      <a:pPr algn="ctr"/>
                      <a:endParaRPr lang="en-AU"/>
                    </a:p>
                  </a:txBody>
                  <a:tcPr/>
                </a:tc>
                <a:tc>
                  <a:txBody>
                    <a:bodyPr/>
                    <a:lstStyle/>
                    <a:p>
                      <a:pPr algn="ctr"/>
                      <a:endParaRPr lang="en-AU"/>
                    </a:p>
                  </a:txBody>
                  <a:tcPr/>
                </a:tc>
                <a:tc>
                  <a:txBody>
                    <a:bodyPr/>
                    <a:lstStyle/>
                    <a:p>
                      <a:pPr algn="ctr"/>
                      <a:endParaRPr lang="en-AU" dirty="0"/>
                    </a:p>
                  </a:txBody>
                  <a:tcPr/>
                </a:tc>
              </a:tr>
            </a:tbl>
          </a:graphicData>
        </a:graphic>
      </p:graphicFrame>
      <p:sp>
        <p:nvSpPr>
          <p:cNvPr id="3" name="Title 2"/>
          <p:cNvSpPr>
            <a:spLocks noGrp="1"/>
          </p:cNvSpPr>
          <p:nvPr>
            <p:ph type="title"/>
          </p:nvPr>
        </p:nvSpPr>
        <p:spPr>
          <a:xfrm>
            <a:off x="457200" y="274638"/>
            <a:ext cx="8229600" cy="994122"/>
          </a:xfrm>
        </p:spPr>
        <p:txBody>
          <a:bodyPr/>
          <a:lstStyle/>
          <a:p>
            <a:r>
              <a:rPr lang="en-AU" dirty="0" err="1" smtClean="0"/>
              <a:t>ProM</a:t>
            </a:r>
            <a:r>
              <a:rPr lang="en-AU" dirty="0" smtClean="0"/>
              <a:t> team</a:t>
            </a:r>
            <a:endParaRPr lang="en-AU"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67544" y="1340768"/>
          <a:ext cx="8363272" cy="5120640"/>
        </p:xfrm>
        <a:graphic>
          <a:graphicData uri="http://schemas.openxmlformats.org/drawingml/2006/table">
            <a:tbl>
              <a:tblPr firstRow="1" bandRow="1">
                <a:tableStyleId>{5C22544A-7EE6-4342-B048-85BDC9FD1C3A}</a:tableStyleId>
              </a:tblPr>
              <a:tblGrid>
                <a:gridCol w="2090818"/>
                <a:gridCol w="2090818"/>
                <a:gridCol w="2090818"/>
                <a:gridCol w="2090818"/>
              </a:tblGrid>
              <a:tr h="268843">
                <a:tc>
                  <a:txBody>
                    <a:bodyPr/>
                    <a:lstStyle/>
                    <a:p>
                      <a:pPr algn="ctr"/>
                      <a:r>
                        <a:rPr lang="en-AU" dirty="0" smtClean="0"/>
                        <a:t>Name</a:t>
                      </a:r>
                      <a:endParaRPr lang="en-AU" dirty="0"/>
                    </a:p>
                  </a:txBody>
                  <a:tcPr/>
                </a:tc>
                <a:tc>
                  <a:txBody>
                    <a:bodyPr/>
                    <a:lstStyle/>
                    <a:p>
                      <a:pPr algn="ctr"/>
                      <a:r>
                        <a:rPr lang="en-AU" dirty="0" smtClean="0"/>
                        <a:t>Workgroup(s)</a:t>
                      </a:r>
                      <a:endParaRPr lang="en-AU" dirty="0"/>
                    </a:p>
                  </a:txBody>
                  <a:tcPr/>
                </a:tc>
                <a:tc>
                  <a:txBody>
                    <a:bodyPr/>
                    <a:lstStyle/>
                    <a:p>
                      <a:pPr algn="ctr"/>
                      <a:r>
                        <a:rPr lang="en-AU" dirty="0" smtClean="0"/>
                        <a:t>email</a:t>
                      </a:r>
                      <a:endParaRPr lang="en-AU" dirty="0"/>
                    </a:p>
                  </a:txBody>
                  <a:tcPr/>
                </a:tc>
                <a:tc>
                  <a:txBody>
                    <a:bodyPr/>
                    <a:lstStyle/>
                    <a:p>
                      <a:pPr algn="ctr"/>
                      <a:r>
                        <a:rPr lang="en-AU" dirty="0" smtClean="0"/>
                        <a:t>Notes</a:t>
                      </a:r>
                      <a:endParaRPr lang="en-AU" dirty="0"/>
                    </a:p>
                  </a:txBody>
                  <a:tcPr/>
                </a:tc>
              </a:tr>
              <a:tr h="268843">
                <a:tc>
                  <a:txBody>
                    <a:bodyPr/>
                    <a:lstStyle/>
                    <a:p>
                      <a:pPr algn="ctr"/>
                      <a:endParaRPr lang="en-AU" dirty="0"/>
                    </a:p>
                  </a:txBody>
                  <a:tcPr/>
                </a:tc>
                <a:tc>
                  <a:txBody>
                    <a:bodyPr/>
                    <a:lstStyle/>
                    <a:p>
                      <a:pPr algn="ctr"/>
                      <a:endParaRPr lang="en-AU"/>
                    </a:p>
                  </a:txBody>
                  <a:tcPr/>
                </a:tc>
                <a:tc>
                  <a:txBody>
                    <a:bodyPr/>
                    <a:lstStyle/>
                    <a:p>
                      <a:pPr algn="ctr"/>
                      <a:endParaRPr lang="en-AU"/>
                    </a:p>
                  </a:txBody>
                  <a:tcPr/>
                </a:tc>
                <a:tc>
                  <a:txBody>
                    <a:bodyPr/>
                    <a:lstStyle/>
                    <a:p>
                      <a:pPr algn="ctr"/>
                      <a:endParaRPr lang="en-AU"/>
                    </a:p>
                  </a:txBody>
                  <a:tcPr/>
                </a:tc>
              </a:tr>
              <a:tr h="268843">
                <a:tc>
                  <a:txBody>
                    <a:bodyPr/>
                    <a:lstStyle/>
                    <a:p>
                      <a:pPr algn="ctr"/>
                      <a:endParaRPr lang="en-AU" dirty="0"/>
                    </a:p>
                  </a:txBody>
                  <a:tcPr/>
                </a:tc>
                <a:tc>
                  <a:txBody>
                    <a:bodyPr/>
                    <a:lstStyle/>
                    <a:p>
                      <a:pPr algn="ctr"/>
                      <a:endParaRPr lang="en-AU"/>
                    </a:p>
                  </a:txBody>
                  <a:tcPr/>
                </a:tc>
                <a:tc>
                  <a:txBody>
                    <a:bodyPr/>
                    <a:lstStyle/>
                    <a:p>
                      <a:pPr algn="ctr"/>
                      <a:endParaRPr lang="en-AU"/>
                    </a:p>
                  </a:txBody>
                  <a:tcPr/>
                </a:tc>
                <a:tc>
                  <a:txBody>
                    <a:bodyPr/>
                    <a:lstStyle/>
                    <a:p>
                      <a:pPr algn="ctr"/>
                      <a:endParaRPr lang="en-AU"/>
                    </a:p>
                  </a:txBody>
                  <a:tcPr/>
                </a:tc>
              </a:tr>
              <a:tr h="268843">
                <a:tc>
                  <a:txBody>
                    <a:bodyPr/>
                    <a:lstStyle/>
                    <a:p>
                      <a:pPr algn="ctr"/>
                      <a:endParaRPr lang="en-AU" dirty="0"/>
                    </a:p>
                  </a:txBody>
                  <a:tcPr/>
                </a:tc>
                <a:tc>
                  <a:txBody>
                    <a:bodyPr/>
                    <a:lstStyle/>
                    <a:p>
                      <a:pPr algn="ctr"/>
                      <a:endParaRPr lang="en-AU" dirty="0"/>
                    </a:p>
                  </a:txBody>
                  <a:tcPr/>
                </a:tc>
                <a:tc>
                  <a:txBody>
                    <a:bodyPr/>
                    <a:lstStyle/>
                    <a:p>
                      <a:pPr algn="ctr"/>
                      <a:endParaRPr lang="en-AU"/>
                    </a:p>
                  </a:txBody>
                  <a:tcPr/>
                </a:tc>
                <a:tc>
                  <a:txBody>
                    <a:bodyPr/>
                    <a:lstStyle/>
                    <a:p>
                      <a:pPr algn="ctr"/>
                      <a:endParaRPr lang="en-AU"/>
                    </a:p>
                  </a:txBody>
                  <a:tcPr/>
                </a:tc>
              </a:tr>
              <a:tr h="268843">
                <a:tc>
                  <a:txBody>
                    <a:bodyPr/>
                    <a:lstStyle/>
                    <a:p>
                      <a:pPr algn="ctr"/>
                      <a:endParaRPr lang="en-AU" dirty="0"/>
                    </a:p>
                  </a:txBody>
                  <a:tcPr/>
                </a:tc>
                <a:tc>
                  <a:txBody>
                    <a:bodyPr/>
                    <a:lstStyle/>
                    <a:p>
                      <a:pPr algn="ctr"/>
                      <a:endParaRPr lang="en-AU" dirty="0"/>
                    </a:p>
                  </a:txBody>
                  <a:tcPr/>
                </a:tc>
                <a:tc>
                  <a:txBody>
                    <a:bodyPr/>
                    <a:lstStyle/>
                    <a:p>
                      <a:pPr algn="ctr"/>
                      <a:endParaRPr lang="en-AU"/>
                    </a:p>
                  </a:txBody>
                  <a:tcPr/>
                </a:tc>
                <a:tc>
                  <a:txBody>
                    <a:bodyPr/>
                    <a:lstStyle/>
                    <a:p>
                      <a:pPr algn="ctr"/>
                      <a:endParaRPr lang="en-AU"/>
                    </a:p>
                  </a:txBody>
                  <a:tcPr/>
                </a:tc>
              </a:tr>
              <a:tr h="268843">
                <a:tc>
                  <a:txBody>
                    <a:bodyPr/>
                    <a:lstStyle/>
                    <a:p>
                      <a:pPr algn="ctr"/>
                      <a:endParaRPr lang="en-AU"/>
                    </a:p>
                  </a:txBody>
                  <a:tcPr/>
                </a:tc>
                <a:tc>
                  <a:txBody>
                    <a:bodyPr/>
                    <a:lstStyle/>
                    <a:p>
                      <a:pPr algn="ctr"/>
                      <a:endParaRPr lang="en-AU" dirty="0"/>
                    </a:p>
                  </a:txBody>
                  <a:tcPr/>
                </a:tc>
                <a:tc>
                  <a:txBody>
                    <a:bodyPr/>
                    <a:lstStyle/>
                    <a:p>
                      <a:pPr algn="ctr"/>
                      <a:endParaRPr lang="en-AU"/>
                    </a:p>
                  </a:txBody>
                  <a:tcPr/>
                </a:tc>
                <a:tc>
                  <a:txBody>
                    <a:bodyPr/>
                    <a:lstStyle/>
                    <a:p>
                      <a:pPr algn="ctr"/>
                      <a:endParaRPr lang="en-AU"/>
                    </a:p>
                  </a:txBody>
                  <a:tcPr/>
                </a:tc>
              </a:tr>
              <a:tr h="268843">
                <a:tc>
                  <a:txBody>
                    <a:bodyPr/>
                    <a:lstStyle/>
                    <a:p>
                      <a:pPr algn="ctr"/>
                      <a:endParaRPr lang="en-AU"/>
                    </a:p>
                  </a:txBody>
                  <a:tcPr/>
                </a:tc>
                <a:tc>
                  <a:txBody>
                    <a:bodyPr/>
                    <a:lstStyle/>
                    <a:p>
                      <a:pPr algn="ctr"/>
                      <a:endParaRPr lang="en-AU" dirty="0"/>
                    </a:p>
                  </a:txBody>
                  <a:tcPr/>
                </a:tc>
                <a:tc>
                  <a:txBody>
                    <a:bodyPr/>
                    <a:lstStyle/>
                    <a:p>
                      <a:pPr algn="ctr"/>
                      <a:endParaRPr lang="en-AU" dirty="0"/>
                    </a:p>
                  </a:txBody>
                  <a:tcPr/>
                </a:tc>
                <a:tc>
                  <a:txBody>
                    <a:bodyPr/>
                    <a:lstStyle/>
                    <a:p>
                      <a:pPr algn="ctr"/>
                      <a:endParaRPr lang="en-AU"/>
                    </a:p>
                  </a:txBody>
                  <a:tcPr/>
                </a:tc>
              </a:tr>
              <a:tr h="268843">
                <a:tc>
                  <a:txBody>
                    <a:bodyPr/>
                    <a:lstStyle/>
                    <a:p>
                      <a:pPr algn="ctr"/>
                      <a:endParaRPr lang="en-AU"/>
                    </a:p>
                  </a:txBody>
                  <a:tcPr/>
                </a:tc>
                <a:tc>
                  <a:txBody>
                    <a:bodyPr/>
                    <a:lstStyle/>
                    <a:p>
                      <a:pPr algn="ctr"/>
                      <a:endParaRPr lang="en-AU" dirty="0"/>
                    </a:p>
                  </a:txBody>
                  <a:tcPr/>
                </a:tc>
                <a:tc>
                  <a:txBody>
                    <a:bodyPr/>
                    <a:lstStyle/>
                    <a:p>
                      <a:pPr algn="ctr"/>
                      <a:endParaRPr lang="en-AU" dirty="0"/>
                    </a:p>
                  </a:txBody>
                  <a:tcPr/>
                </a:tc>
                <a:tc>
                  <a:txBody>
                    <a:bodyPr/>
                    <a:lstStyle/>
                    <a:p>
                      <a:pPr algn="ctr"/>
                      <a:endParaRPr lang="en-AU"/>
                    </a:p>
                  </a:txBody>
                  <a:tcPr/>
                </a:tc>
              </a:tr>
              <a:tr h="268843">
                <a:tc>
                  <a:txBody>
                    <a:bodyPr/>
                    <a:lstStyle/>
                    <a:p>
                      <a:pPr algn="ctr"/>
                      <a:endParaRPr lang="en-AU" dirty="0"/>
                    </a:p>
                  </a:txBody>
                  <a:tcPr/>
                </a:tc>
                <a:tc>
                  <a:txBody>
                    <a:bodyPr/>
                    <a:lstStyle/>
                    <a:p>
                      <a:pPr algn="ctr"/>
                      <a:endParaRPr lang="en-AU"/>
                    </a:p>
                  </a:txBody>
                  <a:tcPr/>
                </a:tc>
                <a:tc>
                  <a:txBody>
                    <a:bodyPr/>
                    <a:lstStyle/>
                    <a:p>
                      <a:pPr algn="ctr"/>
                      <a:endParaRPr lang="en-AU" dirty="0"/>
                    </a:p>
                  </a:txBody>
                  <a:tcPr/>
                </a:tc>
                <a:tc>
                  <a:txBody>
                    <a:bodyPr/>
                    <a:lstStyle/>
                    <a:p>
                      <a:pPr algn="ctr"/>
                      <a:endParaRPr lang="en-AU"/>
                    </a:p>
                  </a:txBody>
                  <a:tcPr/>
                </a:tc>
              </a:tr>
              <a:tr h="268843">
                <a:tc>
                  <a:txBody>
                    <a:bodyPr/>
                    <a:lstStyle/>
                    <a:p>
                      <a:pPr algn="ctr"/>
                      <a:endParaRPr lang="en-AU"/>
                    </a:p>
                  </a:txBody>
                  <a:tcPr/>
                </a:tc>
                <a:tc>
                  <a:txBody>
                    <a:bodyPr/>
                    <a:lstStyle/>
                    <a:p>
                      <a:pPr algn="ctr"/>
                      <a:endParaRPr lang="en-AU"/>
                    </a:p>
                  </a:txBody>
                  <a:tcPr/>
                </a:tc>
                <a:tc>
                  <a:txBody>
                    <a:bodyPr/>
                    <a:lstStyle/>
                    <a:p>
                      <a:pPr algn="ctr"/>
                      <a:endParaRPr lang="en-AU" dirty="0"/>
                    </a:p>
                  </a:txBody>
                  <a:tcPr/>
                </a:tc>
                <a:tc>
                  <a:txBody>
                    <a:bodyPr/>
                    <a:lstStyle/>
                    <a:p>
                      <a:pPr algn="ctr"/>
                      <a:endParaRPr lang="en-AU"/>
                    </a:p>
                  </a:txBody>
                  <a:tcPr/>
                </a:tc>
              </a:tr>
              <a:tr h="268843">
                <a:tc>
                  <a:txBody>
                    <a:bodyPr/>
                    <a:lstStyle/>
                    <a:p>
                      <a:pPr algn="ctr"/>
                      <a:endParaRPr lang="en-AU"/>
                    </a:p>
                  </a:txBody>
                  <a:tcPr/>
                </a:tc>
                <a:tc>
                  <a:txBody>
                    <a:bodyPr/>
                    <a:lstStyle/>
                    <a:p>
                      <a:pPr algn="ctr"/>
                      <a:endParaRPr lang="en-AU"/>
                    </a:p>
                  </a:txBody>
                  <a:tcPr/>
                </a:tc>
                <a:tc>
                  <a:txBody>
                    <a:bodyPr/>
                    <a:lstStyle/>
                    <a:p>
                      <a:pPr algn="ctr"/>
                      <a:endParaRPr lang="en-AU" dirty="0"/>
                    </a:p>
                  </a:txBody>
                  <a:tcPr/>
                </a:tc>
                <a:tc>
                  <a:txBody>
                    <a:bodyPr/>
                    <a:lstStyle/>
                    <a:p>
                      <a:pPr algn="ctr"/>
                      <a:endParaRPr lang="en-AU" dirty="0"/>
                    </a:p>
                  </a:txBody>
                  <a:tcPr/>
                </a:tc>
              </a:tr>
              <a:tr h="268843">
                <a:tc>
                  <a:txBody>
                    <a:bodyPr/>
                    <a:lstStyle/>
                    <a:p>
                      <a:pPr algn="ctr"/>
                      <a:endParaRPr lang="en-AU"/>
                    </a:p>
                  </a:txBody>
                  <a:tcPr/>
                </a:tc>
                <a:tc>
                  <a:txBody>
                    <a:bodyPr/>
                    <a:lstStyle/>
                    <a:p>
                      <a:pPr algn="ctr"/>
                      <a:endParaRPr lang="en-AU"/>
                    </a:p>
                  </a:txBody>
                  <a:tcPr/>
                </a:tc>
                <a:tc>
                  <a:txBody>
                    <a:bodyPr/>
                    <a:lstStyle/>
                    <a:p>
                      <a:pPr algn="ctr"/>
                      <a:endParaRPr lang="en-AU" dirty="0"/>
                    </a:p>
                  </a:txBody>
                  <a:tcPr/>
                </a:tc>
                <a:tc>
                  <a:txBody>
                    <a:bodyPr/>
                    <a:lstStyle/>
                    <a:p>
                      <a:pPr algn="ctr"/>
                      <a:endParaRPr lang="en-AU" dirty="0"/>
                    </a:p>
                  </a:txBody>
                  <a:tcPr/>
                </a:tc>
              </a:tr>
              <a:tr h="268843">
                <a:tc>
                  <a:txBody>
                    <a:bodyPr/>
                    <a:lstStyle/>
                    <a:p>
                      <a:pPr algn="ctr"/>
                      <a:endParaRPr lang="en-AU"/>
                    </a:p>
                  </a:txBody>
                  <a:tcPr/>
                </a:tc>
                <a:tc>
                  <a:txBody>
                    <a:bodyPr/>
                    <a:lstStyle/>
                    <a:p>
                      <a:pPr algn="ctr"/>
                      <a:endParaRPr lang="en-AU"/>
                    </a:p>
                  </a:txBody>
                  <a:tcPr/>
                </a:tc>
                <a:tc>
                  <a:txBody>
                    <a:bodyPr/>
                    <a:lstStyle/>
                    <a:p>
                      <a:pPr algn="ctr"/>
                      <a:endParaRPr lang="en-AU"/>
                    </a:p>
                  </a:txBody>
                  <a:tcPr/>
                </a:tc>
                <a:tc>
                  <a:txBody>
                    <a:bodyPr/>
                    <a:lstStyle/>
                    <a:p>
                      <a:pPr algn="ctr"/>
                      <a:endParaRPr lang="en-AU" dirty="0"/>
                    </a:p>
                  </a:txBody>
                  <a:tcPr/>
                </a:tc>
              </a:tr>
              <a:tr h="268843">
                <a:tc>
                  <a:txBody>
                    <a:bodyPr/>
                    <a:lstStyle/>
                    <a:p>
                      <a:pPr algn="ctr"/>
                      <a:endParaRPr lang="en-AU" dirty="0"/>
                    </a:p>
                  </a:txBody>
                  <a:tcPr/>
                </a:tc>
                <a:tc>
                  <a:txBody>
                    <a:bodyPr/>
                    <a:lstStyle/>
                    <a:p>
                      <a:pPr algn="ctr"/>
                      <a:endParaRPr lang="en-AU"/>
                    </a:p>
                  </a:txBody>
                  <a:tcPr/>
                </a:tc>
                <a:tc>
                  <a:txBody>
                    <a:bodyPr/>
                    <a:lstStyle/>
                    <a:p>
                      <a:pPr algn="ctr"/>
                      <a:endParaRPr lang="en-AU"/>
                    </a:p>
                  </a:txBody>
                  <a:tcPr/>
                </a:tc>
                <a:tc>
                  <a:txBody>
                    <a:bodyPr/>
                    <a:lstStyle/>
                    <a:p>
                      <a:pPr algn="ctr"/>
                      <a:endParaRPr lang="en-AU" dirty="0"/>
                    </a:p>
                  </a:txBody>
                  <a:tcPr/>
                </a:tc>
              </a:tr>
            </a:tbl>
          </a:graphicData>
        </a:graphic>
      </p:graphicFrame>
      <p:sp>
        <p:nvSpPr>
          <p:cNvPr id="3" name="Title 2"/>
          <p:cNvSpPr>
            <a:spLocks noGrp="1"/>
          </p:cNvSpPr>
          <p:nvPr>
            <p:ph type="title"/>
          </p:nvPr>
        </p:nvSpPr>
        <p:spPr>
          <a:xfrm>
            <a:off x="457200" y="274638"/>
            <a:ext cx="8229600" cy="994122"/>
          </a:xfrm>
        </p:spPr>
        <p:txBody>
          <a:bodyPr/>
          <a:lstStyle/>
          <a:p>
            <a:r>
              <a:rPr lang="en-AU" dirty="0" err="1" smtClean="0"/>
              <a:t>ProM</a:t>
            </a:r>
            <a:r>
              <a:rPr lang="en-AU" dirty="0" smtClean="0"/>
              <a:t> team</a:t>
            </a:r>
            <a:endParaRPr lang="en-A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p:txBody>
          <a:bodyPr/>
          <a:lstStyle/>
          <a:p>
            <a:pPr marL="457200" indent="-457200" eaLnBrk="1" hangingPunct="1">
              <a:lnSpc>
                <a:spcPct val="150000"/>
              </a:lnSpc>
              <a:buFont typeface="Arial" charset="0"/>
              <a:buNone/>
            </a:pPr>
            <a:r>
              <a:rPr lang="en-US" sz="2000" dirty="0" smtClean="0"/>
              <a:t>	C</a:t>
            </a:r>
            <a:r>
              <a:rPr lang="en-AU" sz="2000" dirty="0" err="1" smtClean="0"/>
              <a:t>oalition</a:t>
            </a:r>
            <a:r>
              <a:rPr lang="en-AU" sz="2000" dirty="0" smtClean="0"/>
              <a:t> of the Willing and </a:t>
            </a:r>
            <a:r>
              <a:rPr lang="en-AU" sz="2000" dirty="0" err="1" smtClean="0"/>
              <a:t>OpenKollab</a:t>
            </a:r>
            <a:r>
              <a:rPr lang="en-AU" sz="2000" dirty="0" smtClean="0"/>
              <a:t> are developing a dating site/project matching system for the climate action movement.</a:t>
            </a:r>
          </a:p>
          <a:p>
            <a:pPr marL="457200" indent="-457200" eaLnBrk="1" hangingPunct="1">
              <a:lnSpc>
                <a:spcPct val="150000"/>
              </a:lnSpc>
            </a:pPr>
            <a:r>
              <a:rPr lang="en-AU" sz="2000" dirty="0" smtClean="0"/>
              <a:t>This is </a:t>
            </a:r>
            <a:r>
              <a:rPr lang="en-AU" sz="2000" dirty="0" err="1" smtClean="0"/>
              <a:t>ProM</a:t>
            </a:r>
            <a:r>
              <a:rPr lang="en-AU" sz="2000" dirty="0" smtClean="0"/>
              <a:t>/CC-PMS (Climate Change Project Matching System).</a:t>
            </a:r>
          </a:p>
          <a:p>
            <a:pPr marL="457200" indent="-457200" eaLnBrk="1" hangingPunct="1">
              <a:lnSpc>
                <a:spcPct val="150000"/>
              </a:lnSpc>
            </a:pPr>
            <a:r>
              <a:rPr lang="en-AU" sz="2000" dirty="0" err="1" smtClean="0"/>
              <a:t>ProM</a:t>
            </a:r>
            <a:r>
              <a:rPr lang="en-AU" sz="2000" dirty="0" smtClean="0"/>
              <a:t> is an open culture initiative. This means:</a:t>
            </a:r>
          </a:p>
          <a:p>
            <a:pPr marL="457200" indent="-457200" eaLnBrk="1" hangingPunct="1">
              <a:lnSpc>
                <a:spcPct val="150000"/>
              </a:lnSpc>
              <a:buNone/>
            </a:pPr>
            <a:r>
              <a:rPr lang="en-AU" sz="2000" dirty="0" smtClean="0"/>
              <a:t>	1. We are building </a:t>
            </a:r>
            <a:r>
              <a:rPr lang="en-AU" sz="2000" dirty="0" err="1" smtClean="0"/>
              <a:t>ProM</a:t>
            </a:r>
            <a:r>
              <a:rPr lang="en-AU" sz="2000" dirty="0" smtClean="0"/>
              <a:t> the open source way.</a:t>
            </a:r>
          </a:p>
          <a:p>
            <a:pPr marL="457200" indent="-457200" eaLnBrk="1" hangingPunct="1">
              <a:lnSpc>
                <a:spcPct val="150000"/>
              </a:lnSpc>
              <a:buNone/>
            </a:pPr>
            <a:r>
              <a:rPr lang="en-AU" sz="2000" dirty="0" smtClean="0"/>
              <a:t>	2. We are designing </a:t>
            </a:r>
            <a:r>
              <a:rPr lang="en-AU" sz="2000" dirty="0" err="1" smtClean="0"/>
              <a:t>ProM</a:t>
            </a:r>
            <a:r>
              <a:rPr lang="en-AU" sz="2000" dirty="0" smtClean="0"/>
              <a:t> to promote open collaboration.</a:t>
            </a:r>
          </a:p>
          <a:p>
            <a:pPr marL="457200" indent="-457200" eaLnBrk="1" hangingPunct="1">
              <a:lnSpc>
                <a:spcPct val="150000"/>
              </a:lnSpc>
              <a:buNone/>
            </a:pPr>
            <a:r>
              <a:rPr lang="en-AU" sz="2000" dirty="0" smtClean="0"/>
              <a:t>	3. We invite you to join the build and design process.</a:t>
            </a:r>
          </a:p>
          <a:p>
            <a:pPr marL="457200" indent="-457200" eaLnBrk="1" hangingPunct="1">
              <a:lnSpc>
                <a:spcPct val="150000"/>
              </a:lnSpc>
              <a:buFont typeface="Arial" charset="0"/>
              <a:buNone/>
            </a:pPr>
            <a:endParaRPr lang="en-AU" dirty="0" smtClean="0"/>
          </a:p>
          <a:p>
            <a:pPr marL="457200" indent="-457200" eaLnBrk="1" hangingPunct="1">
              <a:lnSpc>
                <a:spcPct val="150000"/>
              </a:lnSpc>
            </a:pPr>
            <a:endParaRPr lang="en-AU" dirty="0" smtClean="0"/>
          </a:p>
          <a:p>
            <a:pPr marL="457200" indent="-457200" eaLnBrk="1" hangingPunct="1">
              <a:lnSpc>
                <a:spcPct val="150000"/>
              </a:lnSpc>
            </a:pPr>
            <a:endParaRPr lang="en-AU" dirty="0" smtClean="0"/>
          </a:p>
          <a:p>
            <a:pPr marL="457200" indent="-457200" eaLnBrk="1" hangingPunct="1">
              <a:lnSpc>
                <a:spcPct val="150000"/>
              </a:lnSpc>
            </a:pPr>
            <a:endParaRPr lang="en-AU" dirty="0" smtClean="0"/>
          </a:p>
          <a:p>
            <a:pPr marL="457200" indent="-457200" eaLnBrk="1" hangingPunct="1">
              <a:lnSpc>
                <a:spcPct val="150000"/>
              </a:lnSpc>
            </a:pPr>
            <a:endParaRPr lang="en-AU" dirty="0" smtClean="0"/>
          </a:p>
          <a:p>
            <a:pPr marL="457200" indent="-457200" eaLnBrk="1" hangingPunct="1">
              <a:lnSpc>
                <a:spcPct val="150000"/>
              </a:lnSpc>
            </a:pPr>
            <a:endParaRPr lang="en-AU" dirty="0" smtClean="0"/>
          </a:p>
        </p:txBody>
      </p:sp>
      <p:sp>
        <p:nvSpPr>
          <p:cNvPr id="3074" name="Title 1"/>
          <p:cNvSpPr>
            <a:spLocks noGrp="1"/>
          </p:cNvSpPr>
          <p:nvPr>
            <p:ph type="title"/>
          </p:nvPr>
        </p:nvSpPr>
        <p:spPr/>
        <p:txBody>
          <a:bodyPr>
            <a:normAutofit fontScale="90000"/>
          </a:bodyPr>
          <a:lstStyle/>
          <a:p>
            <a:r>
              <a:rPr lang="en-AU" sz="4400" dirty="0" smtClean="0"/>
              <a:t>Introducing </a:t>
            </a:r>
            <a:r>
              <a:rPr lang="en-AU" sz="4400" dirty="0" err="1" smtClean="0"/>
              <a:t>ProM</a:t>
            </a:r>
            <a:r>
              <a:rPr lang="en-AU" sz="4400" dirty="0" smtClean="0"/>
              <a:t>/CC-PMS</a:t>
            </a:r>
            <a:r>
              <a:rPr lang="en-AU" dirty="0" smtClean="0"/>
              <a:t/>
            </a:r>
            <a:br>
              <a:rPr lang="en-AU" dirty="0" smtClean="0"/>
            </a:br>
            <a:r>
              <a:rPr lang="en-AU" sz="3100" dirty="0" smtClean="0"/>
              <a:t>A Project Matching System</a:t>
            </a:r>
          </a:p>
        </p:txBody>
      </p:sp>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67544" y="1340768"/>
          <a:ext cx="8363272" cy="5120640"/>
        </p:xfrm>
        <a:graphic>
          <a:graphicData uri="http://schemas.openxmlformats.org/drawingml/2006/table">
            <a:tbl>
              <a:tblPr firstRow="1" bandRow="1">
                <a:tableStyleId>{5C22544A-7EE6-4342-B048-85BDC9FD1C3A}</a:tableStyleId>
              </a:tblPr>
              <a:tblGrid>
                <a:gridCol w="2090818"/>
                <a:gridCol w="2090818"/>
                <a:gridCol w="2090818"/>
                <a:gridCol w="2090818"/>
              </a:tblGrid>
              <a:tr h="268843">
                <a:tc>
                  <a:txBody>
                    <a:bodyPr/>
                    <a:lstStyle/>
                    <a:p>
                      <a:pPr algn="ctr"/>
                      <a:r>
                        <a:rPr lang="en-AU" dirty="0" smtClean="0"/>
                        <a:t>Name</a:t>
                      </a:r>
                      <a:endParaRPr lang="en-AU" dirty="0"/>
                    </a:p>
                  </a:txBody>
                  <a:tcPr/>
                </a:tc>
                <a:tc>
                  <a:txBody>
                    <a:bodyPr/>
                    <a:lstStyle/>
                    <a:p>
                      <a:pPr algn="ctr"/>
                      <a:r>
                        <a:rPr lang="en-AU" dirty="0" smtClean="0"/>
                        <a:t>Workgroup(s)</a:t>
                      </a:r>
                      <a:endParaRPr lang="en-AU" dirty="0"/>
                    </a:p>
                  </a:txBody>
                  <a:tcPr/>
                </a:tc>
                <a:tc>
                  <a:txBody>
                    <a:bodyPr/>
                    <a:lstStyle/>
                    <a:p>
                      <a:pPr algn="ctr"/>
                      <a:r>
                        <a:rPr lang="en-AU" dirty="0" smtClean="0"/>
                        <a:t>email</a:t>
                      </a:r>
                      <a:endParaRPr lang="en-AU" dirty="0"/>
                    </a:p>
                  </a:txBody>
                  <a:tcPr/>
                </a:tc>
                <a:tc>
                  <a:txBody>
                    <a:bodyPr/>
                    <a:lstStyle/>
                    <a:p>
                      <a:pPr algn="ctr"/>
                      <a:r>
                        <a:rPr lang="en-AU" dirty="0" smtClean="0"/>
                        <a:t>Notes</a:t>
                      </a:r>
                      <a:endParaRPr lang="en-AU" dirty="0"/>
                    </a:p>
                  </a:txBody>
                  <a:tcPr/>
                </a:tc>
              </a:tr>
              <a:tr h="268843">
                <a:tc>
                  <a:txBody>
                    <a:bodyPr/>
                    <a:lstStyle/>
                    <a:p>
                      <a:pPr algn="ctr"/>
                      <a:endParaRPr lang="en-AU" dirty="0"/>
                    </a:p>
                  </a:txBody>
                  <a:tcPr/>
                </a:tc>
                <a:tc>
                  <a:txBody>
                    <a:bodyPr/>
                    <a:lstStyle/>
                    <a:p>
                      <a:pPr algn="ctr"/>
                      <a:endParaRPr lang="en-AU"/>
                    </a:p>
                  </a:txBody>
                  <a:tcPr/>
                </a:tc>
                <a:tc>
                  <a:txBody>
                    <a:bodyPr/>
                    <a:lstStyle/>
                    <a:p>
                      <a:pPr algn="ctr"/>
                      <a:endParaRPr lang="en-AU"/>
                    </a:p>
                  </a:txBody>
                  <a:tcPr/>
                </a:tc>
                <a:tc>
                  <a:txBody>
                    <a:bodyPr/>
                    <a:lstStyle/>
                    <a:p>
                      <a:pPr algn="ctr"/>
                      <a:endParaRPr lang="en-AU"/>
                    </a:p>
                  </a:txBody>
                  <a:tcPr/>
                </a:tc>
              </a:tr>
              <a:tr h="268843">
                <a:tc>
                  <a:txBody>
                    <a:bodyPr/>
                    <a:lstStyle/>
                    <a:p>
                      <a:pPr algn="ctr"/>
                      <a:endParaRPr lang="en-AU" dirty="0"/>
                    </a:p>
                  </a:txBody>
                  <a:tcPr/>
                </a:tc>
                <a:tc>
                  <a:txBody>
                    <a:bodyPr/>
                    <a:lstStyle/>
                    <a:p>
                      <a:pPr algn="ctr"/>
                      <a:endParaRPr lang="en-AU" dirty="0"/>
                    </a:p>
                  </a:txBody>
                  <a:tcPr/>
                </a:tc>
                <a:tc>
                  <a:txBody>
                    <a:bodyPr/>
                    <a:lstStyle/>
                    <a:p>
                      <a:pPr algn="ctr"/>
                      <a:endParaRPr lang="en-AU"/>
                    </a:p>
                  </a:txBody>
                  <a:tcPr/>
                </a:tc>
                <a:tc>
                  <a:txBody>
                    <a:bodyPr/>
                    <a:lstStyle/>
                    <a:p>
                      <a:pPr algn="ctr"/>
                      <a:endParaRPr lang="en-AU"/>
                    </a:p>
                  </a:txBody>
                  <a:tcPr/>
                </a:tc>
              </a:tr>
              <a:tr h="268843">
                <a:tc>
                  <a:txBody>
                    <a:bodyPr/>
                    <a:lstStyle/>
                    <a:p>
                      <a:pPr algn="ctr"/>
                      <a:endParaRPr lang="en-AU" dirty="0"/>
                    </a:p>
                  </a:txBody>
                  <a:tcPr/>
                </a:tc>
                <a:tc>
                  <a:txBody>
                    <a:bodyPr/>
                    <a:lstStyle/>
                    <a:p>
                      <a:pPr algn="ctr"/>
                      <a:endParaRPr lang="en-AU" dirty="0"/>
                    </a:p>
                  </a:txBody>
                  <a:tcPr/>
                </a:tc>
                <a:tc>
                  <a:txBody>
                    <a:bodyPr/>
                    <a:lstStyle/>
                    <a:p>
                      <a:pPr algn="ctr"/>
                      <a:endParaRPr lang="en-AU"/>
                    </a:p>
                  </a:txBody>
                  <a:tcPr/>
                </a:tc>
                <a:tc>
                  <a:txBody>
                    <a:bodyPr/>
                    <a:lstStyle/>
                    <a:p>
                      <a:pPr algn="ctr"/>
                      <a:endParaRPr lang="en-AU"/>
                    </a:p>
                  </a:txBody>
                  <a:tcPr/>
                </a:tc>
              </a:tr>
              <a:tr h="268843">
                <a:tc>
                  <a:txBody>
                    <a:bodyPr/>
                    <a:lstStyle/>
                    <a:p>
                      <a:pPr algn="ctr"/>
                      <a:endParaRPr lang="en-AU"/>
                    </a:p>
                  </a:txBody>
                  <a:tcPr/>
                </a:tc>
                <a:tc>
                  <a:txBody>
                    <a:bodyPr/>
                    <a:lstStyle/>
                    <a:p>
                      <a:pPr algn="ctr"/>
                      <a:endParaRPr lang="en-AU" dirty="0"/>
                    </a:p>
                  </a:txBody>
                  <a:tcPr/>
                </a:tc>
                <a:tc>
                  <a:txBody>
                    <a:bodyPr/>
                    <a:lstStyle/>
                    <a:p>
                      <a:pPr algn="ctr"/>
                      <a:endParaRPr lang="en-AU"/>
                    </a:p>
                  </a:txBody>
                  <a:tcPr/>
                </a:tc>
                <a:tc>
                  <a:txBody>
                    <a:bodyPr/>
                    <a:lstStyle/>
                    <a:p>
                      <a:pPr algn="ctr"/>
                      <a:endParaRPr lang="en-AU"/>
                    </a:p>
                  </a:txBody>
                  <a:tcPr/>
                </a:tc>
              </a:tr>
              <a:tr h="268843">
                <a:tc>
                  <a:txBody>
                    <a:bodyPr/>
                    <a:lstStyle/>
                    <a:p>
                      <a:pPr algn="ctr"/>
                      <a:endParaRPr lang="en-AU"/>
                    </a:p>
                  </a:txBody>
                  <a:tcPr/>
                </a:tc>
                <a:tc>
                  <a:txBody>
                    <a:bodyPr/>
                    <a:lstStyle/>
                    <a:p>
                      <a:pPr algn="ctr"/>
                      <a:endParaRPr lang="en-AU" dirty="0"/>
                    </a:p>
                  </a:txBody>
                  <a:tcPr/>
                </a:tc>
                <a:tc>
                  <a:txBody>
                    <a:bodyPr/>
                    <a:lstStyle/>
                    <a:p>
                      <a:pPr algn="ctr"/>
                      <a:endParaRPr lang="en-AU" dirty="0"/>
                    </a:p>
                  </a:txBody>
                  <a:tcPr/>
                </a:tc>
                <a:tc>
                  <a:txBody>
                    <a:bodyPr/>
                    <a:lstStyle/>
                    <a:p>
                      <a:pPr algn="ctr"/>
                      <a:endParaRPr lang="en-AU"/>
                    </a:p>
                  </a:txBody>
                  <a:tcPr/>
                </a:tc>
              </a:tr>
              <a:tr h="268843">
                <a:tc>
                  <a:txBody>
                    <a:bodyPr/>
                    <a:lstStyle/>
                    <a:p>
                      <a:pPr algn="ctr"/>
                      <a:endParaRPr lang="en-AU"/>
                    </a:p>
                  </a:txBody>
                  <a:tcPr/>
                </a:tc>
                <a:tc>
                  <a:txBody>
                    <a:bodyPr/>
                    <a:lstStyle/>
                    <a:p>
                      <a:pPr algn="ctr"/>
                      <a:endParaRPr lang="en-AU" dirty="0"/>
                    </a:p>
                  </a:txBody>
                  <a:tcPr/>
                </a:tc>
                <a:tc>
                  <a:txBody>
                    <a:bodyPr/>
                    <a:lstStyle/>
                    <a:p>
                      <a:pPr algn="ctr"/>
                      <a:endParaRPr lang="en-AU" dirty="0"/>
                    </a:p>
                  </a:txBody>
                  <a:tcPr/>
                </a:tc>
                <a:tc>
                  <a:txBody>
                    <a:bodyPr/>
                    <a:lstStyle/>
                    <a:p>
                      <a:pPr algn="ctr"/>
                      <a:endParaRPr lang="en-AU"/>
                    </a:p>
                  </a:txBody>
                  <a:tcPr/>
                </a:tc>
              </a:tr>
              <a:tr h="268843">
                <a:tc>
                  <a:txBody>
                    <a:bodyPr/>
                    <a:lstStyle/>
                    <a:p>
                      <a:pPr algn="ctr"/>
                      <a:endParaRPr lang="en-AU"/>
                    </a:p>
                  </a:txBody>
                  <a:tcPr/>
                </a:tc>
                <a:tc>
                  <a:txBody>
                    <a:bodyPr/>
                    <a:lstStyle/>
                    <a:p>
                      <a:pPr algn="ctr"/>
                      <a:endParaRPr lang="en-AU" dirty="0"/>
                    </a:p>
                  </a:txBody>
                  <a:tcPr/>
                </a:tc>
                <a:tc>
                  <a:txBody>
                    <a:bodyPr/>
                    <a:lstStyle/>
                    <a:p>
                      <a:pPr algn="ctr"/>
                      <a:endParaRPr lang="en-AU" dirty="0"/>
                    </a:p>
                  </a:txBody>
                  <a:tcPr/>
                </a:tc>
                <a:tc>
                  <a:txBody>
                    <a:bodyPr/>
                    <a:lstStyle/>
                    <a:p>
                      <a:pPr algn="ctr"/>
                      <a:endParaRPr lang="en-AU"/>
                    </a:p>
                  </a:txBody>
                  <a:tcPr/>
                </a:tc>
              </a:tr>
              <a:tr h="268843">
                <a:tc>
                  <a:txBody>
                    <a:bodyPr/>
                    <a:lstStyle/>
                    <a:p>
                      <a:pPr algn="ctr"/>
                      <a:endParaRPr lang="en-AU" dirty="0"/>
                    </a:p>
                  </a:txBody>
                  <a:tcPr/>
                </a:tc>
                <a:tc>
                  <a:txBody>
                    <a:bodyPr/>
                    <a:lstStyle/>
                    <a:p>
                      <a:pPr algn="ctr"/>
                      <a:endParaRPr lang="en-AU"/>
                    </a:p>
                  </a:txBody>
                  <a:tcPr/>
                </a:tc>
                <a:tc>
                  <a:txBody>
                    <a:bodyPr/>
                    <a:lstStyle/>
                    <a:p>
                      <a:pPr algn="ctr"/>
                      <a:endParaRPr lang="en-AU" dirty="0"/>
                    </a:p>
                  </a:txBody>
                  <a:tcPr/>
                </a:tc>
                <a:tc>
                  <a:txBody>
                    <a:bodyPr/>
                    <a:lstStyle/>
                    <a:p>
                      <a:pPr algn="ctr"/>
                      <a:endParaRPr lang="en-AU" dirty="0"/>
                    </a:p>
                  </a:txBody>
                  <a:tcPr/>
                </a:tc>
              </a:tr>
              <a:tr h="268843">
                <a:tc>
                  <a:txBody>
                    <a:bodyPr/>
                    <a:lstStyle/>
                    <a:p>
                      <a:pPr algn="ctr"/>
                      <a:endParaRPr lang="en-AU"/>
                    </a:p>
                  </a:txBody>
                  <a:tcPr/>
                </a:tc>
                <a:tc>
                  <a:txBody>
                    <a:bodyPr/>
                    <a:lstStyle/>
                    <a:p>
                      <a:pPr algn="ctr"/>
                      <a:endParaRPr lang="en-AU"/>
                    </a:p>
                  </a:txBody>
                  <a:tcPr/>
                </a:tc>
                <a:tc>
                  <a:txBody>
                    <a:bodyPr/>
                    <a:lstStyle/>
                    <a:p>
                      <a:pPr algn="ctr"/>
                      <a:endParaRPr lang="en-AU" dirty="0"/>
                    </a:p>
                  </a:txBody>
                  <a:tcPr/>
                </a:tc>
                <a:tc>
                  <a:txBody>
                    <a:bodyPr/>
                    <a:lstStyle/>
                    <a:p>
                      <a:pPr algn="ctr"/>
                      <a:endParaRPr lang="en-AU" dirty="0"/>
                    </a:p>
                  </a:txBody>
                  <a:tcPr/>
                </a:tc>
              </a:tr>
              <a:tr h="268843">
                <a:tc>
                  <a:txBody>
                    <a:bodyPr/>
                    <a:lstStyle/>
                    <a:p>
                      <a:pPr algn="ctr"/>
                      <a:endParaRPr lang="en-AU"/>
                    </a:p>
                  </a:txBody>
                  <a:tcPr/>
                </a:tc>
                <a:tc>
                  <a:txBody>
                    <a:bodyPr/>
                    <a:lstStyle/>
                    <a:p>
                      <a:pPr algn="ctr"/>
                      <a:endParaRPr lang="en-AU"/>
                    </a:p>
                  </a:txBody>
                  <a:tcPr/>
                </a:tc>
                <a:tc>
                  <a:txBody>
                    <a:bodyPr/>
                    <a:lstStyle/>
                    <a:p>
                      <a:pPr algn="ctr"/>
                      <a:endParaRPr lang="en-AU" dirty="0"/>
                    </a:p>
                  </a:txBody>
                  <a:tcPr/>
                </a:tc>
                <a:tc>
                  <a:txBody>
                    <a:bodyPr/>
                    <a:lstStyle/>
                    <a:p>
                      <a:pPr algn="ctr"/>
                      <a:endParaRPr lang="en-AU" dirty="0"/>
                    </a:p>
                  </a:txBody>
                  <a:tcPr/>
                </a:tc>
              </a:tr>
              <a:tr h="268843">
                <a:tc>
                  <a:txBody>
                    <a:bodyPr/>
                    <a:lstStyle/>
                    <a:p>
                      <a:pPr algn="ctr"/>
                      <a:endParaRPr lang="en-AU"/>
                    </a:p>
                  </a:txBody>
                  <a:tcPr/>
                </a:tc>
                <a:tc>
                  <a:txBody>
                    <a:bodyPr/>
                    <a:lstStyle/>
                    <a:p>
                      <a:pPr algn="ctr"/>
                      <a:endParaRPr lang="en-AU"/>
                    </a:p>
                  </a:txBody>
                  <a:tcPr/>
                </a:tc>
                <a:tc>
                  <a:txBody>
                    <a:bodyPr/>
                    <a:lstStyle/>
                    <a:p>
                      <a:pPr algn="ctr"/>
                      <a:endParaRPr lang="en-AU" dirty="0"/>
                    </a:p>
                  </a:txBody>
                  <a:tcPr/>
                </a:tc>
                <a:tc>
                  <a:txBody>
                    <a:bodyPr/>
                    <a:lstStyle/>
                    <a:p>
                      <a:pPr algn="ctr"/>
                      <a:endParaRPr lang="en-AU" dirty="0"/>
                    </a:p>
                  </a:txBody>
                  <a:tcPr/>
                </a:tc>
              </a:tr>
              <a:tr h="268843">
                <a:tc>
                  <a:txBody>
                    <a:bodyPr/>
                    <a:lstStyle/>
                    <a:p>
                      <a:pPr algn="ctr"/>
                      <a:endParaRPr lang="en-AU"/>
                    </a:p>
                  </a:txBody>
                  <a:tcPr/>
                </a:tc>
                <a:tc>
                  <a:txBody>
                    <a:bodyPr/>
                    <a:lstStyle/>
                    <a:p>
                      <a:pPr algn="ctr"/>
                      <a:endParaRPr lang="en-AU"/>
                    </a:p>
                  </a:txBody>
                  <a:tcPr/>
                </a:tc>
                <a:tc>
                  <a:txBody>
                    <a:bodyPr/>
                    <a:lstStyle/>
                    <a:p>
                      <a:pPr algn="ctr"/>
                      <a:endParaRPr lang="en-AU"/>
                    </a:p>
                  </a:txBody>
                  <a:tcPr/>
                </a:tc>
                <a:tc>
                  <a:txBody>
                    <a:bodyPr/>
                    <a:lstStyle/>
                    <a:p>
                      <a:pPr algn="ctr"/>
                      <a:endParaRPr lang="en-AU" dirty="0"/>
                    </a:p>
                  </a:txBody>
                  <a:tcPr/>
                </a:tc>
              </a:tr>
              <a:tr h="268843">
                <a:tc>
                  <a:txBody>
                    <a:bodyPr/>
                    <a:lstStyle/>
                    <a:p>
                      <a:pPr algn="ctr"/>
                      <a:endParaRPr lang="en-AU" dirty="0"/>
                    </a:p>
                  </a:txBody>
                  <a:tcPr/>
                </a:tc>
                <a:tc>
                  <a:txBody>
                    <a:bodyPr/>
                    <a:lstStyle/>
                    <a:p>
                      <a:pPr algn="ctr"/>
                      <a:endParaRPr lang="en-AU"/>
                    </a:p>
                  </a:txBody>
                  <a:tcPr/>
                </a:tc>
                <a:tc>
                  <a:txBody>
                    <a:bodyPr/>
                    <a:lstStyle/>
                    <a:p>
                      <a:pPr algn="ctr"/>
                      <a:endParaRPr lang="en-AU"/>
                    </a:p>
                  </a:txBody>
                  <a:tcPr/>
                </a:tc>
                <a:tc>
                  <a:txBody>
                    <a:bodyPr/>
                    <a:lstStyle/>
                    <a:p>
                      <a:pPr algn="ctr"/>
                      <a:endParaRPr lang="en-AU" dirty="0"/>
                    </a:p>
                  </a:txBody>
                  <a:tcPr/>
                </a:tc>
              </a:tr>
            </a:tbl>
          </a:graphicData>
        </a:graphic>
      </p:graphicFrame>
      <p:sp>
        <p:nvSpPr>
          <p:cNvPr id="3" name="Title 2"/>
          <p:cNvSpPr>
            <a:spLocks noGrp="1"/>
          </p:cNvSpPr>
          <p:nvPr>
            <p:ph type="title"/>
          </p:nvPr>
        </p:nvSpPr>
        <p:spPr>
          <a:xfrm>
            <a:off x="457200" y="274638"/>
            <a:ext cx="8229600" cy="994122"/>
          </a:xfrm>
        </p:spPr>
        <p:txBody>
          <a:bodyPr/>
          <a:lstStyle/>
          <a:p>
            <a:r>
              <a:rPr lang="en-AU" dirty="0" err="1" smtClean="0"/>
              <a:t>ProM</a:t>
            </a:r>
            <a:r>
              <a:rPr lang="en-AU" dirty="0" smtClean="0"/>
              <a:t> team</a:t>
            </a:r>
            <a:endParaRPr lang="en-A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a:lnSpc>
                <a:spcPct val="150000"/>
              </a:lnSpc>
              <a:buNone/>
              <a:defRPr/>
            </a:pPr>
            <a:r>
              <a:rPr lang="en-US" dirty="0" smtClean="0"/>
              <a:t>	</a:t>
            </a:r>
            <a:r>
              <a:rPr lang="en-US" sz="2000" dirty="0" smtClean="0"/>
              <a:t>Many climate action projects have similar objectives. These projects would be better served if they were able to connect with one another. By connecting and converging on common goals, climate action projects could achieve the critical mass necessary to bring about massive social and systemic change. 	</a:t>
            </a:r>
          </a:p>
          <a:p>
            <a:pPr eaLnBrk="1" fontAlgn="auto" hangingPunct="1">
              <a:spcAft>
                <a:spcPts val="0"/>
              </a:spcAft>
              <a:buFont typeface="Arial" pitchFamily="34" charset="0"/>
              <a:buNone/>
              <a:defRPr/>
            </a:pPr>
            <a:endParaRPr lang="en-AU" dirty="0" smtClean="0"/>
          </a:p>
          <a:p>
            <a:pPr eaLnBrk="1" fontAlgn="auto" hangingPunct="1">
              <a:spcAft>
                <a:spcPts val="0"/>
              </a:spcAft>
              <a:defRPr/>
            </a:pPr>
            <a:endParaRPr lang="en-AU" dirty="0"/>
          </a:p>
        </p:txBody>
      </p:sp>
      <p:sp>
        <p:nvSpPr>
          <p:cNvPr id="5122" name="Title 1"/>
          <p:cNvSpPr>
            <a:spLocks noGrp="1"/>
          </p:cNvSpPr>
          <p:nvPr>
            <p:ph type="title"/>
          </p:nvPr>
        </p:nvSpPr>
        <p:spPr/>
        <p:txBody>
          <a:bodyPr>
            <a:normAutofit fontScale="90000"/>
          </a:bodyPr>
          <a:lstStyle/>
          <a:p>
            <a:pPr eaLnBrk="1" hangingPunct="1"/>
            <a:r>
              <a:rPr lang="en-AU" sz="4400" dirty="0" smtClean="0"/>
              <a:t>Why does the world need </a:t>
            </a:r>
            <a:r>
              <a:rPr lang="en-AU" sz="4400" dirty="0" err="1" smtClean="0"/>
              <a:t>ProM</a:t>
            </a:r>
            <a:r>
              <a:rPr lang="en-AU" sz="4400" dirty="0" smtClean="0"/>
              <a:t>? </a:t>
            </a:r>
            <a:endParaRPr lang="en-AU" sz="31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62500" lnSpcReduction="20000"/>
          </a:bodyPr>
          <a:lstStyle/>
          <a:p>
            <a:pPr eaLnBrk="1" fontAlgn="auto" hangingPunct="1">
              <a:lnSpc>
                <a:spcPct val="170000"/>
              </a:lnSpc>
              <a:spcAft>
                <a:spcPts val="0"/>
              </a:spcAft>
              <a:buFont typeface="Arial" pitchFamily="34" charset="0"/>
              <a:buNone/>
              <a:defRPr/>
            </a:pPr>
            <a:r>
              <a:rPr lang="en-CA" sz="3200" dirty="0" smtClean="0"/>
              <a:t>The platform concept </a:t>
            </a:r>
            <a:r>
              <a:rPr lang="en-US" sz="3200" dirty="0" smtClean="0"/>
              <a:t>rests on two principles:</a:t>
            </a:r>
          </a:p>
          <a:p>
            <a:pPr eaLnBrk="1" fontAlgn="auto" hangingPunct="1">
              <a:lnSpc>
                <a:spcPct val="170000"/>
              </a:lnSpc>
              <a:spcAft>
                <a:spcPts val="0"/>
              </a:spcAft>
              <a:buFont typeface="Arial" pitchFamily="34" charset="0"/>
              <a:buChar char="•"/>
              <a:defRPr/>
            </a:pPr>
            <a:r>
              <a:rPr lang="en-US" sz="3200" b="1" dirty="0" smtClean="0"/>
              <a:t>Project Visibility: </a:t>
            </a:r>
            <a:r>
              <a:rPr lang="en-US" sz="3200" dirty="0" smtClean="0"/>
              <a:t>we can make projects visible to each other in the same way as dating sites make people visible to each other</a:t>
            </a:r>
          </a:p>
          <a:p>
            <a:pPr>
              <a:lnSpc>
                <a:spcPct val="170000"/>
              </a:lnSpc>
              <a:buFont typeface="Arial" pitchFamily="34" charset="0"/>
              <a:buChar char="•"/>
              <a:defRPr/>
            </a:pPr>
            <a:r>
              <a:rPr lang="en-US" sz="3200" b="1" dirty="0" smtClean="0"/>
              <a:t>Convergence: </a:t>
            </a:r>
            <a:r>
              <a:rPr lang="en-US" sz="3200" dirty="0" smtClean="0"/>
              <a:t>we can identify information (called meta-data) about projects that can help projects identify others who might be working towards similar goals, or who might have common needs or resources. On this basis they can converge.</a:t>
            </a:r>
          </a:p>
          <a:p>
            <a:pPr eaLnBrk="1" fontAlgn="auto" hangingPunct="1">
              <a:lnSpc>
                <a:spcPct val="170000"/>
              </a:lnSpc>
              <a:spcAft>
                <a:spcPts val="0"/>
              </a:spcAft>
              <a:buFont typeface="Arial" pitchFamily="34" charset="0"/>
              <a:buNone/>
              <a:defRPr/>
            </a:pPr>
            <a:r>
              <a:rPr lang="en-US" sz="3200" dirty="0" smtClean="0"/>
              <a:t>	</a:t>
            </a:r>
          </a:p>
          <a:p>
            <a:pPr eaLnBrk="1" fontAlgn="auto" hangingPunct="1">
              <a:spcAft>
                <a:spcPts val="0"/>
              </a:spcAft>
              <a:buFont typeface="Arial" pitchFamily="34" charset="0"/>
              <a:buNone/>
              <a:defRPr/>
            </a:pPr>
            <a:endParaRPr lang="en-AU" dirty="0" smtClean="0"/>
          </a:p>
          <a:p>
            <a:pPr eaLnBrk="1" fontAlgn="auto" hangingPunct="1">
              <a:spcAft>
                <a:spcPts val="0"/>
              </a:spcAft>
              <a:defRPr/>
            </a:pPr>
            <a:endParaRPr lang="en-AU" dirty="0"/>
          </a:p>
        </p:txBody>
      </p:sp>
      <p:sp>
        <p:nvSpPr>
          <p:cNvPr id="5122" name="Title 1"/>
          <p:cNvSpPr>
            <a:spLocks noGrp="1"/>
          </p:cNvSpPr>
          <p:nvPr>
            <p:ph type="title"/>
          </p:nvPr>
        </p:nvSpPr>
        <p:spPr/>
        <p:txBody>
          <a:bodyPr>
            <a:normAutofit fontScale="90000"/>
          </a:bodyPr>
          <a:lstStyle/>
          <a:p>
            <a:pPr eaLnBrk="1" hangingPunct="1"/>
            <a:r>
              <a:rPr lang="en-AU" sz="4400" dirty="0" smtClean="0"/>
              <a:t>What is </a:t>
            </a:r>
            <a:r>
              <a:rPr lang="en-AU" sz="4400" dirty="0" err="1" smtClean="0"/>
              <a:t>ProM</a:t>
            </a:r>
            <a:r>
              <a:rPr lang="en-AU" sz="4400" dirty="0" smtClean="0"/>
              <a:t>? </a:t>
            </a:r>
            <a:r>
              <a:rPr lang="en-AU" dirty="0" smtClean="0"/>
              <a:t/>
            </a:r>
            <a:br>
              <a:rPr lang="en-AU" dirty="0" smtClean="0"/>
            </a:br>
            <a:r>
              <a:rPr lang="en-AU" sz="3100" dirty="0" smtClean="0"/>
              <a:t>Visibility and Convergence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457200" y="1628800"/>
            <a:ext cx="8229600" cy="4378491"/>
          </a:xfrm>
        </p:spPr>
        <p:txBody>
          <a:bodyPr>
            <a:normAutofit fontScale="85000" lnSpcReduction="10000"/>
          </a:bodyPr>
          <a:lstStyle/>
          <a:p>
            <a:pPr eaLnBrk="1" hangingPunct="1">
              <a:lnSpc>
                <a:spcPct val="160000"/>
              </a:lnSpc>
              <a:buFont typeface="Arial" charset="0"/>
              <a:buNone/>
              <a:defRPr/>
            </a:pPr>
            <a:r>
              <a:rPr lang="en-CA" sz="2000" dirty="0" smtClean="0"/>
              <a:t>	Meta-data is information about a project that describes it in certain ways that make it possible to understand how the project can be connected with others. Here are examples of useful meta-data:</a:t>
            </a:r>
            <a:endParaRPr lang="en-AU" sz="2000" dirty="0" smtClean="0"/>
          </a:p>
          <a:p>
            <a:pPr eaLnBrk="1" hangingPunct="1">
              <a:lnSpc>
                <a:spcPct val="160000"/>
              </a:lnSpc>
              <a:defRPr/>
            </a:pPr>
            <a:r>
              <a:rPr lang="en-CA" sz="2000" b="1" dirty="0" smtClean="0"/>
              <a:t>Organizational Mission</a:t>
            </a:r>
            <a:r>
              <a:rPr lang="en-CA" sz="2000" dirty="0" smtClean="0"/>
              <a:t>: e.g.,… “We will reduce CO</a:t>
            </a:r>
            <a:r>
              <a:rPr lang="en-CA" sz="2000" baseline="-25000" dirty="0" smtClean="0"/>
              <a:t>2</a:t>
            </a:r>
            <a:r>
              <a:rPr lang="en-CA" sz="2000" dirty="0" smtClean="0"/>
              <a:t> emissions in Canada by 40% within 10 years!”</a:t>
            </a:r>
            <a:endParaRPr lang="en-AU" sz="2000" dirty="0" smtClean="0"/>
          </a:p>
          <a:p>
            <a:pPr eaLnBrk="1" hangingPunct="1">
              <a:lnSpc>
                <a:spcPct val="160000"/>
              </a:lnSpc>
              <a:defRPr/>
            </a:pPr>
            <a:r>
              <a:rPr lang="en-CA" sz="2000" b="1" dirty="0" smtClean="0"/>
              <a:t>Specific Goals</a:t>
            </a:r>
            <a:r>
              <a:rPr lang="en-CA" sz="2000" dirty="0" smtClean="0"/>
              <a:t>: “We will organize a conference on reducing CO2 emissions in Canada in September 2011!”</a:t>
            </a:r>
            <a:endParaRPr lang="en-AU" sz="2000" dirty="0" smtClean="0"/>
          </a:p>
          <a:p>
            <a:pPr eaLnBrk="1" hangingPunct="1">
              <a:lnSpc>
                <a:spcPct val="160000"/>
              </a:lnSpc>
              <a:defRPr/>
            </a:pPr>
            <a:r>
              <a:rPr lang="en-CA" sz="2000" b="1" dirty="0" smtClean="0"/>
              <a:t>Needs</a:t>
            </a:r>
            <a:r>
              <a:rPr lang="en-CA" sz="2000" dirty="0" smtClean="0"/>
              <a:t>: “We need… $10,000, a programmer, a graphic designer…”</a:t>
            </a:r>
            <a:endParaRPr lang="en-AU" sz="2000" dirty="0" smtClean="0"/>
          </a:p>
          <a:p>
            <a:pPr eaLnBrk="1" hangingPunct="1">
              <a:lnSpc>
                <a:spcPct val="160000"/>
              </a:lnSpc>
              <a:defRPr/>
            </a:pPr>
            <a:r>
              <a:rPr lang="en-CA" sz="2000" b="1" dirty="0" smtClean="0"/>
              <a:t>Offers</a:t>
            </a:r>
            <a:r>
              <a:rPr lang="en-CA" sz="2000" dirty="0" smtClean="0"/>
              <a:t>:  ”We can offer a desk in our office and we can host websites…”</a:t>
            </a:r>
            <a:endParaRPr lang="en-AU" sz="2000" dirty="0" smtClean="0"/>
          </a:p>
          <a:p>
            <a:pPr marL="457200" indent="-457200" eaLnBrk="1" hangingPunct="1">
              <a:buFont typeface="Arial" charset="0"/>
              <a:buAutoNum type="arabicPeriod"/>
              <a:defRPr/>
            </a:pPr>
            <a:endParaRPr lang="en-AU" sz="2000" dirty="0" smtClean="0"/>
          </a:p>
          <a:p>
            <a:pPr marL="514350" indent="-514350" eaLnBrk="1" hangingPunct="1">
              <a:buFont typeface="Arial" charset="0"/>
              <a:buNone/>
              <a:defRPr/>
            </a:pPr>
            <a:endParaRPr lang="en-AU" sz="2000" dirty="0" smtClean="0"/>
          </a:p>
          <a:p>
            <a:pPr marL="514350" indent="-514350" eaLnBrk="1" hangingPunct="1">
              <a:buFont typeface="Arial" charset="0"/>
              <a:buNone/>
              <a:defRPr/>
            </a:pPr>
            <a:endParaRPr lang="en-AU" sz="2000" dirty="0" smtClean="0"/>
          </a:p>
          <a:p>
            <a:pPr eaLnBrk="1" hangingPunct="1">
              <a:buFont typeface="Arial" charset="0"/>
              <a:buNone/>
              <a:defRPr/>
            </a:pPr>
            <a:endParaRPr lang="en-AU" dirty="0" smtClean="0"/>
          </a:p>
        </p:txBody>
      </p:sp>
      <p:sp>
        <p:nvSpPr>
          <p:cNvPr id="2" name="Title 3"/>
          <p:cNvSpPr>
            <a:spLocks noGrp="1"/>
          </p:cNvSpPr>
          <p:nvPr>
            <p:ph type="title"/>
          </p:nvPr>
        </p:nvSpPr>
        <p:spPr/>
        <p:txBody>
          <a:bodyPr>
            <a:normAutofit fontScale="90000"/>
          </a:bodyPr>
          <a:lstStyle/>
          <a:p>
            <a:pPr eaLnBrk="1" hangingPunct="1"/>
            <a:r>
              <a:rPr lang="en-AU" sz="4000" dirty="0" smtClean="0"/>
              <a:t>What Is meta-data and what meta-data do we need for the project?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457200" y="1268760"/>
            <a:ext cx="8229600" cy="4857403"/>
          </a:xfrm>
        </p:spPr>
        <p:txBody>
          <a:bodyPr/>
          <a:lstStyle/>
          <a:p>
            <a:pPr marL="457200" indent="-457200" eaLnBrk="1" hangingPunct="1">
              <a:lnSpc>
                <a:spcPct val="150000"/>
              </a:lnSpc>
              <a:buFont typeface="Arial" charset="0"/>
              <a:buNone/>
            </a:pPr>
            <a:r>
              <a:rPr lang="en-AU" sz="2000" dirty="0" smtClean="0"/>
              <a:t>	By analysing projects, we will develop project meta-data analogous to the personal meta-data used by dating sites</a:t>
            </a:r>
          </a:p>
        </p:txBody>
      </p:sp>
      <p:sp>
        <p:nvSpPr>
          <p:cNvPr id="8195" name="Title 3"/>
          <p:cNvSpPr>
            <a:spLocks noGrp="1"/>
          </p:cNvSpPr>
          <p:nvPr>
            <p:ph type="title"/>
          </p:nvPr>
        </p:nvSpPr>
        <p:spPr>
          <a:xfrm>
            <a:off x="468313" y="260350"/>
            <a:ext cx="8218487" cy="865188"/>
          </a:xfrm>
        </p:spPr>
        <p:txBody>
          <a:bodyPr/>
          <a:lstStyle/>
          <a:p>
            <a:pPr eaLnBrk="1" hangingPunct="1"/>
            <a:r>
              <a:rPr lang="en-AU" sz="4000" dirty="0" err="1" smtClean="0"/>
              <a:t>ProM</a:t>
            </a:r>
            <a:r>
              <a:rPr lang="en-AU" sz="4000" dirty="0" smtClean="0"/>
              <a:t> project meta-data</a:t>
            </a:r>
          </a:p>
        </p:txBody>
      </p:sp>
      <p:sp>
        <p:nvSpPr>
          <p:cNvPr id="5" name="Rectangle 4"/>
          <p:cNvSpPr>
            <a:spLocks noGrp="1" noChangeArrowheads="1"/>
          </p:cNvSpPr>
          <p:nvPr/>
        </p:nvSpPr>
        <p:spPr>
          <a:xfrm>
            <a:off x="685800" y="1150938"/>
            <a:ext cx="7772400" cy="46037"/>
          </a:xfrm>
          <a:prstGeom prst="rect">
            <a:avLst/>
          </a:prstGeom>
        </p:spPr>
        <p:txBody>
          <a:bodyPr bIns="91440" anchor="b">
            <a:normAutofit fontScale="250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defRPr/>
            </a:pPr>
            <a:endParaRPr lang="en-US" dirty="0"/>
          </a:p>
        </p:txBody>
      </p:sp>
      <p:sp>
        <p:nvSpPr>
          <p:cNvPr id="8197" name="Rectangle 5"/>
          <p:cNvSpPr>
            <a:spLocks noGrp="1" noChangeArrowheads="1"/>
          </p:cNvSpPr>
          <p:nvPr/>
        </p:nvSpPr>
        <p:spPr bwMode="auto">
          <a:xfrm>
            <a:off x="685800" y="1268413"/>
            <a:ext cx="7772400" cy="4756150"/>
          </a:xfrm>
          <a:prstGeom prst="rect">
            <a:avLst/>
          </a:prstGeom>
          <a:noFill/>
          <a:ln w="9525">
            <a:solidFill>
              <a:schemeClr val="bg1"/>
            </a:solidFill>
            <a:miter lim="800000"/>
            <a:headEnd/>
            <a:tailEnd/>
          </a:ln>
        </p:spPr>
        <p:txBody>
          <a:bodyPr/>
          <a:lstStyle/>
          <a:p>
            <a:pPr marL="273050" indent="-273050">
              <a:spcBef>
                <a:spcPts val="575"/>
              </a:spcBef>
              <a:buClr>
                <a:schemeClr val="accent1"/>
              </a:buClr>
              <a:buSzPct val="85000"/>
            </a:pPr>
            <a:r>
              <a:rPr lang="en-US">
                <a:latin typeface="Calibri" pitchFamily="34" charset="0"/>
                <a:cs typeface="Times New Roman" pitchFamily="18" charset="0"/>
              </a:rPr>
              <a:t>        </a:t>
            </a:r>
            <a:endParaRPr lang="en-US">
              <a:latin typeface="Calibri" pitchFamily="34" charset="0"/>
            </a:endParaRPr>
          </a:p>
        </p:txBody>
      </p:sp>
      <p:grpSp>
        <p:nvGrpSpPr>
          <p:cNvPr id="8198" name="Group 6"/>
          <p:cNvGrpSpPr>
            <a:grpSpLocks/>
          </p:cNvGrpSpPr>
          <p:nvPr/>
        </p:nvGrpSpPr>
        <p:grpSpPr bwMode="auto">
          <a:xfrm>
            <a:off x="2267744" y="2564904"/>
            <a:ext cx="4752528" cy="2016446"/>
            <a:chOff x="1428728" y="3229696"/>
            <a:chExt cx="4572032" cy="1918741"/>
          </a:xfrm>
        </p:grpSpPr>
        <p:sp>
          <p:nvSpPr>
            <p:cNvPr id="9" name="Rectangle 8"/>
            <p:cNvSpPr/>
            <p:nvPr/>
          </p:nvSpPr>
          <p:spPr>
            <a:xfrm>
              <a:off x="1428728" y="3643160"/>
              <a:ext cx="2000264" cy="1505277"/>
            </a:xfrm>
            <a:prstGeom prst="rec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defRPr/>
              </a:pPr>
              <a:endParaRPr lang="en-US" sz="1800" b="1" dirty="0" smtClean="0">
                <a:cs typeface="Times New Roman" pitchFamily="18" charset="0"/>
              </a:endParaRPr>
            </a:p>
            <a:p>
              <a:pPr>
                <a:defRPr/>
              </a:pPr>
              <a:r>
                <a:rPr lang="en-US" sz="1800" b="1" dirty="0" smtClean="0">
                  <a:cs typeface="Times New Roman" pitchFamily="18" charset="0"/>
                </a:rPr>
                <a:t>Mission</a:t>
              </a:r>
            </a:p>
            <a:p>
              <a:pPr>
                <a:defRPr/>
              </a:pPr>
              <a:r>
                <a:rPr lang="en-US" sz="1800" b="1" dirty="0" smtClean="0">
                  <a:cs typeface="Times New Roman" pitchFamily="18" charset="0"/>
                </a:rPr>
                <a:t>Goals</a:t>
              </a:r>
            </a:p>
            <a:p>
              <a:pPr>
                <a:defRPr/>
              </a:pPr>
              <a:r>
                <a:rPr lang="en-US" sz="1800" b="1" dirty="0" smtClean="0">
                  <a:cs typeface="Times New Roman" pitchFamily="18" charset="0"/>
                </a:rPr>
                <a:t>Leader</a:t>
              </a:r>
            </a:p>
            <a:p>
              <a:pPr>
                <a:defRPr/>
              </a:pPr>
              <a:r>
                <a:rPr lang="en-US" sz="1800" b="1" dirty="0" smtClean="0">
                  <a:cs typeface="Times New Roman" pitchFamily="18" charset="0"/>
                </a:rPr>
                <a:t>Team</a:t>
              </a:r>
            </a:p>
            <a:p>
              <a:pPr marL="342900" indent="-342900">
                <a:defRPr/>
              </a:pPr>
              <a:r>
                <a:rPr lang="en-US" sz="1800" b="1" dirty="0" smtClean="0">
                  <a:cs typeface="Times New Roman" pitchFamily="18" charset="0"/>
                </a:rPr>
                <a:t>Milestones</a:t>
              </a:r>
            </a:p>
            <a:p>
              <a:pPr marL="342900" indent="-342900">
                <a:defRPr/>
              </a:pPr>
              <a:endParaRPr lang="en-US" sz="1800" b="1" dirty="0" smtClean="0">
                <a:cs typeface="Times New Roman" pitchFamily="18" charset="0"/>
              </a:endParaRPr>
            </a:p>
          </p:txBody>
        </p:sp>
        <p:sp>
          <p:nvSpPr>
            <p:cNvPr id="10" name="Rectangle 9"/>
            <p:cNvSpPr/>
            <p:nvPr/>
          </p:nvSpPr>
          <p:spPr>
            <a:xfrm>
              <a:off x="4000496" y="3643160"/>
              <a:ext cx="2000264" cy="1500301"/>
            </a:xfrm>
            <a:prstGeom prst="rect">
              <a:avLst/>
            </a:prstGeom>
            <a:solidFill>
              <a:srgbClr val="33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defRPr/>
              </a:pPr>
              <a:r>
                <a:rPr lang="en-US" sz="1800" b="1" dirty="0" smtClean="0">
                  <a:cs typeface="Times New Roman" pitchFamily="18" charset="0"/>
                </a:rPr>
                <a:t>Age</a:t>
              </a:r>
            </a:p>
            <a:p>
              <a:pPr>
                <a:defRPr/>
              </a:pPr>
              <a:r>
                <a:rPr lang="en-US" sz="1800" b="1" dirty="0" smtClean="0">
                  <a:cs typeface="Times New Roman" pitchFamily="18" charset="0"/>
                </a:rPr>
                <a:t>Sex</a:t>
              </a:r>
            </a:p>
            <a:p>
              <a:pPr>
                <a:defRPr/>
              </a:pPr>
              <a:r>
                <a:rPr lang="en-US" sz="1800" b="1" dirty="0" smtClean="0">
                  <a:cs typeface="Times New Roman" pitchFamily="18" charset="0"/>
                </a:rPr>
                <a:t>Height</a:t>
              </a:r>
            </a:p>
            <a:p>
              <a:pPr>
                <a:defRPr/>
              </a:pPr>
              <a:r>
                <a:rPr lang="en-US" sz="1800" b="1" dirty="0" smtClean="0">
                  <a:cs typeface="Times New Roman" pitchFamily="18" charset="0"/>
                </a:rPr>
                <a:t>Interests</a:t>
              </a:r>
            </a:p>
            <a:p>
              <a:pPr>
                <a:defRPr/>
              </a:pPr>
              <a:r>
                <a:rPr lang="en-US" sz="1800" b="1" dirty="0" smtClean="0">
                  <a:cs typeface="Times New Roman" pitchFamily="18" charset="0"/>
                </a:rPr>
                <a:t>Hobbies</a:t>
              </a:r>
            </a:p>
          </p:txBody>
        </p:sp>
        <p:sp>
          <p:nvSpPr>
            <p:cNvPr id="11" name="Rectangle 10"/>
            <p:cNvSpPr/>
            <p:nvPr/>
          </p:nvSpPr>
          <p:spPr>
            <a:xfrm>
              <a:off x="1428728" y="3229696"/>
              <a:ext cx="2000264" cy="413465"/>
            </a:xfrm>
            <a:prstGeom prst="rec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r>
                <a:rPr lang="en-CA" sz="1400" b="1" dirty="0" smtClean="0"/>
                <a:t>PROJECT META-DATA</a:t>
              </a:r>
              <a:endParaRPr lang="en-CA" sz="1400" b="1" dirty="0"/>
            </a:p>
          </p:txBody>
        </p:sp>
        <p:sp>
          <p:nvSpPr>
            <p:cNvPr id="12" name="Rectangle 11"/>
            <p:cNvSpPr/>
            <p:nvPr/>
          </p:nvSpPr>
          <p:spPr>
            <a:xfrm>
              <a:off x="4000496" y="3229696"/>
              <a:ext cx="2000264" cy="413465"/>
            </a:xfrm>
            <a:prstGeom prst="rect">
              <a:avLst/>
            </a:prstGeom>
            <a:solidFill>
              <a:srgbClr val="33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r>
                <a:rPr lang="en-CA" sz="1400" b="1" dirty="0" smtClean="0"/>
                <a:t>PERSONAL META-DATA</a:t>
              </a:r>
              <a:endParaRPr lang="en-CA" sz="1400" b="1" dirty="0"/>
            </a:p>
          </p:txBody>
        </p:sp>
        <p:sp>
          <p:nvSpPr>
            <p:cNvPr id="13" name="Left-Right Arrow 12"/>
            <p:cNvSpPr/>
            <p:nvPr/>
          </p:nvSpPr>
          <p:spPr>
            <a:xfrm>
              <a:off x="3428992" y="4072351"/>
              <a:ext cx="571504" cy="284883"/>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CA"/>
            </a:p>
          </p:txBody>
        </p:sp>
      </p:grpSp>
      <p:sp>
        <p:nvSpPr>
          <p:cNvPr id="8" name="Rounded Rectangle 7"/>
          <p:cNvSpPr/>
          <p:nvPr/>
        </p:nvSpPr>
        <p:spPr>
          <a:xfrm>
            <a:off x="1907704" y="4869160"/>
            <a:ext cx="5499571" cy="1152674"/>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r>
              <a:rPr lang="en-CA" sz="1800" b="1" i="1" dirty="0" smtClean="0"/>
              <a:t>Note that Visible Personal Meta-Data is a recent phenomena. Why not Visible Project Meta-Data?</a:t>
            </a:r>
            <a:endParaRPr lang="en-CA" sz="1800" b="1"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CA" dirty="0" smtClean="0"/>
              <a:t>The </a:t>
            </a:r>
            <a:r>
              <a:rPr lang="en-CA" dirty="0" err="1" smtClean="0"/>
              <a:t>ProM</a:t>
            </a:r>
            <a:r>
              <a:rPr lang="en-CA" dirty="0" smtClean="0"/>
              <a:t> dating process</a:t>
            </a:r>
            <a:br>
              <a:rPr lang="en-CA" dirty="0" smtClean="0"/>
            </a:br>
            <a:r>
              <a:rPr lang="en-CA" sz="3100" dirty="0" smtClean="0"/>
              <a:t>From</a:t>
            </a:r>
            <a:r>
              <a:rPr lang="en-CA" sz="3100" i="1" dirty="0" smtClean="0"/>
              <a:t> </a:t>
            </a:r>
            <a:r>
              <a:rPr lang="en-CA" sz="3100" dirty="0" smtClean="0"/>
              <a:t>visibility to engagement</a:t>
            </a:r>
            <a:endParaRPr lang="en-CA" sz="3100" dirty="0"/>
          </a:p>
        </p:txBody>
      </p:sp>
      <p:graphicFrame>
        <p:nvGraphicFramePr>
          <p:cNvPr id="4" name="Diagram 3"/>
          <p:cNvGraphicFramePr/>
          <p:nvPr/>
        </p:nvGraphicFramePr>
        <p:xfrm>
          <a:off x="1475656" y="1988840"/>
          <a:ext cx="6096000" cy="3760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1759</TotalTime>
  <Words>673</Words>
  <Application>Microsoft Office PowerPoint</Application>
  <PresentationFormat>On-screen Show (4:3)</PresentationFormat>
  <Paragraphs>183</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Concourse</vt:lpstr>
      <vt:lpstr>ProM/CC-PMS</vt:lpstr>
      <vt:lpstr>What this presentation covers</vt:lpstr>
      <vt:lpstr>The Platform Concept</vt:lpstr>
      <vt:lpstr>Introducing ProM/CC-PMS A Project Matching System</vt:lpstr>
      <vt:lpstr>Why does the world need ProM? </vt:lpstr>
      <vt:lpstr>What is ProM?  Visibility and Convergence</vt:lpstr>
      <vt:lpstr>What Is meta-data and what meta-data do we need for the project?</vt:lpstr>
      <vt:lpstr>ProM project meta-data</vt:lpstr>
      <vt:lpstr>The ProM dating process From visibility to engagement</vt:lpstr>
      <vt:lpstr>What is dating?  Options for collaboration</vt:lpstr>
      <vt:lpstr>What is engagement? Towards lasting convergence</vt:lpstr>
      <vt:lpstr>Serious dating Tools for engagement</vt:lpstr>
      <vt:lpstr>ProM overview Tools and processes to connect projects</vt:lpstr>
      <vt:lpstr>Building ProM</vt:lpstr>
      <vt:lpstr>Project organization and strategy</vt:lpstr>
      <vt:lpstr>ProM workstreams</vt:lpstr>
      <vt:lpstr>ProM outreach workstream A layered approach</vt:lpstr>
      <vt:lpstr>ProM meta data workstream</vt:lpstr>
      <vt:lpstr>ProM technology workstream</vt:lpstr>
      <vt:lpstr>ProM Organizational Structure</vt:lpstr>
      <vt:lpstr>ProM: an open project</vt:lpstr>
      <vt:lpstr>The main ProM wiki page</vt:lpstr>
      <vt:lpstr>ProM tools</vt:lpstr>
      <vt:lpstr>ProM Workspaces</vt:lpstr>
      <vt:lpstr>Google Group</vt:lpstr>
      <vt:lpstr>The Primary Chat Space  Skype Chat Space</vt:lpstr>
      <vt:lpstr>The Tavern... Skype Chat Space</vt:lpstr>
      <vt:lpstr>The Meta-Data Group  Skype Chat Space</vt:lpstr>
      <vt:lpstr>The Technology Group  Skype Chat Space</vt:lpstr>
      <vt:lpstr>The Outreach Group  Skype Chat Space</vt:lpstr>
      <vt:lpstr>Collaborative Agenda Etherpad</vt:lpstr>
      <vt:lpstr>Outreach Group: scope and mandate Etherpad</vt:lpstr>
      <vt:lpstr>Metadata: Algorithms Etherpad</vt:lpstr>
      <vt:lpstr>Outreach Group: projects and people Etherpad</vt:lpstr>
      <vt:lpstr>Metadata: Convergence Process Project Etherpad</vt:lpstr>
      <vt:lpstr>Metadata: User Stories Etherpad</vt:lpstr>
      <vt:lpstr>Technology Etherpad</vt:lpstr>
      <vt:lpstr>ProM team</vt:lpstr>
      <vt:lpstr>ProM team</vt:lpstr>
      <vt:lpstr>ProM team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ProM/CC-PMS</dc:title>
  <dc:creator>Admin</dc:creator>
  <cp:lastModifiedBy>Suresh</cp:lastModifiedBy>
  <cp:revision>137</cp:revision>
  <dcterms:created xsi:type="dcterms:W3CDTF">2011-03-07T02:56:03Z</dcterms:created>
  <dcterms:modified xsi:type="dcterms:W3CDTF">2011-03-09T05:19:41Z</dcterms:modified>
</cp:coreProperties>
</file>