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58" r:id="rId2"/>
    <p:sldId id="341" r:id="rId3"/>
    <p:sldId id="359" r:id="rId4"/>
    <p:sldId id="347" r:id="rId5"/>
    <p:sldId id="348" r:id="rId6"/>
    <p:sldId id="363" r:id="rId7"/>
    <p:sldId id="360" r:id="rId8"/>
    <p:sldId id="353" r:id="rId9"/>
    <p:sldId id="350" r:id="rId10"/>
    <p:sldId id="352" r:id="rId11"/>
    <p:sldId id="351" r:id="rId12"/>
    <p:sldId id="354" r:id="rId13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0000"/>
    <a:srgbClr val="00FF00"/>
    <a:srgbClr val="00CC00"/>
    <a:srgbClr val="0033CC"/>
    <a:srgbClr val="CC0099"/>
    <a:srgbClr val="99FF99"/>
    <a:srgbClr val="CC0000"/>
    <a:srgbClr val="FFFF99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29" autoAdjust="0"/>
  </p:normalViewPr>
  <p:slideViewPr>
    <p:cSldViewPr>
      <p:cViewPr varScale="1">
        <p:scale>
          <a:sx n="80" d="100"/>
          <a:sy n="80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9A1EFA-64DF-45AB-BD17-09C77A1084CC}" type="datetimeFigureOut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74E248-ED61-4B4A-B587-A6643F2FD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BDD1CC-02F7-451B-BFA8-6A340FAB56C6}" type="datetimeFigureOut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2F7D04-762D-487F-8CE0-24FC02514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2EBA45-7F1C-419A-9773-123D4BFF8C8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854075" y="744538"/>
            <a:ext cx="4959350" cy="3722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66750" y="4716463"/>
            <a:ext cx="5332413" cy="44672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30 June 2012.</a:t>
            </a:r>
            <a:r>
              <a:rPr lang="en-US" baseline="0" dirty="0" smtClean="0"/>
              <a:t> 55 belts: 45 yellow + 10 white.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782AB-8126-41FB-B064-9014DCE766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2F7D04-762D-487F-8CE0-24FC02514E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2F7D04-762D-487F-8CE0-24FC02514E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2F7D04-762D-487F-8CE0-24FC02514E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FCB4F-CD9B-47CC-9CA9-D89A68FB0001}" type="datetimeFigureOut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02059-4D48-42DB-9855-113F61A3B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13801-3C2F-4399-9136-582187137A23}" type="datetimeFigureOut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A1DBA-D490-45F4-91CD-08C701FDB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087D0-7C3B-4B88-B5D7-AA8F33E7009C}" type="datetimeFigureOut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714FE-C7CA-4B44-B94E-29BEB7A90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A851E-7BF9-472D-8499-918CDFBB19E4}" type="datetimeFigureOut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C14BA-6116-4677-AC6B-B188CB39E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83231-571C-42D6-A1FC-5126DEF99C00}" type="datetimeFigureOut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BB2E1-CB06-478A-AA92-223A254E3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32976-4082-48B3-8F34-785B4DA2E4C2}" type="datetimeFigureOut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F2CDF-4C6A-41BE-A04D-92B03EE28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6C511-1E6B-4CC9-BB85-B7BBFB81ED48}" type="datetimeFigureOut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BA33E-DB70-4E86-809D-88E944A33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FC7E3-F01C-49A8-9F24-43B6178A8BAF}" type="datetimeFigureOut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A5776-3334-416E-9781-F12C6824C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D03BF-BA88-4711-A68C-F63B1FB006CA}" type="datetimeFigureOut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EA820-57B0-4B07-878F-83DE43C81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83D8-DB76-45DF-83C7-FCBEB280945C}" type="datetimeFigureOut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3575C-EE56-4B69-AFFA-AB8D53402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4A109-1DD4-4E42-AFA1-5B7EA2AEAB49}" type="datetimeFigureOut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497C-F04F-45C4-8216-F54459341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776455-D0F8-4D92-92C5-3C0966A08769}" type="datetimeFigureOut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78FCFF-2438-4A8A-BCF9-AC24016EB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8640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dirty="0" smtClean="0">
                <a:latin typeface="Aharoni" pitchFamily="2" charset="-79"/>
                <a:cs typeface="Aharoni" pitchFamily="2" charset="-79"/>
              </a:rPr>
              <a:t>CoderDojo Athenry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86261" y="2001291"/>
            <a:ext cx="4248150" cy="4164013"/>
            <a:chOff x="2447764" y="1844824"/>
            <a:chExt cx="4248472" cy="4163503"/>
          </a:xfrm>
        </p:grpSpPr>
        <p:pic>
          <p:nvPicPr>
            <p:cNvPr id="6" name="Picture 1" descr="C:\Users\adrian\Desktop\coderDOJO-20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47764" y="1844824"/>
              <a:ext cx="4248472" cy="4163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3023828" y="3372577"/>
              <a:ext cx="3096344" cy="1107996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6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+mn-lt"/>
                  <a:cs typeface="+mn-cs"/>
                </a:rPr>
                <a:t>Athenry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93726" y="1124744"/>
            <a:ext cx="6790642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Minecraft ModderDojo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3588" y="6341258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Code and notes by Michael Madden, 2014</a:t>
            </a:r>
            <a:endParaRPr lang="en-US" sz="20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IE" b="1" dirty="0" smtClean="0">
                <a:solidFill>
                  <a:srgbClr val="FF0000"/>
                </a:solidFill>
              </a:rPr>
              <a:t>Belts &amp; Levels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81128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>
                <a:solidFill>
                  <a:schemeClr val="accent2">
                    <a:lumMod val="50000"/>
                  </a:schemeClr>
                </a:solidFill>
              </a:rPr>
              <a:t>We are following agreed CoderDojo standards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accent2">
                    <a:lumMod val="50000"/>
                  </a:schemeClr>
                </a:solidFill>
              </a:rPr>
              <a:t>White belts for commitment &amp; basic skills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accent2">
                    <a:lumMod val="50000"/>
                  </a:schemeClr>
                </a:solidFill>
              </a:rPr>
              <a:t>Yellow belts for competence in a specific coding discipline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accent2">
                    <a:lumMod val="50000"/>
                  </a:schemeClr>
                </a:solidFill>
              </a:rPr>
              <a:t>Higher belts for higher level skills in a specific discipline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accent2">
                    <a:lumMod val="50000"/>
                  </a:schemeClr>
                </a:solidFill>
              </a:rPr>
              <a:t>You have to earn a lower belt before moving to a higher one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accent2">
                    <a:lumMod val="50000"/>
                  </a:schemeClr>
                </a:solidFill>
              </a:rPr>
              <a:t>When you start a new coding discipline, have to go back to start in applying for a belt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IE" b="1" dirty="0" smtClean="0">
                <a:solidFill>
                  <a:srgbClr val="FF0000"/>
                </a:solidFill>
              </a:rPr>
              <a:t>What if I Don't Get a Belt?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>
                <a:solidFill>
                  <a:schemeClr val="accent4">
                    <a:lumMod val="50000"/>
                  </a:schemeClr>
                </a:solidFill>
              </a:rPr>
              <a:t>If you can't participate, or it doesn't go well for you, </a:t>
            </a:r>
            <a:r>
              <a:rPr lang="en-IE" b="1" dirty="0" smtClean="0">
                <a:solidFill>
                  <a:schemeClr val="accent4">
                    <a:lumMod val="50000"/>
                  </a:schemeClr>
                </a:solidFill>
              </a:rPr>
              <a:t>don't worry!</a:t>
            </a:r>
          </a:p>
          <a:p>
            <a:pPr marL="0" indent="0">
              <a:buNone/>
            </a:pPr>
            <a:endParaRPr lang="en-IE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accent4">
                    <a:lumMod val="50000"/>
                  </a:schemeClr>
                </a:solidFill>
              </a:rPr>
              <a:t>We will have another belt awarding session in the coming months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08112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IE" b="1" dirty="0" smtClean="0">
                <a:solidFill>
                  <a:srgbClr val="C00000"/>
                </a:solidFill>
              </a:rPr>
              <a:t>Ask Your Questions!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390" y="2132856"/>
            <a:ext cx="8721090" cy="902970"/>
          </a:xfrm>
          <a:prstGeom prst="rect">
            <a:avLst/>
          </a:prstGeom>
          <a:ln>
            <a:noFill/>
          </a:ln>
          <a:effectLst>
            <a:outerShdw blurRad="177800" dist="762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8" y="3444235"/>
            <a:ext cx="9077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79" y="4980042"/>
            <a:ext cx="9077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323528" y="412899"/>
            <a:ext cx="8229600" cy="143192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400" b="1" dirty="0" smtClean="0">
                <a:solidFill>
                  <a:srgbClr val="CC0000"/>
                </a:solidFill>
                <a:latin typeface="Calibri" pitchFamily="32" charset="0"/>
              </a:rPr>
              <a:t>Today's ModderDojo </a:t>
            </a:r>
            <a:r>
              <a:rPr lang="en-US" sz="4400" b="1" dirty="0" smtClean="0">
                <a:solidFill>
                  <a:srgbClr val="CC0000"/>
                </a:solidFill>
                <a:latin typeface="Calibri" pitchFamily="32" charset="0"/>
              </a:rPr>
              <a:t>Challenge:</a:t>
            </a:r>
            <a:r>
              <a:rPr lang="en-US" sz="4400" b="1" dirty="0">
                <a:solidFill>
                  <a:srgbClr val="CC0000"/>
                </a:solidFill>
                <a:latin typeface="Calibri" pitchFamily="32" charset="0"/>
              </a:rPr>
              <a:t/>
            </a:r>
            <a:br>
              <a:rPr lang="en-US" sz="4400" b="1" dirty="0">
                <a:solidFill>
                  <a:srgbClr val="CC0000"/>
                </a:solidFill>
                <a:latin typeface="Calibri" pitchFamily="32" charset="0"/>
              </a:rPr>
            </a:br>
            <a:r>
              <a:rPr lang="en-US" sz="4400" b="1" dirty="0" smtClean="0">
                <a:solidFill>
                  <a:srgbClr val="CC0000"/>
                </a:solidFill>
                <a:latin typeface="Calibri" pitchFamily="32" charset="0"/>
              </a:rPr>
              <a:t>Prepare to </a:t>
            </a:r>
            <a:r>
              <a:rPr lang="en-US" sz="4400" b="1" dirty="0" smtClean="0">
                <a:solidFill>
                  <a:srgbClr val="00B050"/>
                </a:solidFill>
                <a:latin typeface="Calibri" pitchFamily="32" charset="0"/>
              </a:rPr>
              <a:t>Earn A New Belt!</a:t>
            </a:r>
            <a:endParaRPr lang="en-US" sz="4400" b="1" dirty="0">
              <a:solidFill>
                <a:srgbClr val="00B050"/>
              </a:solidFill>
              <a:latin typeface="Calibri" pitchFamily="32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390" y="2310006"/>
            <a:ext cx="8721090" cy="902970"/>
          </a:xfrm>
          <a:prstGeom prst="rect">
            <a:avLst/>
          </a:prstGeom>
          <a:ln>
            <a:noFill/>
          </a:ln>
          <a:effectLst>
            <a:outerShdw blurRad="177800" dist="762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338" y="3621385"/>
            <a:ext cx="9077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179" y="5157192"/>
            <a:ext cx="90773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811" y="332656"/>
            <a:ext cx="8424936" cy="79208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4400" b="1">
              <a:solidFill>
                <a:srgbClr val="CC0000"/>
              </a:solidFill>
              <a:latin typeface="Calibri" pitchFamily="32" charset="0"/>
              <a:cs typeface="Arial" charset="0"/>
            </a:endParaRPr>
          </a:p>
        </p:txBody>
      </p:sp>
      <p:pic>
        <p:nvPicPr>
          <p:cNvPr id="1026" name="Picture 2" descr="G:\Programming\CoderDojo\Athenry\Belts\AthenryBelts-20120630-C.jpg"/>
          <p:cNvPicPr>
            <a:picLocks noChangeAspect="1" noChangeArrowheads="1"/>
          </p:cNvPicPr>
          <p:nvPr/>
        </p:nvPicPr>
        <p:blipFill>
          <a:blip r:embed="rId3" cstate="print"/>
          <a:srcRect l="1620" r="1209" b="4713"/>
          <a:stretch>
            <a:fillRect/>
          </a:stretch>
        </p:blipFill>
        <p:spPr bwMode="auto">
          <a:xfrm>
            <a:off x="251520" y="1844041"/>
            <a:ext cx="8640960" cy="3529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23528" y="188640"/>
            <a:ext cx="8424936" cy="107188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400" b="1" dirty="0" smtClean="0">
                <a:solidFill>
                  <a:srgbClr val="CC0000"/>
                </a:solidFill>
                <a:latin typeface="Calibri" pitchFamily="32" charset="0"/>
              </a:rPr>
              <a:t>Belts!</a:t>
            </a:r>
            <a:endParaRPr lang="en-US" sz="4400" b="1" dirty="0">
              <a:solidFill>
                <a:srgbClr val="CC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advTm="1000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Can Earn </a:t>
            </a:r>
            <a:r>
              <a:rPr lang="en-US" b="1" dirty="0" smtClean="0">
                <a:solidFill>
                  <a:schemeClr val="bg1"/>
                </a:solidFill>
                <a:latin typeface="Calibri" pitchFamily="32" charset="0"/>
              </a:rPr>
              <a:t>White</a:t>
            </a:r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, </a:t>
            </a:r>
            <a:r>
              <a:rPr lang="en-US" b="1" dirty="0" smtClean="0">
                <a:solidFill>
                  <a:srgbClr val="FFFF00"/>
                </a:solidFill>
                <a:latin typeface="Calibri" pitchFamily="32" charset="0"/>
              </a:rPr>
              <a:t>Yellow </a:t>
            </a:r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or </a:t>
            </a:r>
            <a:r>
              <a:rPr lang="en-US" b="1" dirty="0" smtClean="0">
                <a:solidFill>
                  <a:srgbClr val="00FF00"/>
                </a:solidFill>
                <a:latin typeface="Calibri" pitchFamily="32" charset="0"/>
              </a:rPr>
              <a:t>Green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96" y="2492896"/>
            <a:ext cx="9081095" cy="96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White: Commitment &amp; Basic Skill</a:t>
            </a:r>
          </a:p>
          <a:p>
            <a:pPr>
              <a:buNone/>
            </a:pPr>
            <a:endParaRPr lang="en-IE" b="1" dirty="0" smtClean="0"/>
          </a:p>
          <a:p>
            <a:pPr>
              <a:buNone/>
            </a:pPr>
            <a:endParaRPr lang="en-IE" b="1" dirty="0" smtClean="0"/>
          </a:p>
          <a:p>
            <a:pPr>
              <a:buNone/>
            </a:pPr>
            <a:endParaRPr lang="en-IE" b="1" dirty="0" smtClean="0"/>
          </a:p>
          <a:p>
            <a:pPr>
              <a:buNone/>
            </a:pPr>
            <a:r>
              <a:rPr lang="en-IE" b="1" dirty="0" smtClean="0"/>
              <a:t>Attend at least 5 sessions</a:t>
            </a:r>
          </a:p>
          <a:p>
            <a:pPr>
              <a:buNone/>
            </a:pPr>
            <a:r>
              <a:rPr lang="en-IE" b="1" dirty="0" smtClean="0"/>
              <a:t>+ Know how to get started with Modding</a:t>
            </a:r>
          </a:p>
          <a:p>
            <a:pPr>
              <a:buNone/>
            </a:pPr>
            <a:endParaRPr lang="en-IE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IE" sz="4000" b="1" dirty="0" smtClean="0">
                <a:solidFill>
                  <a:srgbClr val="C00000"/>
                </a:solidFill>
              </a:rPr>
              <a:t>Sign in each week!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Can Earn </a:t>
            </a:r>
            <a:r>
              <a:rPr lang="en-US" b="1" dirty="0" smtClean="0">
                <a:solidFill>
                  <a:schemeClr val="bg1"/>
                </a:solidFill>
                <a:latin typeface="Calibri" pitchFamily="32" charset="0"/>
              </a:rPr>
              <a:t>White</a:t>
            </a:r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, </a:t>
            </a:r>
            <a:r>
              <a:rPr lang="en-US" b="1" dirty="0" smtClean="0">
                <a:solidFill>
                  <a:srgbClr val="FFFF00"/>
                </a:solidFill>
                <a:latin typeface="Calibri" pitchFamily="32" charset="0"/>
              </a:rPr>
              <a:t>Yellow </a:t>
            </a:r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or </a:t>
            </a:r>
            <a:r>
              <a:rPr lang="en-US" b="1" dirty="0" smtClean="0">
                <a:solidFill>
                  <a:srgbClr val="00FF00"/>
                </a:solidFill>
                <a:latin typeface="Calibri" pitchFamily="32" charset="0"/>
              </a:rPr>
              <a:t>Green</a:t>
            </a:r>
            <a:endParaRPr lang="en-US" b="1" dirty="0" smtClean="0">
              <a:solidFill>
                <a:srgbClr val="FFFF00"/>
              </a:solidFill>
              <a:latin typeface="Calibri" pitchFamily="3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Yellow Belt: Competent Minecraft Modder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CC00"/>
                </a:solidFill>
              </a:rPr>
              <a:t>Qualify for a White Belt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C0099"/>
                </a:solidFill>
              </a:rPr>
              <a:t>Write and explain a Mod in </a:t>
            </a:r>
            <a:r>
              <a:rPr lang="en-US" b="1" dirty="0" smtClean="0">
                <a:solidFill>
                  <a:srgbClr val="CC0099"/>
                </a:solidFill>
              </a:rPr>
              <a:t>Java</a:t>
            </a:r>
            <a:r>
              <a:rPr lang="en-US" dirty="0" smtClean="0">
                <a:solidFill>
                  <a:srgbClr val="CC0099"/>
                </a:solidFill>
              </a:rPr>
              <a:t> or </a:t>
            </a:r>
            <a:r>
              <a:rPr lang="en-US" b="1" dirty="0" smtClean="0">
                <a:solidFill>
                  <a:srgbClr val="CC0099"/>
                </a:solidFill>
              </a:rPr>
              <a:t>JavaScript</a:t>
            </a:r>
          </a:p>
          <a:p>
            <a:pPr marL="903288" indent="-903288">
              <a:buNone/>
              <a:tabLst>
                <a:tab pos="1793875" algn="l"/>
                <a:tab pos="4489450" algn="l"/>
              </a:tabLst>
            </a:pPr>
            <a:r>
              <a:rPr lang="en-US" dirty="0" smtClean="0">
                <a:solidFill>
                  <a:srgbClr val="CC0099"/>
                </a:solidFill>
              </a:rPr>
              <a:t>	Must work without crashing</a:t>
            </a:r>
          </a:p>
          <a:p>
            <a:pPr marL="903288" indent="-903288">
              <a:buNone/>
              <a:tabLst>
                <a:tab pos="1793875" algn="l"/>
                <a:tab pos="4489450" algn="l"/>
              </a:tabLst>
            </a:pPr>
            <a:r>
              <a:rPr lang="en-US" dirty="0" smtClean="0">
                <a:solidFill>
                  <a:srgbClr val="CC0099"/>
                </a:solidFill>
              </a:rPr>
              <a:t>	Must do something </a:t>
            </a:r>
          </a:p>
          <a:p>
            <a:pPr marL="903288" indent="-903288">
              <a:buNone/>
              <a:tabLst>
                <a:tab pos="1793875" algn="l"/>
                <a:tab pos="4489450" algn="l"/>
              </a:tabLst>
            </a:pPr>
            <a:r>
              <a:rPr lang="en-US" dirty="0" smtClean="0">
                <a:solidFill>
                  <a:srgbClr val="CC0099"/>
                </a:solidFill>
              </a:rPr>
              <a:t>	Must be your own design</a:t>
            </a:r>
          </a:p>
          <a:p>
            <a:pPr marL="903288" indent="-903288">
              <a:buNone/>
              <a:tabLst>
                <a:tab pos="1793875" algn="l"/>
                <a:tab pos="4489450" algn="l"/>
              </a:tabLst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Must be all your own work!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 l="817" t="7665" r="2404" b="11542"/>
          <a:stretch>
            <a:fillRect/>
          </a:stretch>
        </p:blipFill>
        <p:spPr bwMode="auto">
          <a:xfrm>
            <a:off x="107504" y="2060848"/>
            <a:ext cx="878497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Can Earn </a:t>
            </a:r>
            <a:r>
              <a:rPr lang="en-US" b="1" dirty="0" smtClean="0">
                <a:solidFill>
                  <a:schemeClr val="bg1"/>
                </a:solidFill>
                <a:latin typeface="Calibri" pitchFamily="32" charset="0"/>
              </a:rPr>
              <a:t>White</a:t>
            </a:r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, </a:t>
            </a:r>
            <a:r>
              <a:rPr lang="en-US" b="1" dirty="0" smtClean="0">
                <a:solidFill>
                  <a:srgbClr val="FFFF00"/>
                </a:solidFill>
                <a:latin typeface="Calibri" pitchFamily="32" charset="0"/>
              </a:rPr>
              <a:t>Yellow </a:t>
            </a:r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or </a:t>
            </a:r>
            <a:r>
              <a:rPr lang="en-US" b="1" dirty="0" smtClean="0">
                <a:solidFill>
                  <a:srgbClr val="00FF00"/>
                </a:solidFill>
                <a:latin typeface="Calibri" pitchFamily="32" charset="0"/>
              </a:rPr>
              <a:t>Green</a:t>
            </a:r>
            <a:endParaRPr lang="en-US" b="1" dirty="0" smtClean="0">
              <a:solidFill>
                <a:srgbClr val="FFFF00"/>
              </a:solidFill>
              <a:latin typeface="Calibri" pitchFamily="3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86800" cy="504056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Green Belt: Publish a High Quality Mod</a:t>
            </a:r>
            <a:br>
              <a:rPr lang="en-US" b="1" dirty="0" smtClean="0"/>
            </a:b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IE" b="1" dirty="0" smtClean="0">
                <a:solidFill>
                  <a:srgbClr val="00CC00"/>
                </a:solidFill>
              </a:rPr>
              <a:t>Create</a:t>
            </a:r>
            <a:r>
              <a:rPr lang="en-IE" dirty="0" smtClean="0">
                <a:solidFill>
                  <a:srgbClr val="00CC00"/>
                </a:solidFill>
              </a:rPr>
              <a:t> mod in either Java or JavaScript, package it up, and post it on the web </a:t>
            </a:r>
          </a:p>
          <a:p>
            <a:pPr marL="514350" indent="-514350">
              <a:buFont typeface="+mj-lt"/>
              <a:buAutoNum type="arabicPeriod"/>
            </a:pPr>
            <a:r>
              <a:rPr lang="en-IE" b="1" dirty="0" smtClean="0">
                <a:solidFill>
                  <a:srgbClr val="FF0000"/>
                </a:solidFill>
              </a:rPr>
              <a:t>JavaScript</a:t>
            </a:r>
            <a:r>
              <a:rPr lang="en-IE" dirty="0" smtClean="0">
                <a:solidFill>
                  <a:srgbClr val="FF0000"/>
                </a:solidFill>
              </a:rPr>
              <a:t>: must have variables, loops and decisions; structure must have multiple features </a:t>
            </a:r>
          </a:p>
          <a:p>
            <a:pPr marL="514350" indent="-514350">
              <a:buFont typeface="+mj-lt"/>
              <a:buAutoNum type="arabicPeriod"/>
            </a:pPr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Java</a:t>
            </a:r>
            <a:r>
              <a:rPr lang="en-IE" dirty="0" smtClean="0">
                <a:solidFill>
                  <a:schemeClr val="accent6">
                    <a:lumMod val="75000"/>
                  </a:schemeClr>
                </a:solidFill>
              </a:rPr>
              <a:t>: recipes and 3 or more items and/or blocks, that should all work together to do something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 t="11542" r="2380" b="13436"/>
          <a:stretch>
            <a:fillRect/>
          </a:stretch>
        </p:blipFill>
        <p:spPr bwMode="auto">
          <a:xfrm>
            <a:off x="103187" y="1988840"/>
            <a:ext cx="886130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64137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 mentor will chat with you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Show us your code: old or new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Explain what you did and how you did it</a:t>
            </a: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Tell us which code is new and 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which is reused from other people's work</a:t>
            </a:r>
          </a:p>
          <a:p>
            <a:pPr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  <a:latin typeface="Calibri" pitchFamily="32" charset="0"/>
              </a:rPr>
              <a:t>Procedure for </a:t>
            </a:r>
            <a:r>
              <a:rPr lang="en-US" b="1" dirty="0" smtClean="0">
                <a:solidFill>
                  <a:srgbClr val="002060"/>
                </a:solidFill>
                <a:latin typeface="Calibri" pitchFamily="32" charset="0"/>
              </a:rPr>
              <a:t>Earning Belts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IE" dirty="0" smtClean="0">
                <a:solidFill>
                  <a:srgbClr val="FF0000"/>
                </a:solidFill>
              </a:rPr>
              <a:t>Learn skills each week</a:t>
            </a:r>
          </a:p>
          <a:p>
            <a:pPr>
              <a:buNone/>
            </a:pPr>
            <a:r>
              <a:rPr lang="en-IE" dirty="0" smtClean="0">
                <a:solidFill>
                  <a:srgbClr val="FF0000"/>
                </a:solidFill>
              </a:rPr>
              <a:t>	Put skills into practice</a:t>
            </a:r>
          </a:p>
          <a:p>
            <a:pPr>
              <a:buNone/>
              <a:tabLst>
                <a:tab pos="712788" algn="l"/>
              </a:tabLst>
            </a:pPr>
            <a:r>
              <a:rPr lang="en-IE" dirty="0" smtClean="0">
                <a:solidFill>
                  <a:srgbClr val="FF0000"/>
                </a:solidFill>
              </a:rPr>
              <a:t>		Get recognition: belts awarded by mentors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>
                <a:solidFill>
                  <a:srgbClr val="0033CC"/>
                </a:solidFill>
              </a:rPr>
              <a:t>Decide what belt level you want to go for</a:t>
            </a:r>
          </a:p>
          <a:p>
            <a:pPr>
              <a:buNone/>
            </a:pPr>
            <a:r>
              <a:rPr lang="en-IE" dirty="0" smtClean="0">
                <a:solidFill>
                  <a:srgbClr val="0033CC"/>
                </a:solidFill>
              </a:rPr>
              <a:t>	Attend the full session on the Belt Awards Day</a:t>
            </a:r>
          </a:p>
          <a:p>
            <a:pPr>
              <a:buNone/>
              <a:tabLst>
                <a:tab pos="712788" algn="l"/>
              </a:tabLst>
            </a:pPr>
            <a:r>
              <a:rPr lang="en-IE" dirty="0" smtClean="0">
                <a:solidFill>
                  <a:srgbClr val="0033CC"/>
                </a:solidFill>
              </a:rPr>
              <a:t>		Be prepared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222104"/>
            <a:ext cx="8229600" cy="926976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IE" b="1" dirty="0" smtClean="0">
                <a:solidFill>
                  <a:schemeClr val="accent5">
                    <a:lumMod val="50000"/>
                  </a:schemeClr>
                </a:solidFill>
              </a:rPr>
              <a:t>Applying for a Belt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46856" y="260648"/>
            <a:ext cx="8229600" cy="100811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Earning a Belt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Fairness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30120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Nobody has a right to a belt: it must be earned </a:t>
            </a:r>
          </a:p>
          <a:p>
            <a:pPr>
              <a:buNone/>
            </a:pPr>
            <a:endParaRPr lang="en-IE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We will help you get there </a:t>
            </a:r>
          </a:p>
          <a:p>
            <a:pPr lvl="1">
              <a:buNone/>
            </a:pP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	The whole Dojo - mentors, parents, all members</a:t>
            </a:r>
          </a:p>
          <a:p>
            <a:pPr lvl="1">
              <a:buNone/>
            </a:pP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	We will give you feedback for next time if you did not make it </a:t>
            </a:r>
          </a:p>
          <a:p>
            <a:pPr>
              <a:buNone/>
            </a:pPr>
            <a:endParaRPr lang="en-IE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IE" dirty="0" smtClean="0">
                <a:solidFill>
                  <a:schemeClr val="accent6">
                    <a:lumMod val="50000"/>
                  </a:schemeClr>
                </a:solidFill>
              </a:rPr>
              <a:t>We will be clear about what is required to get to the next belt level</a:t>
            </a:r>
          </a:p>
          <a:p>
            <a:pPr>
              <a:buNone/>
            </a:pPr>
            <a:endParaRPr lang="en-IE" sz="1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5742</TotalTime>
  <Words>256</Words>
  <Application>Microsoft Office PowerPoint</Application>
  <PresentationFormat>On-screen Show (4:3)</PresentationFormat>
  <Paragraphs>73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Can Earn White, Yellow or Green</vt:lpstr>
      <vt:lpstr>Can Earn White, Yellow or Green</vt:lpstr>
      <vt:lpstr>Can Earn White, Yellow or Green</vt:lpstr>
      <vt:lpstr>Procedure for Earning Belts</vt:lpstr>
      <vt:lpstr>Applying for a Belt</vt:lpstr>
      <vt:lpstr>Fairness</vt:lpstr>
      <vt:lpstr>Belts &amp; Levels</vt:lpstr>
      <vt:lpstr>What if I Don't Get a Belt?</vt:lpstr>
      <vt:lpstr>Ask Your Questions!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CoderDojo Galway</dc:title>
  <dc:creator>Michael</dc:creator>
  <cp:lastModifiedBy>Michael</cp:lastModifiedBy>
  <cp:revision>192</cp:revision>
  <dcterms:created xsi:type="dcterms:W3CDTF">2012-02-11T10:58:45Z</dcterms:created>
  <dcterms:modified xsi:type="dcterms:W3CDTF">2014-04-01T16:30:05Z</dcterms:modified>
</cp:coreProperties>
</file>