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79" r:id="rId3"/>
    <p:sldId id="287" r:id="rId4"/>
    <p:sldId id="270" r:id="rId5"/>
    <p:sldId id="273" r:id="rId6"/>
    <p:sldId id="271" r:id="rId7"/>
    <p:sldId id="293" r:id="rId8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  <p:clrMru>
    <a:srgbClr val="00CC00"/>
    <a:srgbClr val="FF9900"/>
    <a:srgbClr val="FF0066"/>
    <a:srgbClr val="00FF99"/>
    <a:srgbClr val="D60093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87D67-7125-4658-8CB5-5A543D6E60B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782AB-8126-41FB-B064-9014DCE7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 June 2012.</a:t>
            </a:r>
            <a:r>
              <a:rPr lang="en-US" baseline="0" dirty="0" smtClean="0"/>
              <a:t> 55 belts: 45 yellow + 10 white.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782AB-8126-41FB-B064-9014DCE766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2EBA45-7F1C-419A-9773-123D4BFF8C8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854075" y="744538"/>
            <a:ext cx="4959350" cy="3722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716463"/>
            <a:ext cx="5332413" cy="44672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F7D04-762D-487F-8CE0-24FC02514E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F7D04-762D-487F-8CE0-24FC02514E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90E9-A25F-4EA8-A03C-9716777888D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12B2-512D-4000-91E9-C8D188B9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16483"/>
            <a:ext cx="8229600" cy="15843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4400" b="1" dirty="0" smtClean="0">
                <a:latin typeface="Aharoni" charset="0"/>
                <a:ea typeface="Aharoni" charset="0"/>
                <a:cs typeface="Aharoni" charset="0"/>
              </a:rPr>
              <a:t>CoderDojo Athenry</a:t>
            </a:r>
          </a:p>
          <a:p>
            <a:pPr algn="ctr" eaLnBrk="1" hangingPunct="1">
              <a:buFont typeface="Arial" charset="0"/>
              <a:buNone/>
            </a:pPr>
            <a:r>
              <a:rPr lang="en-US" sz="4400" b="1" dirty="0" smtClean="0">
                <a:latin typeface="Aharoni" charset="0"/>
                <a:ea typeface="Aharoni" charset="0"/>
                <a:cs typeface="Aharoni" charset="0"/>
              </a:rPr>
              <a:t>"Above all, be cool"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863600" y="6483746"/>
            <a:ext cx="741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Calibri" pitchFamily="32" charset="0"/>
              </a:rPr>
              <a:t>Notes by </a:t>
            </a:r>
            <a:r>
              <a:rPr lang="en-US" b="1" dirty="0">
                <a:latin typeface="Calibri" pitchFamily="32" charset="0"/>
              </a:rPr>
              <a:t>Michael </a:t>
            </a:r>
            <a:r>
              <a:rPr lang="en-US" b="1" dirty="0" smtClean="0">
                <a:latin typeface="Calibri" pitchFamily="32" charset="0"/>
              </a:rPr>
              <a:t>Madden, 2013</a:t>
            </a:r>
            <a:endParaRPr lang="en-US" b="1" dirty="0">
              <a:latin typeface="Calibri" pitchFamily="3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90783"/>
            <a:ext cx="4824536" cy="473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811" y="332656"/>
            <a:ext cx="8424936" cy="792088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:\Programming\CoderDojo\Athenry\Belts\AthenryBelts-20120630-C.jpg"/>
          <p:cNvPicPr>
            <a:picLocks noChangeAspect="1" noChangeArrowheads="1"/>
          </p:cNvPicPr>
          <p:nvPr/>
        </p:nvPicPr>
        <p:blipFill>
          <a:blip r:embed="rId3" cstate="print"/>
          <a:srcRect l="1620" r="1209" b="4713"/>
          <a:stretch>
            <a:fillRect/>
          </a:stretch>
        </p:blipFill>
        <p:spPr bwMode="auto">
          <a:xfrm>
            <a:off x="251520" y="1700025"/>
            <a:ext cx="8640960" cy="352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23528" y="188640"/>
            <a:ext cx="8424936" cy="1071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Belts &amp; </a:t>
            </a:r>
            <a:r>
              <a:rPr lang="en-US" sz="4400" b="1" dirty="0" err="1" smtClean="0">
                <a:solidFill>
                  <a:srgbClr val="CC0000"/>
                </a:solidFill>
                <a:latin typeface="Berlin Sans FB Demi" pitchFamily="34" charset="0"/>
              </a:rPr>
              <a:t>Certs</a:t>
            </a: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!</a:t>
            </a:r>
            <a:endParaRPr lang="en-US" sz="4400" b="1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12670"/>
            <a:ext cx="6181825" cy="82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60811" y="332656"/>
            <a:ext cx="8424936" cy="792088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3" y="5419308"/>
            <a:ext cx="5814060" cy="601980"/>
          </a:xfrm>
          <a:prstGeom prst="rect">
            <a:avLst/>
          </a:prstGeom>
          <a:ln>
            <a:noFill/>
          </a:ln>
          <a:effectLst>
            <a:outerShdw blurRad="177800" dist="762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5668" y="1556792"/>
            <a:ext cx="5798820" cy="518160"/>
          </a:xfrm>
          <a:prstGeom prst="rect">
            <a:avLst/>
          </a:prstGeom>
          <a:ln>
            <a:noFill/>
          </a:ln>
          <a:effectLst>
            <a:outerShdw blurRad="177800" dist="762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412776"/>
            <a:ext cx="4410476" cy="3116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21764" y="2204864"/>
            <a:ext cx="4410476" cy="3116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82004" y="3480685"/>
            <a:ext cx="4410476" cy="3116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323528" y="188640"/>
            <a:ext cx="8424936" cy="1071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Belts &amp; </a:t>
            </a:r>
            <a:r>
              <a:rPr lang="en-US" sz="4400" b="1" dirty="0" err="1" smtClean="0">
                <a:solidFill>
                  <a:srgbClr val="CC0000"/>
                </a:solidFill>
                <a:latin typeface="Berlin Sans FB Demi" pitchFamily="34" charset="0"/>
              </a:rPr>
              <a:t>Certs</a:t>
            </a: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!</a:t>
            </a:r>
            <a:endParaRPr lang="en-US" sz="4400" b="1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417" y="2132856"/>
            <a:ext cx="9081095" cy="96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66"/>
                </a:solidFill>
              </a:rPr>
              <a:t>White: Commitment &amp; Basic Skill</a:t>
            </a:r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>
                <a:solidFill>
                  <a:srgbClr val="00CC00"/>
                </a:solidFill>
              </a:rPr>
              <a:t>Attend at least 5 sessions</a:t>
            </a:r>
          </a:p>
          <a:p>
            <a:pPr>
              <a:buNone/>
            </a:pPr>
            <a:r>
              <a:rPr lang="en-IE" b="1" dirty="0" smtClean="0">
                <a:solidFill>
                  <a:srgbClr val="00CC00"/>
                </a:solidFill>
              </a:rPr>
              <a:t>+ Know how to get started with a language</a:t>
            </a:r>
          </a:p>
          <a:p>
            <a:pPr>
              <a:buNone/>
            </a:pPr>
            <a:endParaRPr lang="en-IE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IE" sz="4000" b="1" dirty="0" smtClean="0">
                <a:solidFill>
                  <a:srgbClr val="C00000"/>
                </a:solidFill>
              </a:rPr>
              <a:t>Sign in each week!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60811" y="332656"/>
            <a:ext cx="8424936" cy="792088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23528" y="188640"/>
            <a:ext cx="8424936" cy="1071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Earning a </a:t>
            </a:r>
            <a:r>
              <a:rPr lang="en-US" sz="4400" b="1" dirty="0" smtClean="0">
                <a:solidFill>
                  <a:schemeClr val="bg1"/>
                </a:solidFill>
                <a:latin typeface="Berlin Sans FB Demi" pitchFamily="34" charset="0"/>
              </a:rPr>
              <a:t>White</a:t>
            </a: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 Belt</a:t>
            </a:r>
            <a:endParaRPr lang="en-US" sz="4400" b="1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8"/>
          <a:stretch>
            <a:fillRect/>
          </a:stretch>
        </p:blipFill>
        <p:spPr bwMode="auto">
          <a:xfrm>
            <a:off x="-25" y="1916832"/>
            <a:ext cx="9144025" cy="1102623"/>
          </a:xfrm>
          <a:prstGeom prst="rect">
            <a:avLst/>
          </a:prstGeom>
          <a:ln>
            <a:noFill/>
          </a:ln>
          <a:effectLst>
            <a:outerShdw blurRad="50800" dist="76200" dir="2700000" algn="tl" rotWithShape="0">
              <a:prstClr val="black">
                <a:alpha val="5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60811" y="332656"/>
            <a:ext cx="8424936" cy="792088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323528" y="188640"/>
            <a:ext cx="8424936" cy="1071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Earning a </a:t>
            </a:r>
            <a:r>
              <a:rPr lang="en-US" sz="4400" b="1" dirty="0" smtClean="0">
                <a:solidFill>
                  <a:srgbClr val="FFFF00"/>
                </a:solidFill>
                <a:latin typeface="Berlin Sans FB Demi" pitchFamily="34" charset="0"/>
              </a:rPr>
              <a:t>Yellow</a:t>
            </a: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 Belt</a:t>
            </a:r>
            <a:endParaRPr lang="en-US" sz="4400" b="1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165304"/>
            <a:ext cx="785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 smtClean="0">
                <a:solidFill>
                  <a:srgbClr val="FF0000"/>
                </a:solidFill>
              </a:rPr>
              <a:t>Separate yellow/blue belts for each language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48478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Yellow Scratch Belt: Competent Scratch Coder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Qualify for a White Belt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and explain a Scratch Program with:</a:t>
            </a:r>
          </a:p>
          <a:p>
            <a:pPr marL="903288" marR="0" lvl="0" indent="-903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75" algn="l"/>
                <a:tab pos="448945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Forever/Repeat	If blocks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Variables	Animation/Sound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Sprite controlled by mouse or keyboard</a:t>
            </a:r>
          </a:p>
          <a:p>
            <a:pPr marL="903288" marR="0" lvl="0" indent="-903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75" algn="l"/>
                <a:tab pos="448945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 be all your own work!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Blue Belt: Advanced Coder</a:t>
            </a:r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Earn a Yellow Belt</a:t>
            </a:r>
          </a:p>
          <a:p>
            <a:pPr>
              <a:buNone/>
            </a:pPr>
            <a:r>
              <a:rPr lang="en-IE" b="1" dirty="0" smtClean="0"/>
              <a:t>+ </a:t>
            </a:r>
            <a:r>
              <a:rPr lang="en-IE" b="1" dirty="0" smtClean="0">
                <a:solidFill>
                  <a:srgbClr val="00B050"/>
                </a:solidFill>
              </a:rPr>
              <a:t>Complex Project</a:t>
            </a:r>
          </a:p>
          <a:p>
            <a:pPr>
              <a:buNone/>
            </a:pPr>
            <a:r>
              <a:rPr lang="en-IE" b="1" dirty="0" smtClean="0">
                <a:solidFill>
                  <a:srgbClr val="00B050"/>
                </a:solidFill>
              </a:rPr>
              <a:t>+ Teamwork</a:t>
            </a:r>
          </a:p>
          <a:p>
            <a:pPr>
              <a:buNone/>
            </a:pPr>
            <a:r>
              <a:rPr lang="en-IE" b="1" dirty="0" smtClean="0">
                <a:solidFill>
                  <a:srgbClr val="00B050"/>
                </a:solidFill>
              </a:rPr>
              <a:t>+ Design</a:t>
            </a:r>
          </a:p>
          <a:p>
            <a:pPr>
              <a:buNone/>
            </a:pPr>
            <a:r>
              <a:rPr lang="en-IE" b="1" dirty="0" smtClean="0">
                <a:solidFill>
                  <a:srgbClr val="00B050"/>
                </a:solidFill>
              </a:rPr>
              <a:t>+ </a:t>
            </a:r>
            <a:r>
              <a:rPr lang="en-IE" b="1" dirty="0" smtClean="0">
                <a:solidFill>
                  <a:srgbClr val="00B050"/>
                </a:solidFill>
              </a:rPr>
              <a:t>Help Each Other </a:t>
            </a:r>
            <a:r>
              <a:rPr lang="en-IE" b="1" smtClean="0">
                <a:solidFill>
                  <a:srgbClr val="00B050"/>
                </a:solidFill>
              </a:rPr>
              <a:t>/ Social Good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191" y="2081539"/>
            <a:ext cx="8977313" cy="120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0811" y="332656"/>
            <a:ext cx="8424936" cy="792088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23528" y="188640"/>
            <a:ext cx="8424936" cy="1071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Earning a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Blue</a:t>
            </a:r>
            <a:r>
              <a:rPr lang="en-US" sz="4400" b="1" dirty="0" smtClean="0">
                <a:solidFill>
                  <a:srgbClr val="CC0000"/>
                </a:solidFill>
                <a:latin typeface="Berlin Sans FB Demi" pitchFamily="34" charset="0"/>
              </a:rPr>
              <a:t> Belt</a:t>
            </a:r>
            <a:endParaRPr lang="en-US" sz="4400" b="1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Cert: </a:t>
            </a:r>
            <a:r>
              <a:rPr lang="en-US" b="1" dirty="0" smtClean="0">
                <a:solidFill>
                  <a:srgbClr val="FFFF00"/>
                </a:solidFill>
                <a:latin typeface="Calibri" pitchFamily="32" charset="0"/>
              </a:rPr>
              <a:t>Yellow 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or </a:t>
            </a:r>
            <a:r>
              <a:rPr lang="en-US" b="1" dirty="0" smtClean="0">
                <a:solidFill>
                  <a:srgbClr val="3333FF"/>
                </a:solidFill>
                <a:latin typeface="Calibri" pitchFamily="32" charset="0"/>
              </a:rPr>
              <a:t>Blue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410476" cy="3116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3972" y="3429000"/>
            <a:ext cx="4410476" cy="3116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5536" y="4752528"/>
            <a:ext cx="3528392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IE" sz="2800" b="1" dirty="0" smtClean="0">
                <a:solidFill>
                  <a:srgbClr val="C00000"/>
                </a:solidFill>
                <a:latin typeface="+mn-lt"/>
                <a:cs typeface="+mn-cs"/>
              </a:rPr>
              <a:t>Show</a:t>
            </a: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 your project that uses ideas from </a:t>
            </a:r>
            <a:r>
              <a:rPr lang="en-IE" sz="2800" b="1" dirty="0" smtClean="0">
                <a:solidFill>
                  <a:srgbClr val="C00000"/>
                </a:solidFill>
              </a:rPr>
              <a:t>multiple weeks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4048" y="1556792"/>
            <a:ext cx="3682752" cy="1512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33CC"/>
                </a:solidFill>
              </a:rPr>
              <a:t>Have previously earned a yellow/ blue belt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149</Words>
  <Application>Microsoft Office PowerPoint</Application>
  <PresentationFormat>On-screen Show (4:3)</PresentationFormat>
  <Paragraphs>41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Cert: Yellow or Blue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CoderDojo Galway</dc:title>
  <dc:creator>Michael</dc:creator>
  <cp:lastModifiedBy>Michael</cp:lastModifiedBy>
  <cp:revision>62</cp:revision>
  <dcterms:created xsi:type="dcterms:W3CDTF">2012-02-11T10:58:45Z</dcterms:created>
  <dcterms:modified xsi:type="dcterms:W3CDTF">2014-04-07T09:39:15Z</dcterms:modified>
</cp:coreProperties>
</file>