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7" r:id="rId2"/>
    <p:sldId id="362" r:id="rId3"/>
    <p:sldId id="341" r:id="rId4"/>
    <p:sldId id="359" r:id="rId5"/>
    <p:sldId id="347" r:id="rId6"/>
    <p:sldId id="348" r:id="rId7"/>
    <p:sldId id="360" r:id="rId8"/>
    <p:sldId id="361" r:id="rId9"/>
    <p:sldId id="349" r:id="rId10"/>
    <p:sldId id="350" r:id="rId11"/>
    <p:sldId id="352" r:id="rId12"/>
    <p:sldId id="351" r:id="rId13"/>
    <p:sldId id="354" r:id="rId14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33CC"/>
    <a:srgbClr val="FF0000"/>
    <a:srgbClr val="00CC00"/>
    <a:srgbClr val="CC0099"/>
    <a:srgbClr val="99FF99"/>
    <a:srgbClr val="00FF00"/>
    <a:srgbClr val="CC0000"/>
    <a:srgbClr val="FFFF99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29" autoAdjust="0"/>
  </p:normalViewPr>
  <p:slideViewPr>
    <p:cSldViewPr>
      <p:cViewPr varScale="1">
        <p:scale>
          <a:sx n="80" d="100"/>
          <a:sy n="80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9A1EFA-64DF-45AB-BD17-09C77A1084CC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74E248-ED61-4B4A-B587-A6643F2FD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BDD1CC-02F7-451B-BFA8-6A340FAB56C6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2F7D04-762D-487F-8CE0-24FC02514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CF637-AD3B-426D-A3A6-5922767F9D5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D89F27F-80F2-4EB4-90B9-BD7FFAC8E3CB}" type="datetime1">
              <a:rPr lang="en-IE" smtClean="0"/>
              <a:pPr/>
              <a:t>07/04/2014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2EBA45-7F1C-419A-9773-123D4BFF8C8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854075" y="744538"/>
            <a:ext cx="4959350" cy="3722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66750" y="4716463"/>
            <a:ext cx="5332413" cy="44672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30 June 2012.</a:t>
            </a:r>
            <a:r>
              <a:rPr lang="en-US" baseline="0" dirty="0" smtClean="0"/>
              <a:t> 55 belts: 45 yellow + 10 white.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782AB-8126-41FB-B064-9014DCE766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2F7D04-762D-487F-8CE0-24FC02514E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FCB4F-CD9B-47CC-9CA9-D89A68FB0001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02059-4D48-42DB-9855-113F61A3B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13801-3C2F-4399-9136-582187137A23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A1DBA-D490-45F4-91CD-08C701FDB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087D0-7C3B-4B88-B5D7-AA8F33E7009C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714FE-C7CA-4B44-B94E-29BEB7A90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A851E-7BF9-472D-8499-918CDFBB19E4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C14BA-6116-4677-AC6B-B188CB39E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83231-571C-42D6-A1FC-5126DEF99C00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BB2E1-CB06-478A-AA92-223A254E3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32976-4082-48B3-8F34-785B4DA2E4C2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F2CDF-4C6A-41BE-A04D-92B03EE28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6C511-1E6B-4CC9-BB85-B7BBFB81ED48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BA33E-DB70-4E86-809D-88E944A33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FC7E3-F01C-49A8-9F24-43B6178A8BAF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A5776-3334-416E-9781-F12C6824C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D03BF-BA88-4711-A68C-F63B1FB006CA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EA820-57B0-4B07-878F-83DE43C81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83D8-DB76-45DF-83C7-FCBEB280945C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3575C-EE56-4B69-AFFA-AB8D53402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4A109-1DD4-4E42-AFA1-5B7EA2AEAB49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497C-F04F-45C4-8216-F54459341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776455-D0F8-4D92-92C5-3C0966A08769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78FCFF-2438-4A8A-BCF9-AC24016EB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derdojoathenry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4300" y="1919288"/>
            <a:ext cx="5148263" cy="40934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600" b="1" dirty="0">
                <a:solidFill>
                  <a:srgbClr val="CC0000"/>
                </a:solidFill>
                <a:latin typeface="+mn-lt"/>
                <a:cs typeface="+mn-cs"/>
              </a:rPr>
              <a:t>Every week: </a:t>
            </a:r>
          </a:p>
          <a:p>
            <a:pPr marL="358775" indent="-35877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IE" sz="2600" dirty="0">
                <a:solidFill>
                  <a:srgbClr val="CC0000"/>
                </a:solidFill>
                <a:latin typeface="+mn-lt"/>
                <a:cs typeface="+mn-cs"/>
              </a:rPr>
              <a:t>Sign in at the door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2600" dirty="0">
              <a:solidFill>
                <a:srgbClr val="CC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600" b="1" dirty="0">
                <a:solidFill>
                  <a:srgbClr val="CC0000"/>
                </a:solidFill>
                <a:latin typeface="+mn-lt"/>
                <a:cs typeface="+mn-cs"/>
              </a:rPr>
              <a:t>If you are new:</a:t>
            </a:r>
          </a:p>
          <a:p>
            <a:pPr marL="358775" indent="-35877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IE" sz="2600" dirty="0">
                <a:solidFill>
                  <a:srgbClr val="CC0000"/>
                </a:solidFill>
                <a:latin typeface="+mn-lt"/>
                <a:cs typeface="+mn-cs"/>
              </a:rPr>
              <a:t>Fill in Registration Form</a:t>
            </a:r>
          </a:p>
          <a:p>
            <a:pPr marL="358775" indent="-35877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IE" sz="2600" dirty="0">
                <a:solidFill>
                  <a:srgbClr val="CC0000"/>
                </a:solidFill>
                <a:latin typeface="+mn-lt"/>
                <a:cs typeface="+mn-cs"/>
              </a:rPr>
              <a:t>Ask a Mentor how to get started</a:t>
            </a:r>
          </a:p>
          <a:p>
            <a:pPr marL="358775" indent="-35877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IE" sz="2600" dirty="0">
              <a:solidFill>
                <a:srgbClr val="CC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600" b="1" dirty="0">
                <a:solidFill>
                  <a:srgbClr val="CC0000"/>
                </a:solidFill>
                <a:latin typeface="+mn-lt"/>
                <a:cs typeface="+mn-cs"/>
              </a:rPr>
              <a:t>Make sure you are on the Athenry Parents/Kids Google Group</a:t>
            </a:r>
            <a:r>
              <a:rPr lang="en-IE" sz="2600" dirty="0">
                <a:solidFill>
                  <a:srgbClr val="CC0000"/>
                </a:solidFill>
                <a:latin typeface="+mn-lt"/>
                <a:cs typeface="+mn-cs"/>
              </a:rPr>
              <a:t>: </a:t>
            </a:r>
            <a:r>
              <a:rPr lang="en-US" sz="2600" dirty="0" smtClean="0">
                <a:solidFill>
                  <a:srgbClr val="CC0000"/>
                </a:solidFill>
                <a:latin typeface="+mn-lt"/>
                <a:cs typeface="+mn-cs"/>
              </a:rPr>
              <a:t>email </a:t>
            </a:r>
            <a:r>
              <a:rPr lang="en-US" sz="2600" dirty="0" smtClean="0">
                <a:solidFill>
                  <a:srgbClr val="CC0000"/>
                </a:solidFill>
                <a:latin typeface="+mn-lt"/>
                <a:cs typeface="+mn-cs"/>
                <a:hlinkClick r:id="rId3"/>
              </a:rPr>
              <a:t>coderdojoathenry@gmail.com</a:t>
            </a:r>
            <a:r>
              <a:rPr lang="en-US" sz="2600" dirty="0" smtClean="0">
                <a:solidFill>
                  <a:srgbClr val="CC0000"/>
                </a:solidFill>
                <a:latin typeface="+mn-lt"/>
                <a:cs typeface="+mn-cs"/>
              </a:rPr>
              <a:t>   </a:t>
            </a:r>
            <a:endParaRPr lang="en-IE" sz="2600" dirty="0">
              <a:solidFill>
                <a:srgbClr val="CC0000"/>
              </a:solidFill>
              <a:latin typeface="+mn-lt"/>
              <a:cs typeface="+mn-cs"/>
            </a:endParaRP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15843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4400" b="1" smtClean="0">
                <a:latin typeface="Aharoni" pitchFamily="2" charset="-79"/>
                <a:cs typeface="Aharoni" pitchFamily="2" charset="-79"/>
              </a:rPr>
              <a:t>CoderDojo Athenry</a:t>
            </a:r>
          </a:p>
          <a:p>
            <a:pPr algn="ctr" eaLnBrk="1" hangingPunct="1">
              <a:buFont typeface="Arial" charset="0"/>
              <a:buNone/>
            </a:pPr>
            <a:r>
              <a:rPr lang="en-US" sz="4400" b="1" smtClean="0">
                <a:latin typeface="Aharoni" pitchFamily="2" charset="-79"/>
                <a:cs typeface="Aharoni" pitchFamily="2" charset="-79"/>
              </a:rPr>
              <a:t>"Above all, be cool"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986664"/>
            <a:ext cx="3744416" cy="3674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Fairness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30120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Nobody has a right to a belt: it must be earned </a:t>
            </a:r>
          </a:p>
          <a:p>
            <a:pPr>
              <a:buNone/>
            </a:pPr>
            <a:endParaRPr lang="en-IE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We will help you get there </a:t>
            </a:r>
          </a:p>
          <a:p>
            <a:pPr lvl="1">
              <a:buNone/>
            </a:pP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	The whole Dojo - mentors, parents, all members</a:t>
            </a:r>
          </a:p>
          <a:p>
            <a:pPr lvl="1">
              <a:buNone/>
            </a:pP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	We will give you feedback for next time if you did not make it </a:t>
            </a:r>
          </a:p>
          <a:p>
            <a:pPr>
              <a:buNone/>
            </a:pPr>
            <a:endParaRPr lang="en-IE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We will be clear about what is required to get to the next belt level</a:t>
            </a:r>
          </a:p>
          <a:p>
            <a:pPr>
              <a:buNone/>
            </a:pPr>
            <a:endParaRPr lang="en-IE" sz="1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IE" b="1" dirty="0" smtClean="0">
                <a:solidFill>
                  <a:srgbClr val="FF0000"/>
                </a:solidFill>
              </a:rPr>
              <a:t>Belts &amp; Levels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81128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>
                <a:solidFill>
                  <a:schemeClr val="accent2">
                    <a:lumMod val="50000"/>
                  </a:schemeClr>
                </a:solidFill>
              </a:rPr>
              <a:t>We are following agreed CoderDojo standards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accent2">
                    <a:lumMod val="50000"/>
                  </a:schemeClr>
                </a:solidFill>
              </a:rPr>
              <a:t>White belts for commitment &amp; basic skills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accent2">
                    <a:lumMod val="50000"/>
                  </a:schemeClr>
                </a:solidFill>
              </a:rPr>
              <a:t>Yellow belts for competence in a specific coding discipline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accent2">
                    <a:lumMod val="50000"/>
                  </a:schemeClr>
                </a:solidFill>
              </a:rPr>
              <a:t>Higher belts for higher level skills in a specific discipline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accent2">
                    <a:lumMod val="50000"/>
                  </a:schemeClr>
                </a:solidFill>
              </a:rPr>
              <a:t>You have to earn a lower belt before moving to a higher one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accent2">
                    <a:lumMod val="50000"/>
                  </a:schemeClr>
                </a:solidFill>
              </a:rPr>
              <a:t>When you start a new coding discipline, have to go back to start in applying for a belt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IE" b="1" dirty="0" smtClean="0">
                <a:solidFill>
                  <a:srgbClr val="FF0000"/>
                </a:solidFill>
              </a:rPr>
              <a:t>What if I Don't Get a Belt?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>
                <a:solidFill>
                  <a:schemeClr val="accent4">
                    <a:lumMod val="50000"/>
                  </a:schemeClr>
                </a:solidFill>
              </a:rPr>
              <a:t>If you can't participate, or it doesn't go well for you, </a:t>
            </a:r>
            <a:r>
              <a:rPr lang="en-IE" b="1" dirty="0" smtClean="0">
                <a:solidFill>
                  <a:schemeClr val="accent4">
                    <a:lumMod val="50000"/>
                  </a:schemeClr>
                </a:solidFill>
              </a:rPr>
              <a:t>don't worry!</a:t>
            </a:r>
          </a:p>
          <a:p>
            <a:pPr marL="0" indent="0">
              <a:buNone/>
            </a:pPr>
            <a:endParaRPr lang="en-IE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accent4">
                    <a:lumMod val="50000"/>
                  </a:schemeClr>
                </a:solidFill>
              </a:rPr>
              <a:t>We will have another belt awarding session in the coming months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08112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</a:rPr>
              <a:t>Ask Your Questions!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08920"/>
            <a:ext cx="8532440" cy="90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8"/>
          <a:stretch>
            <a:fillRect/>
          </a:stretch>
        </p:blipFill>
        <p:spPr bwMode="auto">
          <a:xfrm>
            <a:off x="107504" y="4110951"/>
            <a:ext cx="8676455" cy="1046241"/>
          </a:xfrm>
          <a:prstGeom prst="rect">
            <a:avLst/>
          </a:prstGeom>
          <a:ln>
            <a:noFill/>
          </a:ln>
          <a:effectLst>
            <a:outerShdw blurRad="50800" dist="76200" dir="2700000" algn="tl" rotWithShape="0">
              <a:prstClr val="black">
                <a:alpha val="50000"/>
              </a:prst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8640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dirty="0" smtClean="0">
                <a:latin typeface="Aharoni" pitchFamily="2" charset="-79"/>
                <a:cs typeface="Aharoni" pitchFamily="2" charset="-79"/>
              </a:rPr>
              <a:t>CoderDojo Athenry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12082" y="2145307"/>
            <a:ext cx="4248150" cy="4164013"/>
            <a:chOff x="2447764" y="1988822"/>
            <a:chExt cx="4248472" cy="4163503"/>
          </a:xfrm>
        </p:grpSpPr>
        <p:pic>
          <p:nvPicPr>
            <p:cNvPr id="6" name="Picture 1" descr="C:\Users\adrian\Desktop\coderDOJO-20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47764" y="1988822"/>
              <a:ext cx="4248472" cy="4163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3023828" y="3372577"/>
              <a:ext cx="3096344" cy="110799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6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  <a:cs typeface="+mn-cs"/>
                </a:rPr>
                <a:t>Athenry</a:t>
              </a:r>
            </a:p>
          </p:txBody>
        </p:sp>
      </p:grpSp>
      <p:sp>
        <p:nvSpPr>
          <p:cNvPr id="9" name="Subtitle 2"/>
          <p:cNvSpPr txBox="1">
            <a:spLocks/>
          </p:cNvSpPr>
          <p:nvPr/>
        </p:nvSpPr>
        <p:spPr>
          <a:xfrm>
            <a:off x="4139952" y="1052736"/>
            <a:ext cx="4896544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E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Jokerman" pitchFamily="82" charset="0"/>
                <a:ea typeface="+mn-ea"/>
                <a:cs typeface="+mn-cs"/>
              </a:rPr>
              <a:t>Beginners</a:t>
            </a:r>
            <a:endParaRPr kumimoji="0" lang="en-IE" sz="7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Jokerman" pitchFamily="82" charset="0"/>
              <a:ea typeface="+mn-ea"/>
              <a:cs typeface="+mn-cs"/>
            </a:endParaRPr>
          </a:p>
        </p:txBody>
      </p:sp>
      <p:pic>
        <p:nvPicPr>
          <p:cNvPr id="11" name="Picture 12" descr="http://upload.wikimedia.org/wikipedia/commons/thumb/d/d6/Scratch_Logo.svg/500px-Scratch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82" y="1052736"/>
            <a:ext cx="3643262" cy="12241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01924" y="6341258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Code and notes by Martha </a:t>
            </a:r>
            <a:r>
              <a:rPr lang="en-US" sz="2000" b="1" dirty="0" smtClean="0"/>
              <a:t>Fahy </a:t>
            </a:r>
            <a:r>
              <a:rPr lang="en-US" sz="2000" b="1" smtClean="0"/>
              <a:t>&amp; Michael Madden</a:t>
            </a:r>
            <a:endParaRPr lang="en-US" sz="20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323528" y="412899"/>
            <a:ext cx="8229600" cy="14319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400" b="1" dirty="0">
                <a:solidFill>
                  <a:srgbClr val="CC0000"/>
                </a:solidFill>
                <a:latin typeface="Calibri" pitchFamily="32" charset="0"/>
              </a:rPr>
              <a:t>Today's Ninja </a:t>
            </a:r>
            <a:r>
              <a:rPr lang="en-US" sz="4400" b="1" dirty="0" smtClean="0">
                <a:solidFill>
                  <a:srgbClr val="CC0000"/>
                </a:solidFill>
                <a:latin typeface="Calibri" pitchFamily="32" charset="0"/>
              </a:rPr>
              <a:t>Challenge:</a:t>
            </a:r>
            <a:r>
              <a:rPr lang="en-US" sz="4400" b="1" dirty="0">
                <a:solidFill>
                  <a:srgbClr val="CC0000"/>
                </a:solidFill>
                <a:latin typeface="Calibri" pitchFamily="32" charset="0"/>
              </a:rPr>
              <a:t/>
            </a:r>
            <a:br>
              <a:rPr lang="en-US" sz="4400" b="1" dirty="0">
                <a:solidFill>
                  <a:srgbClr val="CC0000"/>
                </a:solidFill>
                <a:latin typeface="Calibri" pitchFamily="32" charset="0"/>
              </a:rPr>
            </a:br>
            <a:r>
              <a:rPr lang="en-US" sz="4400" b="1" dirty="0" smtClean="0">
                <a:solidFill>
                  <a:srgbClr val="CC0000"/>
                </a:solidFill>
                <a:latin typeface="Calibri" pitchFamily="32" charset="0"/>
              </a:rPr>
              <a:t>Prepare to </a:t>
            </a:r>
            <a:r>
              <a:rPr lang="en-US" sz="4400" b="1" dirty="0" smtClean="0">
                <a:solidFill>
                  <a:srgbClr val="00B050"/>
                </a:solidFill>
                <a:latin typeface="Calibri" pitchFamily="32" charset="0"/>
              </a:rPr>
              <a:t>Earn Your First Belt!</a:t>
            </a:r>
            <a:endParaRPr lang="en-US" sz="4400" b="1" dirty="0">
              <a:solidFill>
                <a:srgbClr val="00B050"/>
              </a:solidFill>
              <a:latin typeface="Calibri" pitchFamily="32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9960" y="2814062"/>
            <a:ext cx="8721090" cy="902970"/>
          </a:xfrm>
          <a:prstGeom prst="rect">
            <a:avLst/>
          </a:prstGeom>
          <a:ln>
            <a:noFill/>
          </a:ln>
          <a:effectLst>
            <a:outerShdw blurRad="177800" dist="762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390" y="4451960"/>
            <a:ext cx="8698230" cy="777240"/>
          </a:xfrm>
          <a:prstGeom prst="rect">
            <a:avLst/>
          </a:prstGeom>
          <a:ln>
            <a:noFill/>
          </a:ln>
          <a:effectLst>
            <a:outerShdw blurRad="177800" dist="762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811" y="332656"/>
            <a:ext cx="8424936" cy="79208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4400" b="1">
              <a:solidFill>
                <a:srgbClr val="CC0000"/>
              </a:solidFill>
              <a:latin typeface="Calibri" pitchFamily="32" charset="0"/>
              <a:cs typeface="Arial" charset="0"/>
            </a:endParaRPr>
          </a:p>
        </p:txBody>
      </p:sp>
      <p:pic>
        <p:nvPicPr>
          <p:cNvPr id="1026" name="Picture 2" descr="G:\Programming\CoderDojo\Athenry\Belts\AthenryBelts-20120630-C.jpg"/>
          <p:cNvPicPr>
            <a:picLocks noChangeAspect="1" noChangeArrowheads="1"/>
          </p:cNvPicPr>
          <p:nvPr/>
        </p:nvPicPr>
        <p:blipFill>
          <a:blip r:embed="rId3" cstate="print"/>
          <a:srcRect l="1620" r="1209" b="4713"/>
          <a:stretch>
            <a:fillRect/>
          </a:stretch>
        </p:blipFill>
        <p:spPr bwMode="auto">
          <a:xfrm>
            <a:off x="251520" y="1844041"/>
            <a:ext cx="8640960" cy="3529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23528" y="188640"/>
            <a:ext cx="8424936" cy="1071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400" b="1" dirty="0" smtClean="0">
                <a:solidFill>
                  <a:srgbClr val="CC0000"/>
                </a:solidFill>
                <a:latin typeface="Calibri" pitchFamily="32" charset="0"/>
              </a:rPr>
              <a:t>Belts!</a:t>
            </a:r>
            <a:endParaRPr lang="en-US" sz="4400" b="1" dirty="0">
              <a:solidFill>
                <a:srgbClr val="CC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advTm="1000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Two to Earn: </a:t>
            </a:r>
            <a:r>
              <a:rPr lang="en-US" b="1" dirty="0" smtClean="0">
                <a:solidFill>
                  <a:schemeClr val="bg1"/>
                </a:solidFill>
                <a:latin typeface="Calibri" pitchFamily="32" charset="0"/>
              </a:rPr>
              <a:t>White</a:t>
            </a:r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 or </a:t>
            </a:r>
            <a:r>
              <a:rPr lang="en-US" b="1" dirty="0" smtClean="0">
                <a:solidFill>
                  <a:srgbClr val="FFFF00"/>
                </a:solidFill>
                <a:latin typeface="Calibri" pitchFamily="32" charset="0"/>
              </a:rPr>
              <a:t>Yellow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2492896"/>
            <a:ext cx="9081095" cy="96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White: Commitment &amp; Basic Skill</a:t>
            </a:r>
          </a:p>
          <a:p>
            <a:pPr>
              <a:buNone/>
            </a:pPr>
            <a:endParaRPr lang="en-IE" b="1" dirty="0" smtClean="0"/>
          </a:p>
          <a:p>
            <a:pPr>
              <a:buNone/>
            </a:pPr>
            <a:endParaRPr lang="en-IE" b="1" dirty="0" smtClean="0"/>
          </a:p>
          <a:p>
            <a:pPr>
              <a:buNone/>
            </a:pPr>
            <a:endParaRPr lang="en-IE" b="1" dirty="0" smtClean="0"/>
          </a:p>
          <a:p>
            <a:pPr>
              <a:buNone/>
            </a:pPr>
            <a:r>
              <a:rPr lang="en-IE" b="1" dirty="0" smtClean="0"/>
              <a:t>Attend at least 5 sessions</a:t>
            </a:r>
          </a:p>
          <a:p>
            <a:pPr>
              <a:buNone/>
            </a:pPr>
            <a:r>
              <a:rPr lang="en-IE" b="1" dirty="0" smtClean="0"/>
              <a:t>+ Know how to get started with Scratch</a:t>
            </a:r>
          </a:p>
          <a:p>
            <a:pPr>
              <a:buNone/>
            </a:pPr>
            <a:endParaRPr lang="en-IE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IE" sz="4000" b="1" dirty="0" smtClean="0">
                <a:solidFill>
                  <a:srgbClr val="C00000"/>
                </a:solidFill>
              </a:rPr>
              <a:t>Sign in each week!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Two to Earn: </a:t>
            </a:r>
            <a:r>
              <a:rPr lang="en-US" b="1" dirty="0" smtClean="0">
                <a:solidFill>
                  <a:schemeClr val="bg1"/>
                </a:solidFill>
                <a:latin typeface="Calibri" pitchFamily="32" charset="0"/>
              </a:rPr>
              <a:t>White</a:t>
            </a:r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 or </a:t>
            </a:r>
            <a:r>
              <a:rPr lang="en-US" b="1" dirty="0" smtClean="0">
                <a:solidFill>
                  <a:srgbClr val="FFFF00"/>
                </a:solidFill>
                <a:latin typeface="Calibri" pitchFamily="32" charset="0"/>
              </a:rPr>
              <a:t>Yellow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Yellow Scratch Belt: Competent Scratch Coder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CC00"/>
                </a:solidFill>
              </a:rPr>
              <a:t>Qualify for a White Belt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C0099"/>
                </a:solidFill>
              </a:rPr>
              <a:t>Write and explain a Scratch Program with:</a:t>
            </a:r>
          </a:p>
          <a:p>
            <a:pPr marL="903288" indent="-903288">
              <a:buNone/>
              <a:tabLst>
                <a:tab pos="1793875" algn="l"/>
                <a:tab pos="4489450" algn="l"/>
              </a:tabLst>
            </a:pPr>
            <a:r>
              <a:rPr lang="en-US" dirty="0" smtClean="0">
                <a:solidFill>
                  <a:srgbClr val="CC0099"/>
                </a:solidFill>
              </a:rPr>
              <a:t>	Forever/Repeat	If blocks</a:t>
            </a:r>
            <a:br>
              <a:rPr lang="en-US" dirty="0" smtClean="0">
                <a:solidFill>
                  <a:srgbClr val="CC0099"/>
                </a:solidFill>
              </a:rPr>
            </a:br>
            <a:r>
              <a:rPr lang="en-US" dirty="0" smtClean="0">
                <a:solidFill>
                  <a:srgbClr val="CC0099"/>
                </a:solidFill>
              </a:rPr>
              <a:t>Variables	Animation/Sound</a:t>
            </a:r>
            <a:br>
              <a:rPr lang="en-US" dirty="0" smtClean="0">
                <a:solidFill>
                  <a:srgbClr val="CC0099"/>
                </a:solidFill>
              </a:rPr>
            </a:br>
            <a:r>
              <a:rPr lang="en-US" dirty="0" smtClean="0">
                <a:solidFill>
                  <a:srgbClr val="CC0099"/>
                </a:solidFill>
              </a:rPr>
              <a:t>Sprite controlled by mouse or keyboard</a:t>
            </a:r>
          </a:p>
          <a:p>
            <a:pPr marL="903288" indent="-903288">
              <a:buNone/>
              <a:tabLst>
                <a:tab pos="1793875" algn="l"/>
                <a:tab pos="4489450" algn="l"/>
              </a:tabLst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Must be all your own work!</a:t>
            </a: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4250" y="2291720"/>
            <a:ext cx="8698230" cy="777240"/>
          </a:xfrm>
          <a:prstGeom prst="rect">
            <a:avLst/>
          </a:prstGeom>
          <a:ln>
            <a:noFill/>
          </a:ln>
          <a:effectLst>
            <a:outerShdw blurRad="177800" dist="762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64137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 couple of mentors will have a chat with you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Ask you to show us your code (new or old)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See if you know </a:t>
            </a:r>
            <a:r>
              <a:rPr lang="en-US" b="1" dirty="0" smtClean="0">
                <a:solidFill>
                  <a:srgbClr val="FF0000"/>
                </a:solidFill>
              </a:rPr>
              <a:t>most</a:t>
            </a:r>
            <a:r>
              <a:rPr lang="en-US" dirty="0" smtClean="0">
                <a:solidFill>
                  <a:srgbClr val="FF0000"/>
                </a:solidFill>
              </a:rPr>
              <a:t> of these Scratch ideas: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Loop Blocks (Forever/Repeat)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If Blocks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Variables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Animation, Sound &amp; Changing Backgrounds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Make a Sprite Move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Make a Sprite Say Something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Use Broadcasts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Procedure for </a:t>
            </a:r>
            <a:r>
              <a:rPr lang="en-US" b="1" dirty="0" smtClean="0">
                <a:solidFill>
                  <a:srgbClr val="FFFF00"/>
                </a:solidFill>
                <a:latin typeface="Calibri" pitchFamily="32" charset="0"/>
              </a:rPr>
              <a:t>Yellow Belt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784976" cy="518457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Which block you would use to make the sprite speak?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How would you change the way your sprite looks?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How would you make a sprite move?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Can you show where you have used a loop block?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Can you show where you have used animation or sound?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Can you show us where you have used an IF block?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What blocks would you use to check if your sprite hit something?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How do you share a program online?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Show where you have used a variable </a:t>
            </a:r>
            <a:br>
              <a:rPr lang="en-IE" sz="2400" dirty="0" smtClean="0">
                <a:solidFill>
                  <a:srgbClr val="00B050"/>
                </a:solidFill>
              </a:rPr>
            </a:br>
            <a:r>
              <a:rPr lang="en-IE" sz="2400" b="1" dirty="0" smtClean="0">
                <a:solidFill>
                  <a:srgbClr val="00B050"/>
                </a:solidFill>
              </a:rPr>
              <a:t>or</a:t>
            </a:r>
            <a:r>
              <a:rPr lang="en-IE" sz="2400" dirty="0" smtClean="0">
                <a:solidFill>
                  <a:srgbClr val="00B050"/>
                </a:solidFill>
              </a:rPr>
              <a:t> how would you create a new variable?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Show where you have used a broadcast </a:t>
            </a:r>
            <a:br>
              <a:rPr lang="en-IE" sz="2400" dirty="0" smtClean="0">
                <a:solidFill>
                  <a:srgbClr val="00B050"/>
                </a:solidFill>
              </a:rPr>
            </a:br>
            <a:r>
              <a:rPr lang="en-IE" sz="2400" b="1" dirty="0" smtClean="0">
                <a:solidFill>
                  <a:srgbClr val="00B050"/>
                </a:solidFill>
              </a:rPr>
              <a:t>or</a:t>
            </a:r>
            <a:r>
              <a:rPr lang="en-IE" sz="2400" dirty="0" smtClean="0">
                <a:solidFill>
                  <a:srgbClr val="00B050"/>
                </a:solidFill>
              </a:rPr>
              <a:t> how would you create a new broadcast?</a:t>
            </a:r>
            <a:endParaRPr lang="en-US" sz="2400" dirty="0" smtClean="0">
              <a:solidFill>
                <a:srgbClr val="00B05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Sample Questions for </a:t>
            </a:r>
            <a:r>
              <a:rPr lang="en-US" b="1" dirty="0" smtClean="0">
                <a:solidFill>
                  <a:srgbClr val="FFFF00"/>
                </a:solidFill>
                <a:latin typeface="Calibri" pitchFamily="32" charset="0"/>
              </a:rPr>
              <a:t>Yellow Belt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alibri" pitchFamily="32" charset="0"/>
              </a:rPr>
              <a:t>Yellow Scratch Belt: </a:t>
            </a:r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Program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256584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33CC"/>
                </a:solidFill>
              </a:rPr>
              <a:t>Squash Game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	Control a bat to hit a ball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	Ball bounces off wall on the other side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	Game over when you miss 5 times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ABC Game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Sprites with A/B/C fall from random start point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Press A/B/C key to stop them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Keep score of how many you stop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5676</TotalTime>
  <Words>384</Words>
  <Application>Microsoft Office PowerPoint</Application>
  <PresentationFormat>On-screen Show (4:3)</PresentationFormat>
  <Paragraphs>85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Two to Earn: White or Yellow</vt:lpstr>
      <vt:lpstr>Two to Earn: White or Yellow</vt:lpstr>
      <vt:lpstr>Procedure for Yellow Belt</vt:lpstr>
      <vt:lpstr>Sample Questions for Yellow Belt</vt:lpstr>
      <vt:lpstr>Yellow Scratch Belt: Program Ideas</vt:lpstr>
      <vt:lpstr>Fairness</vt:lpstr>
      <vt:lpstr>Belts &amp; Levels</vt:lpstr>
      <vt:lpstr>What if I Don't Get a Belt?</vt:lpstr>
      <vt:lpstr>Ask Your Questions!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CoderDojo Galway</dc:title>
  <dc:creator>Michael</dc:creator>
  <cp:lastModifiedBy>Michael</cp:lastModifiedBy>
  <cp:revision>181</cp:revision>
  <dcterms:created xsi:type="dcterms:W3CDTF">2012-02-11T10:58:45Z</dcterms:created>
  <dcterms:modified xsi:type="dcterms:W3CDTF">2014-04-07T10:02:21Z</dcterms:modified>
</cp:coreProperties>
</file>