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984" autoAdjust="0"/>
  </p:normalViewPr>
  <p:slideViewPr>
    <p:cSldViewPr>
      <p:cViewPr varScale="1">
        <p:scale>
          <a:sx n="90" d="100"/>
          <a:sy n="90" d="100"/>
        </p:scale>
        <p:origin x="-224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CA68A2-8385-4E52-A299-13D0C5F33D86}" type="datetimeFigureOut">
              <a:rPr lang="en-US" smtClean="0"/>
              <a:t>6/3/2014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1085F-CC00-40D9-AE59-21D5E07070C2}" type="slidenum">
              <a:rPr lang="en-US" smtClean="0"/>
              <a:t>‹#›</a:t>
            </a:fld>
            <a:endParaRPr lang="en-US"/>
          </a:p>
        </p:txBody>
      </p:sp>
    </p:spTree>
    <p:extLst>
      <p:ext uri="{BB962C8B-B14F-4D97-AF65-F5344CB8AC3E}">
        <p14:creationId xmlns:p14="http://schemas.microsoft.com/office/powerpoint/2010/main" val="131865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Why is Moore considering purchasing CRM? What are the various business needs they are hoping to address with this information technology?</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First, they aren’t even convinced they need a CRM.  Are they too far down the road of quotes/evaluations for not knowing whether or not a CRM will address their business needs?</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They want to better understand their customer behaviors and preferences. They don’t know why they have a 30-35% customer churn, 10% over industry average.</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No understanding of why penetration rates and wallet shares are so different in different markets.  Marketing (market research + analysis + advertising) are key here.  The current ERP system does not address this need.</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Some executives feel that Moore is not fully utilizing the recently-purchased ERP system.  Do they need further study to determine what functionality they can get from that ERP system beyond what they’re getting today?  Are there other modules that would address CRM?</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1-800 calls are expected to account for 50% of customer orders, but the new ERP system takes longer to enter/process customers/orders than the old system did. What was the % of orders in 2000 that came from 1-800 operators?  How does the more lengthy ERP process affect the profitability of these orders?</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Demand planning – will CRM address this at all?  Since this is “the most serious problem Moore faced with its J.D. Edwards implementation” maybe they should spend some $$ addressing this issue before tackling CRM.  What has more immediate importance, addressing the demand planning problem or the CRM? From the case’s initial comments, it seems that the need for CRM is somewhat unknown, but the need for the demand planning has a clear business impact.  Do we address the known problem first, or leave it festering while forging into the unknown with the CRM?</a:t>
            </a: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31085F-CC00-40D9-AE59-21D5E07070C2}" type="slidenum">
              <a:rPr lang="en-US" smtClean="0"/>
              <a:t>2</a:t>
            </a:fld>
            <a:endParaRPr lang="en-US"/>
          </a:p>
        </p:txBody>
      </p:sp>
    </p:spTree>
    <p:extLst>
      <p:ext uri="{BB962C8B-B14F-4D97-AF65-F5344CB8AC3E}">
        <p14:creationId xmlns:p14="http://schemas.microsoft.com/office/powerpoint/2010/main" val="3236761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Can the likely financial benefits of any of the proposed new information technologies be assessed? If so, which ones? What are the benefits?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demand planning system appears to have clear benefits and address well-understood issues.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Optimal stock levels at the right distribution centers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Reduce split orders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Faster shipping</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Improved ordering from suppliers</a:t>
            </a:r>
            <a:endParaRPr lang="en-US" sz="1100" kern="1200" dirty="0" smtClean="0">
              <a:solidFill>
                <a:schemeClr val="tx1"/>
              </a:solidFill>
              <a:effectLst/>
              <a:latin typeface="+mn-lt"/>
              <a:ea typeface="+mn-ea"/>
              <a:cs typeface="+mn-cs"/>
            </a:endParaRPr>
          </a:p>
          <a:p>
            <a:pPr lvl="3"/>
            <a:r>
              <a:rPr lang="en-US" sz="1200" kern="1200" dirty="0" smtClean="0">
                <a:solidFill>
                  <a:schemeClr val="tx1"/>
                </a:solidFill>
                <a:effectLst/>
                <a:latin typeface="+mn-lt"/>
                <a:ea typeface="+mn-ea"/>
                <a:cs typeface="+mn-cs"/>
              </a:rPr>
              <a:t>Stock up when there are special offers</a:t>
            </a:r>
            <a:endParaRPr lang="en-US" sz="1100" kern="1200" dirty="0" smtClean="0">
              <a:solidFill>
                <a:schemeClr val="tx1"/>
              </a:solidFill>
              <a:effectLst/>
              <a:latin typeface="+mn-lt"/>
              <a:ea typeface="+mn-ea"/>
              <a:cs typeface="+mn-cs"/>
            </a:endParaRPr>
          </a:p>
          <a:p>
            <a:pPr lvl="3"/>
            <a:r>
              <a:rPr lang="en-US" sz="1200" kern="1200" dirty="0" smtClean="0">
                <a:solidFill>
                  <a:schemeClr val="tx1"/>
                </a:solidFill>
                <a:effectLst/>
                <a:latin typeface="+mn-lt"/>
                <a:ea typeface="+mn-ea"/>
                <a:cs typeface="+mn-cs"/>
              </a:rPr>
              <a:t>Reduce total number of suppliers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CRM system is relatively unknown, and would address poorly-understood issues.</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F31085F-CC00-40D9-AE59-21D5E07070C2}" type="slidenum">
              <a:rPr lang="en-US" smtClean="0"/>
              <a:t>3</a:t>
            </a:fld>
            <a:endParaRPr lang="en-US"/>
          </a:p>
        </p:txBody>
      </p:sp>
    </p:spTree>
    <p:extLst>
      <p:ext uri="{BB962C8B-B14F-4D97-AF65-F5344CB8AC3E}">
        <p14:creationId xmlns:p14="http://schemas.microsoft.com/office/powerpoint/2010/main" val="1572936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What are the most important things that Moore does not know about its customers at the time of the case? What are the best ways for the company to obtain this knowledge?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Optimal customer visitation schedule for salespeople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Better understand their customer behaviors and preferences. Why do they have a 30-35% customer churn, 10% over industry average?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Why are penetration rates and wallet shares are so different in different markets? Marketing (market research + analysis + advertising) are key here.  The current ERP system does not address this need.</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Is Moore’s product lineup too narrow for customer customers?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Do some customers only care about price?  If so, are these customers more concentrated in certain market segments?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The customers that call the 1-800 number – Why did they not order online? Did they find problems?  Prefer talking with a  human?  Had ordering questions?  Can Moore improve its online ordering to reduce phone ordering costs and increase % of customers that order online?</a:t>
            </a:r>
          </a:p>
          <a:p>
            <a:pPr lvl="1"/>
            <a:r>
              <a:rPr lang="en-US" sz="1100" kern="1200" dirty="0" smtClean="0">
                <a:solidFill>
                  <a:schemeClr val="tx1"/>
                </a:solidFill>
                <a:effectLst/>
                <a:latin typeface="+mn-lt"/>
                <a:ea typeface="+mn-ea"/>
                <a:cs typeface="+mn-cs"/>
              </a:rPr>
              <a:t>Which customers prefer or expect salesperson visits?</a:t>
            </a:r>
          </a:p>
          <a:p>
            <a:pPr lvl="1"/>
            <a:r>
              <a:rPr lang="en-US" sz="1100" kern="1200" dirty="0" smtClean="0">
                <a:solidFill>
                  <a:schemeClr val="tx1"/>
                </a:solidFill>
                <a:effectLst/>
                <a:latin typeface="+mn-lt"/>
                <a:ea typeface="+mn-ea"/>
                <a:cs typeface="+mn-cs"/>
              </a:rPr>
              <a:t>WHO (which customer segments) are</a:t>
            </a:r>
            <a:r>
              <a:rPr lang="en-US" sz="1100" kern="1200" baseline="0" dirty="0" smtClean="0">
                <a:solidFill>
                  <a:schemeClr val="tx1"/>
                </a:solidFill>
                <a:effectLst/>
                <a:latin typeface="+mn-lt"/>
                <a:ea typeface="+mn-ea"/>
                <a:cs typeface="+mn-cs"/>
              </a:rPr>
              <a:t> their price-conscious customers who will switch suppliers based primarily on cost?</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F31085F-CC00-40D9-AE59-21D5E07070C2}" type="slidenum">
              <a:rPr lang="en-US" smtClean="0"/>
              <a:t>4</a:t>
            </a:fld>
            <a:endParaRPr lang="en-US"/>
          </a:p>
        </p:txBody>
      </p:sp>
    </p:spTree>
    <p:extLst>
      <p:ext uri="{BB962C8B-B14F-4D97-AF65-F5344CB8AC3E}">
        <p14:creationId xmlns:p14="http://schemas.microsoft.com/office/powerpoint/2010/main" val="117118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What are the pros and cons of Moore’s move into </a:t>
            </a:r>
            <a:r>
              <a:rPr lang="en-US" sz="1200" kern="1200" dirty="0" err="1" smtClean="0">
                <a:solidFill>
                  <a:schemeClr val="tx1"/>
                </a:solidFill>
                <a:effectLst/>
                <a:latin typeface="+mn-lt"/>
                <a:ea typeface="+mn-ea"/>
                <a:cs typeface="+mn-cs"/>
              </a:rPr>
              <a:t>eCommerce</a:t>
            </a:r>
            <a:r>
              <a:rPr lang="en-US" sz="1200" kern="1200" dirty="0" smtClean="0">
                <a:solidFill>
                  <a:schemeClr val="tx1"/>
                </a:solidFill>
                <a:effectLst/>
                <a:latin typeface="+mn-lt"/>
                <a:ea typeface="+mn-ea"/>
                <a:cs typeface="+mn-cs"/>
              </a:rPr>
              <a:t> / online ordering? Do you agree that this was a good move for the company? </a:t>
            </a:r>
            <a:endParaRPr lang="en-US" sz="1100" kern="1200" dirty="0" smtClean="0">
              <a:solidFill>
                <a:schemeClr val="tx1"/>
              </a:solidFill>
              <a:effectLst/>
              <a:latin typeface="+mn-lt"/>
              <a:ea typeface="+mn-ea"/>
              <a:cs typeface="+mn-cs"/>
            </a:endParaRPr>
          </a:p>
          <a:p>
            <a:pPr lvl="1"/>
            <a:r>
              <a:rPr lang="en-US" sz="1200" b="0" kern="1200" dirty="0" smtClean="0">
                <a:solidFill>
                  <a:schemeClr val="tx1"/>
                </a:solidFill>
                <a:effectLst/>
                <a:latin typeface="+mn-lt"/>
                <a:ea typeface="+mn-ea"/>
                <a:cs typeface="+mn-cs"/>
              </a:rPr>
              <a:t>Pro: </a:t>
            </a:r>
            <a:r>
              <a:rPr lang="en-US" sz="1200" kern="1200" dirty="0" smtClean="0">
                <a:solidFill>
                  <a:schemeClr val="tx1"/>
                </a:solidFill>
                <a:effectLst/>
                <a:latin typeface="+mn-lt"/>
                <a:ea typeface="+mn-ea"/>
                <a:cs typeface="+mn-cs"/>
              </a:rPr>
              <a:t>Online ordering was young</a:t>
            </a:r>
            <a:r>
              <a:rPr lang="en-US" sz="1200" kern="1200" baseline="0" dirty="0" smtClean="0">
                <a:solidFill>
                  <a:schemeClr val="tx1"/>
                </a:solidFill>
                <a:effectLst/>
                <a:latin typeface="+mn-lt"/>
                <a:ea typeface="+mn-ea"/>
                <a:cs typeface="+mn-cs"/>
              </a:rPr>
              <a:t> in 2000, but </a:t>
            </a:r>
            <a:r>
              <a:rPr lang="en-US" sz="1200" kern="1200" dirty="0" smtClean="0">
                <a:solidFill>
                  <a:schemeClr val="tx1"/>
                </a:solidFill>
                <a:effectLst/>
                <a:latin typeface="+mn-lt"/>
                <a:ea typeface="+mn-ea"/>
                <a:cs typeface="+mn-cs"/>
              </a:rPr>
              <a:t>is the present and future. With the benefit of 20/20 hindsight,</a:t>
            </a:r>
            <a:r>
              <a:rPr lang="en-US" sz="1200" kern="1200" baseline="0" dirty="0" smtClean="0">
                <a:solidFill>
                  <a:schemeClr val="tx1"/>
                </a:solidFill>
                <a:effectLst/>
                <a:latin typeface="+mn-lt"/>
                <a:ea typeface="+mn-ea"/>
                <a:cs typeface="+mn-cs"/>
              </a:rPr>
              <a:t> we can safely recommend additional investment in online ordering.</a:t>
            </a:r>
          </a:p>
          <a:p>
            <a:pPr lvl="1"/>
            <a:r>
              <a:rPr lang="en-US" sz="1200" kern="1200" baseline="0" dirty="0" smtClean="0">
                <a:solidFill>
                  <a:schemeClr val="tx1"/>
                </a:solidFill>
                <a:effectLst/>
                <a:latin typeface="+mn-lt"/>
                <a:ea typeface="+mn-ea"/>
                <a:cs typeface="+mn-cs"/>
              </a:rPr>
              <a:t>Big Pro: Online ordering creates a lot of data that can be mined to better understand customer behavior.  Popular website entry pages, which products get the most views, which products are ordered most often with which other products, upselling customers to higher quantities or add-on products, ordering trends over time, which customers/segments order which products, customer surveys, etc.  Lots of opportunities for data analysis here.  Analyzing this data can help address some of the same issues that are causing the interest in purchasing a CRM system.</a:t>
            </a:r>
          </a:p>
          <a:p>
            <a:pPr lvl="1"/>
            <a:r>
              <a:rPr lang="en-US" sz="1200" kern="1200" baseline="0" dirty="0" smtClean="0">
                <a:solidFill>
                  <a:schemeClr val="tx1"/>
                </a:solidFill>
                <a:effectLst/>
                <a:latin typeface="+mn-lt"/>
                <a:ea typeface="+mn-ea"/>
                <a:cs typeface="+mn-cs"/>
              </a:rPr>
              <a:t>Pro: Since website orders are already entered into a system, programmers could automate the coordination of ordering/restocking with the ERP system.</a:t>
            </a:r>
          </a:p>
          <a:p>
            <a:pPr lvl="1"/>
            <a:endParaRPr lang="en-US" sz="1200" kern="1200" baseline="0" dirty="0" smtClean="0">
              <a:solidFill>
                <a:schemeClr val="tx1"/>
              </a:solidFill>
              <a:effectLst/>
              <a:latin typeface="+mn-lt"/>
              <a:ea typeface="+mn-ea"/>
              <a:cs typeface="+mn-cs"/>
            </a:endParaRPr>
          </a:p>
          <a:p>
            <a:pPr lvl="1"/>
            <a:r>
              <a:rPr lang="en-US" sz="1100" b="0" kern="1200" dirty="0" smtClean="0">
                <a:solidFill>
                  <a:schemeClr val="tx1"/>
                </a:solidFill>
                <a:effectLst/>
                <a:latin typeface="+mn-lt"/>
                <a:ea typeface="+mn-ea"/>
                <a:cs typeface="+mn-cs"/>
              </a:rPr>
              <a:t>Con: </a:t>
            </a:r>
            <a:r>
              <a:rPr lang="en-US" sz="1100" kern="1200" dirty="0" smtClean="0">
                <a:solidFill>
                  <a:schemeClr val="tx1"/>
                </a:solidFill>
                <a:effectLst/>
                <a:latin typeface="+mn-lt"/>
                <a:ea typeface="+mn-ea"/>
                <a:cs typeface="+mn-cs"/>
              </a:rPr>
              <a:t>It would seem that costs of processing online orders would be lower than processing phone orders, but with $1.5 million to get it all set up, and considering 2-3 employees at $75-100k each to maintain it, are online orders really cheaper than phone orders?</a:t>
            </a:r>
          </a:p>
          <a:p>
            <a:pPr lvl="1"/>
            <a:r>
              <a:rPr lang="en-US" sz="1100" kern="1200" dirty="0" smtClean="0">
                <a:solidFill>
                  <a:schemeClr val="tx1"/>
                </a:solidFill>
                <a:effectLst/>
                <a:latin typeface="+mn-lt"/>
                <a:ea typeface="+mn-ea"/>
                <a:cs typeface="+mn-cs"/>
              </a:rPr>
              <a:t>Granted, the $1.5MM has</a:t>
            </a:r>
            <a:r>
              <a:rPr lang="en-US" sz="1100" kern="1200" baseline="0" dirty="0" smtClean="0">
                <a:solidFill>
                  <a:schemeClr val="tx1"/>
                </a:solidFill>
                <a:effectLst/>
                <a:latin typeface="+mn-lt"/>
                <a:ea typeface="+mn-ea"/>
                <a:cs typeface="+mn-cs"/>
              </a:rPr>
              <a:t> already been spent, and is therefore a sunk cost.</a:t>
            </a:r>
          </a:p>
          <a:p>
            <a:pPr lvl="1"/>
            <a:r>
              <a:rPr lang="en-US" sz="1100" kern="1200" baseline="0" dirty="0" smtClean="0">
                <a:solidFill>
                  <a:schemeClr val="tx1"/>
                </a:solidFill>
                <a:effectLst/>
                <a:latin typeface="+mn-lt"/>
                <a:ea typeface="+mn-ea"/>
                <a:cs typeface="+mn-cs"/>
              </a:rPr>
              <a:t>Con: Online ordering is relatively young still, and only accounts for 10% of 2001 projected orders.  It may be hard to convince some executives to spend even more $$ on the website.</a:t>
            </a:r>
            <a:endParaRPr lang="en-US" sz="1050" kern="1200" dirty="0" smtClean="0">
              <a:solidFill>
                <a:schemeClr val="tx1"/>
              </a:solidFill>
              <a:effectLst/>
              <a:latin typeface="+mn-lt"/>
              <a:ea typeface="+mn-ea"/>
              <a:cs typeface="+mn-cs"/>
            </a:endParaRPr>
          </a:p>
          <a:p>
            <a:pPr lvl="1"/>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F31085F-CC00-40D9-AE59-21D5E07070C2}" type="slidenum">
              <a:rPr lang="en-US" smtClean="0"/>
              <a:t>5</a:t>
            </a:fld>
            <a:endParaRPr lang="en-US"/>
          </a:p>
        </p:txBody>
      </p:sp>
    </p:spTree>
    <p:extLst>
      <p:ext uri="{BB962C8B-B14F-4D97-AF65-F5344CB8AC3E}">
        <p14:creationId xmlns:p14="http://schemas.microsoft.com/office/powerpoint/2010/main" val="117118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new information systems, if any, should Moore purchase? How did you arrive at this decision? Come to class prepared to present and justify your decision.</a:t>
            </a:r>
          </a:p>
          <a:p>
            <a:endParaRPr lang="en-US" dirty="0" smtClean="0"/>
          </a:p>
          <a:p>
            <a:r>
              <a:rPr lang="en-US" dirty="0" smtClean="0"/>
              <a:t>Rather than choose between $300k for the ERP bolt-</a:t>
            </a:r>
            <a:r>
              <a:rPr lang="en-US" dirty="0" err="1" smtClean="0"/>
              <a:t>ons</a:t>
            </a:r>
            <a:r>
              <a:rPr lang="en-US" dirty="0" smtClean="0"/>
              <a:t> and $500k up-front plus $90k/</a:t>
            </a:r>
            <a:r>
              <a:rPr lang="en-US" dirty="0" err="1" smtClean="0"/>
              <a:t>yr</a:t>
            </a:r>
            <a:r>
              <a:rPr lang="en-US" dirty="0" smtClean="0"/>
              <a:t> for the customer care on the CRM system from Clarify, maybe they should spend $25k or so on a consultant to help them decide what they really need.  They already did this with Arthur Andersen and experienced significant cost overruns, so they may be</a:t>
            </a:r>
            <a:r>
              <a:rPr lang="en-US" baseline="0" dirty="0" smtClean="0"/>
              <a:t> reluctant to spend more on consulting </a:t>
            </a:r>
            <a:r>
              <a:rPr lang="en-US" dirty="0" smtClean="0"/>
              <a:t>at this point, or may just want to use a different consulting company.</a:t>
            </a:r>
          </a:p>
          <a:p>
            <a:endParaRPr lang="en-US" dirty="0" smtClean="0"/>
          </a:p>
          <a:p>
            <a:r>
              <a:rPr lang="en-US" dirty="0" smtClean="0"/>
              <a:t>Given the results of the Internal Report (Ex. 8) it seems that the desire is to enhance / fix the in house Channel Integration and Technical Environment, which some of the bolt-on tools will provide, then move into a CRM tool to broaden customer share of wallet. If you go in that order of implementation, you have a more exact and consistent approach to order, fulfillment, and service where the CRM can be optimized. If you put a CRM tool overtop a disjointed operating process, you won’t get the benefits you expect from the CRM because the data going in will be more flawed.</a:t>
            </a:r>
          </a:p>
          <a:p>
            <a:endParaRPr lang="en-US" dirty="0" smtClean="0"/>
          </a:p>
          <a:p>
            <a:r>
              <a:rPr lang="en-US" dirty="0" smtClean="0"/>
              <a:t>Close the</a:t>
            </a:r>
            <a:r>
              <a:rPr lang="en-US" baseline="0" dirty="0" smtClean="0"/>
              <a:t> </a:t>
            </a:r>
            <a:r>
              <a:rPr lang="en-US" dirty="0" smtClean="0"/>
              <a:t>Yahoo! Store.  Use very</a:t>
            </a:r>
            <a:r>
              <a:rPr lang="en-US" baseline="0" dirty="0" smtClean="0"/>
              <a:t> basic web programming to redirect browsers from the old website to the new website.  </a:t>
            </a:r>
          </a:p>
          <a:p>
            <a:endParaRPr lang="en-US" baseline="0" dirty="0" smtClean="0"/>
          </a:p>
          <a:p>
            <a:r>
              <a:rPr lang="en-US" baseline="0" dirty="0" smtClean="0"/>
              <a:t>Use the programmers to do some integration between the website and the ERP system.  The website can be operated from any web browser, achieving the goal of allowing the Rep to use a Windows GUI, and the website is likely must more easy to customize than the ERP system.  The ERP system will have APIs that the programmers can use to automate data exchange between the website and the ERP.  Sync customers, orders, inventory as much as possible.</a:t>
            </a:r>
          </a:p>
          <a:p>
            <a:endParaRPr lang="en-US" baseline="0" dirty="0" smtClean="0"/>
          </a:p>
          <a:p>
            <a:r>
              <a:rPr lang="en-US" baseline="0" dirty="0" smtClean="0"/>
              <a:t>Hold off on the CRM system for now.  Moore doesn’t really have a good understanding of what they want the system to do.  They need to be able to feed it the right data, or it’ll just be “garbage in, garbage out”.</a:t>
            </a:r>
          </a:p>
          <a:p>
            <a:endParaRPr lang="en-US" baseline="0" dirty="0" smtClean="0"/>
          </a:p>
          <a:p>
            <a:r>
              <a:rPr lang="en-US" baseline="0" dirty="0" smtClean="0"/>
              <a:t>Use analytics on the website customer/order data.  The website will already have to gather certain information to have customer accounts, customer order history, etc.  Leverage this data for order trending, customer market segmentation, p</a:t>
            </a:r>
            <a:r>
              <a:rPr lang="en-US" sz="1200" kern="1200" baseline="0" dirty="0" smtClean="0">
                <a:solidFill>
                  <a:schemeClr val="tx1"/>
                </a:solidFill>
                <a:effectLst/>
                <a:latin typeface="+mn-lt"/>
                <a:ea typeface="+mn-ea"/>
                <a:cs typeface="+mn-cs"/>
              </a:rPr>
              <a:t>opular website entry pages, which products get the most views, which products are ordered most often with which other products, upselling customers to higher quantities or add-on products, customer surveys, etc.  Lots of opportunities for data analysis here.  Analyzing this data can help address some of the same issues that are causing the interest in purchasing a CRM system.</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You could even add a search feature to the website, then analyze that data to see what customers are searching for that Moore doesn’t carry.</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Website could have other upsell features like “spend $100 more for </a:t>
            </a:r>
            <a:r>
              <a:rPr lang="en-US" sz="1200" kern="1200" baseline="0" smtClean="0">
                <a:solidFill>
                  <a:schemeClr val="tx1"/>
                </a:solidFill>
                <a:effectLst/>
                <a:latin typeface="+mn-lt"/>
                <a:ea typeface="+mn-ea"/>
                <a:cs typeface="+mn-cs"/>
              </a:rPr>
              <a:t>free shipping”.</a:t>
            </a:r>
            <a:endParaRPr lang="en-US" dirty="0"/>
          </a:p>
        </p:txBody>
      </p:sp>
      <p:sp>
        <p:nvSpPr>
          <p:cNvPr id="4" name="Slide Number Placeholder 3"/>
          <p:cNvSpPr>
            <a:spLocks noGrp="1"/>
          </p:cNvSpPr>
          <p:nvPr>
            <p:ph type="sldNum" sz="quarter" idx="10"/>
          </p:nvPr>
        </p:nvSpPr>
        <p:spPr/>
        <p:txBody>
          <a:bodyPr/>
          <a:lstStyle/>
          <a:p>
            <a:fld id="{EF31085F-CC00-40D9-AE59-21D5E07070C2}" type="slidenum">
              <a:rPr lang="en-US" smtClean="0"/>
              <a:t>6</a:t>
            </a:fld>
            <a:endParaRPr lang="en-US"/>
          </a:p>
        </p:txBody>
      </p:sp>
    </p:spTree>
    <p:extLst>
      <p:ext uri="{BB962C8B-B14F-4D97-AF65-F5344CB8AC3E}">
        <p14:creationId xmlns:p14="http://schemas.microsoft.com/office/powerpoint/2010/main" val="117118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ADBA32-BD8A-402F-A406-F83B15EFB1C8}"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26424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DBA32-BD8A-402F-A406-F83B15EFB1C8}"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19803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DBA32-BD8A-402F-A406-F83B15EFB1C8}"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50223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DBA32-BD8A-402F-A406-F83B15EFB1C8}"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6686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DBA32-BD8A-402F-A406-F83B15EFB1C8}"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08431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ADBA32-BD8A-402F-A406-F83B15EFB1C8}"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52268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ADBA32-BD8A-402F-A406-F83B15EFB1C8}" type="datetimeFigureOut">
              <a:rPr lang="en-US" smtClean="0"/>
              <a:t>6/3/2014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269193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ADBA32-BD8A-402F-A406-F83B15EFB1C8}" type="datetimeFigureOut">
              <a:rPr lang="en-US" smtClean="0"/>
              <a:t>6/3/2014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351378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DBA32-BD8A-402F-A406-F83B15EFB1C8}" type="datetimeFigureOut">
              <a:rPr lang="en-US" smtClean="0"/>
              <a:t>6/3/2014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28874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DBA32-BD8A-402F-A406-F83B15EFB1C8}"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343952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DBA32-BD8A-402F-A406-F83B15EFB1C8}"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60295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DBA32-BD8A-402F-A406-F83B15EFB1C8}" type="datetimeFigureOut">
              <a:rPr lang="en-US" smtClean="0"/>
              <a:t>6/3/2014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39EAF-D040-497F-A320-CB5022EC78AE}" type="slidenum">
              <a:rPr lang="en-US" smtClean="0"/>
              <a:t>‹#›</a:t>
            </a:fld>
            <a:endParaRPr lang="en-US"/>
          </a:p>
        </p:txBody>
      </p:sp>
    </p:spTree>
    <p:extLst>
      <p:ext uri="{BB962C8B-B14F-4D97-AF65-F5344CB8AC3E}">
        <p14:creationId xmlns:p14="http://schemas.microsoft.com/office/powerpoint/2010/main" val="995718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Moore Medical</a:t>
            </a:r>
            <a:endParaRPr lang="en-US" dirty="0"/>
          </a:p>
        </p:txBody>
      </p:sp>
      <p:sp>
        <p:nvSpPr>
          <p:cNvPr id="7" name="Content Placeholder 6"/>
          <p:cNvSpPr>
            <a:spLocks noGrp="1"/>
          </p:cNvSpPr>
          <p:nvPr>
            <p:ph idx="1"/>
          </p:nvPr>
        </p:nvSpPr>
        <p:spPr/>
        <p:txBody>
          <a:bodyPr/>
          <a:lstStyle/>
          <a:p>
            <a:r>
              <a:rPr lang="en-US" dirty="0" smtClean="0"/>
              <a:t>Founded in 1947 as H.L. Moore Drug Exchange</a:t>
            </a:r>
          </a:p>
          <a:p>
            <a:r>
              <a:rPr lang="en-US" dirty="0" smtClean="0"/>
              <a:t>Small orders</a:t>
            </a:r>
          </a:p>
          <a:p>
            <a:r>
              <a:rPr lang="en-US" dirty="0" smtClean="0"/>
              <a:t>Focus on accurate and fast order fulfillment</a:t>
            </a:r>
          </a:p>
          <a:p>
            <a:r>
              <a:rPr lang="en-US" dirty="0" smtClean="0"/>
              <a:t>Sells primarily to practitioners via direct mail catalogs and brochures until website in 1999</a:t>
            </a:r>
          </a:p>
          <a:p>
            <a:r>
              <a:rPr lang="en-US" dirty="0" smtClean="0"/>
              <a:t>Has ERP system, considering CRM system or other options</a:t>
            </a:r>
            <a:endParaRPr lang="en-US" dirty="0"/>
          </a:p>
        </p:txBody>
      </p:sp>
    </p:spTree>
    <p:extLst>
      <p:ext uri="{BB962C8B-B14F-4D97-AF65-F5344CB8AC3E}">
        <p14:creationId xmlns:p14="http://schemas.microsoft.com/office/powerpoint/2010/main" val="219097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with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Why consider a CRM?</a:t>
            </a:r>
            <a:endParaRPr lang="en-US" dirty="0"/>
          </a:p>
        </p:txBody>
      </p:sp>
      <p:sp>
        <p:nvSpPr>
          <p:cNvPr id="7" name="Content Placeholder 6"/>
          <p:cNvSpPr>
            <a:spLocks noGrp="1"/>
          </p:cNvSpPr>
          <p:nvPr>
            <p:ph idx="1"/>
          </p:nvPr>
        </p:nvSpPr>
        <p:spPr/>
        <p:txBody>
          <a:bodyPr/>
          <a:lstStyle/>
          <a:p>
            <a:r>
              <a:rPr lang="en-US" dirty="0" smtClean="0"/>
              <a:t>Low understanding of consumer behavior</a:t>
            </a:r>
          </a:p>
          <a:p>
            <a:pPr lvl="1"/>
            <a:r>
              <a:rPr lang="en-US" dirty="0" smtClean="0"/>
              <a:t>Why is customer churn 10% above industry average?</a:t>
            </a:r>
          </a:p>
          <a:p>
            <a:pPr lvl="1"/>
            <a:r>
              <a:rPr lang="en-US" dirty="0" smtClean="0"/>
              <a:t>Why are penetration rates and wallet shares so different in different markets?</a:t>
            </a:r>
          </a:p>
          <a:p>
            <a:r>
              <a:rPr lang="en-US" dirty="0" smtClean="0"/>
              <a:t>The ERP system lacks some desired features</a:t>
            </a:r>
          </a:p>
          <a:p>
            <a:pPr lvl="1"/>
            <a:r>
              <a:rPr lang="en-US" dirty="0" smtClean="0"/>
              <a:t>No demand planning.</a:t>
            </a:r>
          </a:p>
          <a:p>
            <a:pPr lvl="1"/>
            <a:r>
              <a:rPr lang="en-US" dirty="0" smtClean="0"/>
              <a:t>Entering customers/orders</a:t>
            </a:r>
          </a:p>
          <a:p>
            <a:pPr lvl="1"/>
            <a:endParaRPr lang="en-US" dirty="0" smtClean="0"/>
          </a:p>
        </p:txBody>
      </p:sp>
    </p:spTree>
    <p:extLst>
      <p:ext uri="{BB962C8B-B14F-4D97-AF65-F5344CB8AC3E}">
        <p14:creationId xmlns:p14="http://schemas.microsoft.com/office/powerpoint/2010/main" val="152647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 Benefits of CRM/ERP spend?</a:t>
            </a:r>
            <a:endParaRPr lang="en-US" dirty="0"/>
          </a:p>
        </p:txBody>
      </p:sp>
      <p:sp>
        <p:nvSpPr>
          <p:cNvPr id="7" name="Content Placeholder 6"/>
          <p:cNvSpPr>
            <a:spLocks noGrp="1"/>
          </p:cNvSpPr>
          <p:nvPr>
            <p:ph idx="1"/>
          </p:nvPr>
        </p:nvSpPr>
        <p:spPr/>
        <p:txBody>
          <a:bodyPr>
            <a:normAutofit lnSpcReduction="10000"/>
          </a:bodyPr>
          <a:lstStyle/>
          <a:p>
            <a:r>
              <a:rPr lang="en-US" dirty="0" smtClean="0"/>
              <a:t>CRM problems and benefits are not well understood</a:t>
            </a:r>
          </a:p>
          <a:p>
            <a:r>
              <a:rPr lang="en-US" dirty="0" smtClean="0"/>
              <a:t>ERP Demand planning modules will measurably reduce costs</a:t>
            </a:r>
          </a:p>
          <a:p>
            <a:pPr lvl="1"/>
            <a:r>
              <a:rPr lang="en-US" dirty="0" smtClean="0"/>
              <a:t>Reduce split orders</a:t>
            </a:r>
          </a:p>
          <a:p>
            <a:pPr lvl="1"/>
            <a:r>
              <a:rPr lang="en-US" dirty="0" smtClean="0"/>
              <a:t>Optimal stock levels at the right distribution centers</a:t>
            </a:r>
          </a:p>
          <a:p>
            <a:pPr lvl="1"/>
            <a:r>
              <a:rPr lang="en-US" dirty="0" smtClean="0"/>
              <a:t>Improved timing and pricing of ordering from suppliers</a:t>
            </a:r>
          </a:p>
          <a:p>
            <a:pPr lvl="1"/>
            <a:endParaRPr lang="en-US" dirty="0" smtClean="0"/>
          </a:p>
        </p:txBody>
      </p:sp>
    </p:spTree>
    <p:extLst>
      <p:ext uri="{BB962C8B-B14F-4D97-AF65-F5344CB8AC3E}">
        <p14:creationId xmlns:p14="http://schemas.microsoft.com/office/powerpoint/2010/main" val="1860381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Knowledge Gaps about Customers</a:t>
            </a:r>
            <a:endParaRPr lang="en-US" dirty="0"/>
          </a:p>
        </p:txBody>
      </p:sp>
      <p:sp>
        <p:nvSpPr>
          <p:cNvPr id="7" name="Content Placeholder 6"/>
          <p:cNvSpPr>
            <a:spLocks noGrp="1"/>
          </p:cNvSpPr>
          <p:nvPr>
            <p:ph idx="1"/>
          </p:nvPr>
        </p:nvSpPr>
        <p:spPr/>
        <p:txBody>
          <a:bodyPr>
            <a:normAutofit/>
          </a:bodyPr>
          <a:lstStyle/>
          <a:p>
            <a:r>
              <a:rPr lang="en-US" sz="2400" dirty="0"/>
              <a:t>Customer Segmentation</a:t>
            </a:r>
          </a:p>
          <a:p>
            <a:pPr lvl="1"/>
            <a:r>
              <a:rPr lang="en-US" sz="1800" dirty="0"/>
              <a:t>Which is most profitable</a:t>
            </a:r>
          </a:p>
          <a:p>
            <a:pPr lvl="1"/>
            <a:r>
              <a:rPr lang="en-US" sz="1800" dirty="0"/>
              <a:t>Which products are in demand (by segment)</a:t>
            </a:r>
          </a:p>
          <a:p>
            <a:pPr lvl="1"/>
            <a:r>
              <a:rPr lang="en-US" sz="1800" dirty="0"/>
              <a:t>Which are most price </a:t>
            </a:r>
            <a:r>
              <a:rPr lang="en-US" sz="1800" dirty="0" smtClean="0"/>
              <a:t>conscious</a:t>
            </a:r>
            <a:endParaRPr lang="en-US" sz="1800" dirty="0"/>
          </a:p>
          <a:p>
            <a:r>
              <a:rPr lang="en-US" sz="2400" dirty="0"/>
              <a:t>Order Channel Preferences</a:t>
            </a:r>
          </a:p>
          <a:p>
            <a:pPr lvl="1"/>
            <a:r>
              <a:rPr lang="en-US" sz="1800" dirty="0"/>
              <a:t>Online</a:t>
            </a:r>
          </a:p>
          <a:p>
            <a:pPr lvl="1"/>
            <a:r>
              <a:rPr lang="en-US" sz="1800" dirty="0"/>
              <a:t>Phone / Catalog</a:t>
            </a:r>
          </a:p>
          <a:p>
            <a:pPr lvl="1"/>
            <a:r>
              <a:rPr lang="en-US" sz="1800" dirty="0"/>
              <a:t>In-person </a:t>
            </a:r>
            <a:r>
              <a:rPr lang="en-US" sz="1800" dirty="0" smtClean="0"/>
              <a:t>sales</a:t>
            </a:r>
            <a:endParaRPr lang="en-US" sz="1800" dirty="0"/>
          </a:p>
          <a:p>
            <a:r>
              <a:rPr lang="en-US" sz="2400" dirty="0"/>
              <a:t>Customer Satisfaction</a:t>
            </a:r>
          </a:p>
          <a:p>
            <a:pPr lvl="1"/>
            <a:r>
              <a:rPr lang="en-US" sz="1800" dirty="0"/>
              <a:t>Do we offer enough of the right products</a:t>
            </a:r>
          </a:p>
          <a:p>
            <a:pPr lvl="1"/>
            <a:r>
              <a:rPr lang="en-US" sz="1800" dirty="0"/>
              <a:t>How do we retain existing customers while gaining new ones</a:t>
            </a:r>
            <a:endParaRPr lang="en-US" sz="1800" dirty="0"/>
          </a:p>
        </p:txBody>
      </p:sp>
    </p:spTree>
    <p:extLst>
      <p:ext uri="{BB962C8B-B14F-4D97-AF65-F5344CB8AC3E}">
        <p14:creationId xmlns:p14="http://schemas.microsoft.com/office/powerpoint/2010/main" val="1860381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Online Ordering: Good or Bad?</a:t>
            </a:r>
            <a:endParaRPr lang="en-US" dirty="0"/>
          </a:p>
        </p:txBody>
      </p:sp>
      <p:sp>
        <p:nvSpPr>
          <p:cNvPr id="7" name="Content Placeholder 6"/>
          <p:cNvSpPr>
            <a:spLocks noGrp="1"/>
          </p:cNvSpPr>
          <p:nvPr>
            <p:ph idx="1"/>
          </p:nvPr>
        </p:nvSpPr>
        <p:spPr/>
        <p:txBody>
          <a:bodyPr>
            <a:normAutofit/>
          </a:bodyPr>
          <a:lstStyle/>
          <a:p>
            <a:r>
              <a:rPr lang="en-US" sz="3000" dirty="0" smtClean="0"/>
              <a:t>Pro: Online shopping is the future (even in 2000)</a:t>
            </a:r>
          </a:p>
          <a:p>
            <a:r>
              <a:rPr lang="en-US" sz="3000" dirty="0" smtClean="0"/>
              <a:t>Pro: Online orders create usable customer data</a:t>
            </a:r>
          </a:p>
          <a:p>
            <a:pPr lvl="1"/>
            <a:r>
              <a:rPr lang="en-US" sz="2600" dirty="0" smtClean="0"/>
              <a:t>Cross-selling, upselling can be automated</a:t>
            </a:r>
          </a:p>
          <a:p>
            <a:r>
              <a:rPr lang="en-US" sz="3000" dirty="0" smtClean="0"/>
              <a:t>Pro: Potential to automate data transfer between website orders and ERP system</a:t>
            </a:r>
          </a:p>
          <a:p>
            <a:r>
              <a:rPr lang="en-US" sz="3000" dirty="0" smtClean="0"/>
              <a:t>Con: Expenses of hiring programmers</a:t>
            </a:r>
          </a:p>
          <a:p>
            <a:r>
              <a:rPr lang="en-US" sz="3000" dirty="0" smtClean="0"/>
              <a:t>Con: All costs considered, is it really cheaper?</a:t>
            </a:r>
          </a:p>
        </p:txBody>
      </p:sp>
    </p:spTree>
    <p:extLst>
      <p:ext uri="{BB962C8B-B14F-4D97-AF65-F5344CB8AC3E}">
        <p14:creationId xmlns:p14="http://schemas.microsoft.com/office/powerpoint/2010/main" val="925179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should Moore do?</a:t>
            </a:r>
            <a:endParaRPr lang="en-US" dirty="0"/>
          </a:p>
        </p:txBody>
      </p:sp>
      <p:sp>
        <p:nvSpPr>
          <p:cNvPr id="7" name="Content Placeholder 6"/>
          <p:cNvSpPr>
            <a:spLocks noGrp="1"/>
          </p:cNvSpPr>
          <p:nvPr>
            <p:ph idx="1"/>
          </p:nvPr>
        </p:nvSpPr>
        <p:spPr/>
        <p:txBody>
          <a:bodyPr>
            <a:normAutofit fontScale="92500" lnSpcReduction="20000"/>
          </a:bodyPr>
          <a:lstStyle/>
          <a:p>
            <a:r>
              <a:rPr lang="en-US" dirty="0" smtClean="0"/>
              <a:t>Buy the ERP bolt-</a:t>
            </a:r>
            <a:r>
              <a:rPr lang="en-US" dirty="0" err="1" smtClean="0"/>
              <a:t>ons</a:t>
            </a:r>
            <a:endParaRPr lang="en-US" dirty="0" smtClean="0"/>
          </a:p>
          <a:p>
            <a:r>
              <a:rPr lang="en-US" dirty="0" smtClean="0"/>
              <a:t>Invest in the website</a:t>
            </a:r>
          </a:p>
          <a:p>
            <a:pPr lvl="1"/>
            <a:r>
              <a:rPr lang="en-US" sz="2600" dirty="0" smtClean="0"/>
              <a:t>Hire 1-2 programmers, not 3 yet. Invest in website features, integration with ERP system</a:t>
            </a:r>
          </a:p>
          <a:p>
            <a:pPr lvl="1"/>
            <a:r>
              <a:rPr lang="en-US" sz="2600" dirty="0" smtClean="0"/>
              <a:t>Look into using improved website for order entry and new account setup</a:t>
            </a:r>
          </a:p>
          <a:p>
            <a:r>
              <a:rPr lang="en-US" dirty="0"/>
              <a:t>Wait on CRM</a:t>
            </a:r>
          </a:p>
          <a:p>
            <a:pPr lvl="1"/>
            <a:r>
              <a:rPr lang="en-US" sz="2400" dirty="0"/>
              <a:t>The pressing issues that need to be solved do not require the CRM</a:t>
            </a:r>
          </a:p>
          <a:p>
            <a:pPr lvl="1"/>
            <a:r>
              <a:rPr lang="en-US" sz="2400" dirty="0"/>
              <a:t>CRM tools are only as good as the data we have</a:t>
            </a:r>
          </a:p>
          <a:p>
            <a:pPr lvl="1"/>
            <a:r>
              <a:rPr lang="en-US" sz="2400" dirty="0"/>
              <a:t>Improve current environment, build a culture of data management, </a:t>
            </a:r>
            <a:r>
              <a:rPr lang="en-US" sz="2400" i="1" smtClean="0"/>
              <a:t>then </a:t>
            </a:r>
            <a:r>
              <a:rPr lang="en-US" sz="2400" smtClean="0"/>
              <a:t>add CRM</a:t>
            </a:r>
            <a:endParaRPr lang="en-US" sz="2400" dirty="0"/>
          </a:p>
        </p:txBody>
      </p:sp>
    </p:spTree>
    <p:extLst>
      <p:ext uri="{BB962C8B-B14F-4D97-AF65-F5344CB8AC3E}">
        <p14:creationId xmlns:p14="http://schemas.microsoft.com/office/powerpoint/2010/main" val="1250135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1527</Words>
  <Application>Microsoft Office PowerPoint</Application>
  <PresentationFormat>On-screen Show (4:3)</PresentationFormat>
  <Paragraphs>107</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Moore Medical</vt:lpstr>
      <vt:lpstr>Why consider a CRM?</vt:lpstr>
      <vt:lpstr>$$ Benefits of CRM/ERP spend?</vt:lpstr>
      <vt:lpstr>Knowledge Gaps about Customers</vt:lpstr>
      <vt:lpstr>Online Ordering: Good or Bad?</vt:lpstr>
      <vt:lpstr>What should Moore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Call</dc:creator>
  <cp:lastModifiedBy>Jared Call</cp:lastModifiedBy>
  <cp:revision>10</cp:revision>
  <dcterms:created xsi:type="dcterms:W3CDTF">2014-06-03T04:12:47Z</dcterms:created>
  <dcterms:modified xsi:type="dcterms:W3CDTF">2014-06-03T16:43:50Z</dcterms:modified>
</cp:coreProperties>
</file>