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3" r:id="rId6"/>
    <p:sldId id="259" r:id="rId7"/>
    <p:sldId id="262" r:id="rId8"/>
    <p:sldId id="261" r:id="rId9"/>
    <p:sldId id="264" r:id="rId10"/>
    <p:sldId id="265" r:id="rId11"/>
    <p:sldId id="266" r:id="rId12"/>
    <p:sldId id="278" r:id="rId13"/>
    <p:sldId id="277" r:id="rId14"/>
    <p:sldId id="279" r:id="rId15"/>
    <p:sldId id="280" r:id="rId16"/>
    <p:sldId id="267" r:id="rId17"/>
    <p:sldId id="281" r:id="rId18"/>
    <p:sldId id="282" r:id="rId19"/>
    <p:sldId id="283" r:id="rId20"/>
    <p:sldId id="284" r:id="rId21"/>
    <p:sldId id="285" r:id="rId22"/>
    <p:sldId id="286" r:id="rId23"/>
    <p:sldId id="287" r:id="rId24"/>
    <p:sldId id="288" r:id="rId25"/>
    <p:sldId id="289" r:id="rId26"/>
    <p:sldId id="29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20" d="100"/>
          <a:sy n="120" d="100"/>
        </p:scale>
        <p:origin x="17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5B453-D537-403E-9515-6355878C22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3CE7A8B-83B9-452F-B656-25D067EE69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F2163B-051F-4D5C-9254-BAF21D783024}"/>
              </a:ext>
            </a:extLst>
          </p:cNvPr>
          <p:cNvSpPr>
            <a:spLocks noGrp="1"/>
          </p:cNvSpPr>
          <p:nvPr>
            <p:ph type="dt" sz="half" idx="10"/>
          </p:nvPr>
        </p:nvSpPr>
        <p:spPr/>
        <p:txBody>
          <a:bodyPr/>
          <a:lstStyle/>
          <a:p>
            <a:fld id="{3AF5ECFF-2415-4FA5-9186-FB01DC5C14F1}" type="datetimeFigureOut">
              <a:rPr lang="en-US" smtClean="0"/>
              <a:t>6/20/2022</a:t>
            </a:fld>
            <a:endParaRPr lang="en-US"/>
          </a:p>
        </p:txBody>
      </p:sp>
      <p:sp>
        <p:nvSpPr>
          <p:cNvPr id="5" name="Footer Placeholder 4">
            <a:extLst>
              <a:ext uri="{FF2B5EF4-FFF2-40B4-BE49-F238E27FC236}">
                <a16:creationId xmlns:a16="http://schemas.microsoft.com/office/drawing/2014/main" id="{DCF5BCCD-E7CD-4F8F-8651-A198ECC200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B64F69-028D-4F65-AFF9-204870CA192A}"/>
              </a:ext>
            </a:extLst>
          </p:cNvPr>
          <p:cNvSpPr>
            <a:spLocks noGrp="1"/>
          </p:cNvSpPr>
          <p:nvPr>
            <p:ph type="sldNum" sz="quarter" idx="12"/>
          </p:nvPr>
        </p:nvSpPr>
        <p:spPr/>
        <p:txBody>
          <a:bodyPr/>
          <a:lstStyle/>
          <a:p>
            <a:fld id="{D33588DC-8CA6-454E-B6A8-400637EC2EFB}" type="slidenum">
              <a:rPr lang="en-US" smtClean="0"/>
              <a:t>‹#›</a:t>
            </a:fld>
            <a:endParaRPr lang="en-US"/>
          </a:p>
        </p:txBody>
      </p:sp>
    </p:spTree>
    <p:extLst>
      <p:ext uri="{BB962C8B-B14F-4D97-AF65-F5344CB8AC3E}">
        <p14:creationId xmlns:p14="http://schemas.microsoft.com/office/powerpoint/2010/main" val="3465253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34E8D-B381-4622-AE64-31B6606BF2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7998F36-ABAA-468D-9040-A66C68B029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FDBE55-0D4B-4960-A250-610B713B02B1}"/>
              </a:ext>
            </a:extLst>
          </p:cNvPr>
          <p:cNvSpPr>
            <a:spLocks noGrp="1"/>
          </p:cNvSpPr>
          <p:nvPr>
            <p:ph type="dt" sz="half" idx="10"/>
          </p:nvPr>
        </p:nvSpPr>
        <p:spPr/>
        <p:txBody>
          <a:bodyPr/>
          <a:lstStyle/>
          <a:p>
            <a:fld id="{3AF5ECFF-2415-4FA5-9186-FB01DC5C14F1}" type="datetimeFigureOut">
              <a:rPr lang="en-US" smtClean="0"/>
              <a:t>6/20/2022</a:t>
            </a:fld>
            <a:endParaRPr lang="en-US"/>
          </a:p>
        </p:txBody>
      </p:sp>
      <p:sp>
        <p:nvSpPr>
          <p:cNvPr id="5" name="Footer Placeholder 4">
            <a:extLst>
              <a:ext uri="{FF2B5EF4-FFF2-40B4-BE49-F238E27FC236}">
                <a16:creationId xmlns:a16="http://schemas.microsoft.com/office/drawing/2014/main" id="{F6BD25A0-9E83-4A74-B349-5413909EC2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3A3467-9F4F-467A-9015-92DF9B46CACD}"/>
              </a:ext>
            </a:extLst>
          </p:cNvPr>
          <p:cNvSpPr>
            <a:spLocks noGrp="1"/>
          </p:cNvSpPr>
          <p:nvPr>
            <p:ph type="sldNum" sz="quarter" idx="12"/>
          </p:nvPr>
        </p:nvSpPr>
        <p:spPr/>
        <p:txBody>
          <a:bodyPr/>
          <a:lstStyle/>
          <a:p>
            <a:fld id="{D33588DC-8CA6-454E-B6A8-400637EC2EFB}" type="slidenum">
              <a:rPr lang="en-US" smtClean="0"/>
              <a:t>‹#›</a:t>
            </a:fld>
            <a:endParaRPr lang="en-US"/>
          </a:p>
        </p:txBody>
      </p:sp>
    </p:spTree>
    <p:extLst>
      <p:ext uri="{BB962C8B-B14F-4D97-AF65-F5344CB8AC3E}">
        <p14:creationId xmlns:p14="http://schemas.microsoft.com/office/powerpoint/2010/main" val="2533720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5F1160-7CD6-4482-B6C5-522B39C82B4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40CCE7-45D7-464F-B758-610714064C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B273F5-8CAE-4C6B-9BC3-4F8A101A31C3}"/>
              </a:ext>
            </a:extLst>
          </p:cNvPr>
          <p:cNvSpPr>
            <a:spLocks noGrp="1"/>
          </p:cNvSpPr>
          <p:nvPr>
            <p:ph type="dt" sz="half" idx="10"/>
          </p:nvPr>
        </p:nvSpPr>
        <p:spPr/>
        <p:txBody>
          <a:bodyPr/>
          <a:lstStyle/>
          <a:p>
            <a:fld id="{3AF5ECFF-2415-4FA5-9186-FB01DC5C14F1}" type="datetimeFigureOut">
              <a:rPr lang="en-US" smtClean="0"/>
              <a:t>6/20/2022</a:t>
            </a:fld>
            <a:endParaRPr lang="en-US"/>
          </a:p>
        </p:txBody>
      </p:sp>
      <p:sp>
        <p:nvSpPr>
          <p:cNvPr id="5" name="Footer Placeholder 4">
            <a:extLst>
              <a:ext uri="{FF2B5EF4-FFF2-40B4-BE49-F238E27FC236}">
                <a16:creationId xmlns:a16="http://schemas.microsoft.com/office/drawing/2014/main" id="{08C4EDB6-ECAF-4665-965C-6FABFDE503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DBD45E-E788-448B-A74F-FDCD8C77535C}"/>
              </a:ext>
            </a:extLst>
          </p:cNvPr>
          <p:cNvSpPr>
            <a:spLocks noGrp="1"/>
          </p:cNvSpPr>
          <p:nvPr>
            <p:ph type="sldNum" sz="quarter" idx="12"/>
          </p:nvPr>
        </p:nvSpPr>
        <p:spPr/>
        <p:txBody>
          <a:bodyPr/>
          <a:lstStyle/>
          <a:p>
            <a:fld id="{D33588DC-8CA6-454E-B6A8-400637EC2EFB}" type="slidenum">
              <a:rPr lang="en-US" smtClean="0"/>
              <a:t>‹#›</a:t>
            </a:fld>
            <a:endParaRPr lang="en-US"/>
          </a:p>
        </p:txBody>
      </p:sp>
    </p:spTree>
    <p:extLst>
      <p:ext uri="{BB962C8B-B14F-4D97-AF65-F5344CB8AC3E}">
        <p14:creationId xmlns:p14="http://schemas.microsoft.com/office/powerpoint/2010/main" val="3653572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96190-405A-4BF4-8384-11892F9AF7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5A1E17-5372-4A2F-A4E7-BF6872DFFDEC}"/>
              </a:ext>
            </a:extLst>
          </p:cNvPr>
          <p:cNvSpPr>
            <a:spLocks noGrp="1"/>
          </p:cNvSpPr>
          <p:nvPr>
            <p:ph idx="1"/>
          </p:nvPr>
        </p:nvSpPr>
        <p:spPr/>
        <p:txBody>
          <a:bodyPr/>
          <a:lstStyle>
            <a:lvl1pPr>
              <a:lnSpc>
                <a:spcPct val="130000"/>
              </a:lnSpc>
              <a:defRPr/>
            </a:lvl1pPr>
            <a:lvl2pPr>
              <a:lnSpc>
                <a:spcPct val="130000"/>
              </a:lnSpc>
              <a:defRPr/>
            </a:lvl2pPr>
            <a:lvl3pPr>
              <a:lnSpc>
                <a:spcPct val="130000"/>
              </a:lnSpc>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D45EF6B-4A72-4E36-932E-7459F8D49148}"/>
              </a:ext>
            </a:extLst>
          </p:cNvPr>
          <p:cNvSpPr>
            <a:spLocks noGrp="1"/>
          </p:cNvSpPr>
          <p:nvPr>
            <p:ph type="dt" sz="half" idx="10"/>
          </p:nvPr>
        </p:nvSpPr>
        <p:spPr/>
        <p:txBody>
          <a:bodyPr/>
          <a:lstStyle/>
          <a:p>
            <a:fld id="{3AF5ECFF-2415-4FA5-9186-FB01DC5C14F1}" type="datetimeFigureOut">
              <a:rPr lang="en-US" smtClean="0"/>
              <a:t>6/20/2022</a:t>
            </a:fld>
            <a:endParaRPr lang="en-US"/>
          </a:p>
        </p:txBody>
      </p:sp>
      <p:sp>
        <p:nvSpPr>
          <p:cNvPr id="5" name="Footer Placeholder 4">
            <a:extLst>
              <a:ext uri="{FF2B5EF4-FFF2-40B4-BE49-F238E27FC236}">
                <a16:creationId xmlns:a16="http://schemas.microsoft.com/office/drawing/2014/main" id="{660C6872-9E24-4D62-B09C-D4A9436EF2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8A2C52-7876-4BEA-AEB7-F454631A6E55}"/>
              </a:ext>
            </a:extLst>
          </p:cNvPr>
          <p:cNvSpPr>
            <a:spLocks noGrp="1"/>
          </p:cNvSpPr>
          <p:nvPr>
            <p:ph type="sldNum" sz="quarter" idx="12"/>
          </p:nvPr>
        </p:nvSpPr>
        <p:spPr/>
        <p:txBody>
          <a:bodyPr/>
          <a:lstStyle/>
          <a:p>
            <a:fld id="{D33588DC-8CA6-454E-B6A8-400637EC2EFB}" type="slidenum">
              <a:rPr lang="en-US" smtClean="0"/>
              <a:t>‹#›</a:t>
            </a:fld>
            <a:endParaRPr lang="en-US"/>
          </a:p>
        </p:txBody>
      </p:sp>
    </p:spTree>
    <p:extLst>
      <p:ext uri="{BB962C8B-B14F-4D97-AF65-F5344CB8AC3E}">
        <p14:creationId xmlns:p14="http://schemas.microsoft.com/office/powerpoint/2010/main" val="3735214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FB53F-3470-4163-A3B1-41AA02AD5F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06D35C3-109A-4C8F-A92E-C8C3D37B9E49}"/>
              </a:ext>
            </a:extLst>
          </p:cNvPr>
          <p:cNvSpPr>
            <a:spLocks noGrp="1"/>
          </p:cNvSpPr>
          <p:nvPr>
            <p:ph type="body" idx="1"/>
          </p:nvPr>
        </p:nvSpPr>
        <p:spPr>
          <a:xfrm>
            <a:off x="831850" y="4589463"/>
            <a:ext cx="10515600" cy="1500187"/>
          </a:xfrm>
        </p:spPr>
        <p:txBody>
          <a:bodyPr/>
          <a:lstStyle>
            <a:lvl1pPr marL="0" indent="0">
              <a:lnSpc>
                <a:spcPct val="130000"/>
              </a:lnSpc>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1B1E3EE-EE73-4EF5-97F0-2E96A2A8F0A1}"/>
              </a:ext>
            </a:extLst>
          </p:cNvPr>
          <p:cNvSpPr>
            <a:spLocks noGrp="1"/>
          </p:cNvSpPr>
          <p:nvPr>
            <p:ph type="dt" sz="half" idx="10"/>
          </p:nvPr>
        </p:nvSpPr>
        <p:spPr/>
        <p:txBody>
          <a:bodyPr/>
          <a:lstStyle/>
          <a:p>
            <a:fld id="{3AF5ECFF-2415-4FA5-9186-FB01DC5C14F1}" type="datetimeFigureOut">
              <a:rPr lang="en-US" smtClean="0"/>
              <a:t>6/20/2022</a:t>
            </a:fld>
            <a:endParaRPr lang="en-US"/>
          </a:p>
        </p:txBody>
      </p:sp>
      <p:sp>
        <p:nvSpPr>
          <p:cNvPr id="5" name="Footer Placeholder 4">
            <a:extLst>
              <a:ext uri="{FF2B5EF4-FFF2-40B4-BE49-F238E27FC236}">
                <a16:creationId xmlns:a16="http://schemas.microsoft.com/office/drawing/2014/main" id="{37F17086-A073-406C-A025-98F3F06FD1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69DAEE-22BA-4D29-AD70-5D8011511C08}"/>
              </a:ext>
            </a:extLst>
          </p:cNvPr>
          <p:cNvSpPr>
            <a:spLocks noGrp="1"/>
          </p:cNvSpPr>
          <p:nvPr>
            <p:ph type="sldNum" sz="quarter" idx="12"/>
          </p:nvPr>
        </p:nvSpPr>
        <p:spPr/>
        <p:txBody>
          <a:bodyPr/>
          <a:lstStyle/>
          <a:p>
            <a:fld id="{D33588DC-8CA6-454E-B6A8-400637EC2EFB}" type="slidenum">
              <a:rPr lang="en-US" smtClean="0"/>
              <a:t>‹#›</a:t>
            </a:fld>
            <a:endParaRPr lang="en-US"/>
          </a:p>
        </p:txBody>
      </p:sp>
    </p:spTree>
    <p:extLst>
      <p:ext uri="{BB962C8B-B14F-4D97-AF65-F5344CB8AC3E}">
        <p14:creationId xmlns:p14="http://schemas.microsoft.com/office/powerpoint/2010/main" val="1558893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C7019-FCB1-490E-B9A3-FA2BDDBAF9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EE6533-147B-4A7C-9659-F905D9E31C07}"/>
              </a:ext>
            </a:extLst>
          </p:cNvPr>
          <p:cNvSpPr>
            <a:spLocks noGrp="1"/>
          </p:cNvSpPr>
          <p:nvPr>
            <p:ph sz="half" idx="1"/>
          </p:nvPr>
        </p:nvSpPr>
        <p:spPr>
          <a:xfrm>
            <a:off x="838200" y="1825625"/>
            <a:ext cx="5181600" cy="4351338"/>
          </a:xfrm>
        </p:spPr>
        <p:txBody>
          <a:bodyPr/>
          <a:lstStyle>
            <a:lvl1pPr>
              <a:lnSpc>
                <a:spcPct val="130000"/>
              </a:lnSpc>
              <a:defRPr/>
            </a:lvl1pPr>
            <a:lvl2pPr>
              <a:lnSpc>
                <a:spcPct val="130000"/>
              </a:lnSpc>
              <a:defRPr/>
            </a:lvl2pPr>
            <a:lvl3pPr>
              <a:lnSpc>
                <a:spcPct val="130000"/>
              </a:lnSpc>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C26A09-FE7B-4D01-80E6-77767027CBF2}"/>
              </a:ext>
            </a:extLst>
          </p:cNvPr>
          <p:cNvSpPr>
            <a:spLocks noGrp="1"/>
          </p:cNvSpPr>
          <p:nvPr>
            <p:ph sz="half" idx="2"/>
          </p:nvPr>
        </p:nvSpPr>
        <p:spPr>
          <a:xfrm>
            <a:off x="6172200" y="1825625"/>
            <a:ext cx="5181600" cy="4351338"/>
          </a:xfrm>
        </p:spPr>
        <p:txBody>
          <a:bodyPr/>
          <a:lstStyle>
            <a:lvl1pPr>
              <a:lnSpc>
                <a:spcPct val="130000"/>
              </a:lnSpc>
              <a:defRPr/>
            </a:lvl1pPr>
            <a:lvl2pPr>
              <a:lnSpc>
                <a:spcPct val="130000"/>
              </a:lnSpc>
              <a:defRPr/>
            </a:lvl2pPr>
            <a:lvl3pPr>
              <a:lnSpc>
                <a:spcPct val="130000"/>
              </a:lnSpc>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4D1D6BE-6005-4C56-9516-A8B48C76F720}"/>
              </a:ext>
            </a:extLst>
          </p:cNvPr>
          <p:cNvSpPr>
            <a:spLocks noGrp="1"/>
          </p:cNvSpPr>
          <p:nvPr>
            <p:ph type="dt" sz="half" idx="10"/>
          </p:nvPr>
        </p:nvSpPr>
        <p:spPr/>
        <p:txBody>
          <a:bodyPr/>
          <a:lstStyle/>
          <a:p>
            <a:fld id="{3AF5ECFF-2415-4FA5-9186-FB01DC5C14F1}" type="datetimeFigureOut">
              <a:rPr lang="en-US" smtClean="0"/>
              <a:t>6/20/2022</a:t>
            </a:fld>
            <a:endParaRPr lang="en-US"/>
          </a:p>
        </p:txBody>
      </p:sp>
      <p:sp>
        <p:nvSpPr>
          <p:cNvPr id="6" name="Footer Placeholder 5">
            <a:extLst>
              <a:ext uri="{FF2B5EF4-FFF2-40B4-BE49-F238E27FC236}">
                <a16:creationId xmlns:a16="http://schemas.microsoft.com/office/drawing/2014/main" id="{1BA93265-F1EB-4E28-8F50-B2937E2F62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A10671-8B7E-478C-B5E1-BDFADDFF41C6}"/>
              </a:ext>
            </a:extLst>
          </p:cNvPr>
          <p:cNvSpPr>
            <a:spLocks noGrp="1"/>
          </p:cNvSpPr>
          <p:nvPr>
            <p:ph type="sldNum" sz="quarter" idx="12"/>
          </p:nvPr>
        </p:nvSpPr>
        <p:spPr/>
        <p:txBody>
          <a:bodyPr/>
          <a:lstStyle/>
          <a:p>
            <a:fld id="{D33588DC-8CA6-454E-B6A8-400637EC2EFB}" type="slidenum">
              <a:rPr lang="en-US" smtClean="0"/>
              <a:t>‹#›</a:t>
            </a:fld>
            <a:endParaRPr lang="en-US"/>
          </a:p>
        </p:txBody>
      </p:sp>
    </p:spTree>
    <p:extLst>
      <p:ext uri="{BB962C8B-B14F-4D97-AF65-F5344CB8AC3E}">
        <p14:creationId xmlns:p14="http://schemas.microsoft.com/office/powerpoint/2010/main" val="2243748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6DF72-8BAB-4D61-8F4F-FAE7D76C04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589648-A2F4-4585-80DA-90FCD814A2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C8735A-C749-4FDC-A5CF-DF6A9AA3B92F}"/>
              </a:ext>
            </a:extLst>
          </p:cNvPr>
          <p:cNvSpPr>
            <a:spLocks noGrp="1"/>
          </p:cNvSpPr>
          <p:nvPr>
            <p:ph sz="half" idx="2"/>
          </p:nvPr>
        </p:nvSpPr>
        <p:spPr>
          <a:xfrm>
            <a:off x="839788" y="2505075"/>
            <a:ext cx="5157787" cy="3684588"/>
          </a:xfrm>
        </p:spPr>
        <p:txBody>
          <a:bodyPr/>
          <a:lstStyle>
            <a:lvl1pPr>
              <a:lnSpc>
                <a:spcPct val="130000"/>
              </a:lnSpc>
              <a:defRPr/>
            </a:lvl1pPr>
            <a:lvl2pPr>
              <a:lnSpc>
                <a:spcPct val="130000"/>
              </a:lnSpc>
              <a:defRPr/>
            </a:lvl2pPr>
            <a:lvl3pPr>
              <a:lnSpc>
                <a:spcPct val="130000"/>
              </a:lnSpc>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8BD6DD4-6C71-4A22-9C87-DDD4525D7D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F197EA-0B8A-4EC9-83DB-20B4C05BF81C}"/>
              </a:ext>
            </a:extLst>
          </p:cNvPr>
          <p:cNvSpPr>
            <a:spLocks noGrp="1"/>
          </p:cNvSpPr>
          <p:nvPr>
            <p:ph sz="quarter" idx="4"/>
          </p:nvPr>
        </p:nvSpPr>
        <p:spPr>
          <a:xfrm>
            <a:off x="6172200" y="2505075"/>
            <a:ext cx="5183188" cy="3684588"/>
          </a:xfrm>
        </p:spPr>
        <p:txBody>
          <a:bodyPr/>
          <a:lstStyle>
            <a:lvl1pPr>
              <a:lnSpc>
                <a:spcPct val="130000"/>
              </a:lnSpc>
              <a:defRPr/>
            </a:lvl1pPr>
            <a:lvl2pPr>
              <a:lnSpc>
                <a:spcPct val="130000"/>
              </a:lnSpc>
              <a:defRPr/>
            </a:lvl2pPr>
            <a:lvl3pPr>
              <a:lnSpc>
                <a:spcPct val="130000"/>
              </a:lnSpc>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88AD882B-CE50-41CE-81C4-43A1238CD685}"/>
              </a:ext>
            </a:extLst>
          </p:cNvPr>
          <p:cNvSpPr>
            <a:spLocks noGrp="1"/>
          </p:cNvSpPr>
          <p:nvPr>
            <p:ph type="dt" sz="half" idx="10"/>
          </p:nvPr>
        </p:nvSpPr>
        <p:spPr/>
        <p:txBody>
          <a:bodyPr/>
          <a:lstStyle/>
          <a:p>
            <a:fld id="{3AF5ECFF-2415-4FA5-9186-FB01DC5C14F1}" type="datetimeFigureOut">
              <a:rPr lang="en-US" smtClean="0"/>
              <a:t>6/20/2022</a:t>
            </a:fld>
            <a:endParaRPr lang="en-US"/>
          </a:p>
        </p:txBody>
      </p:sp>
      <p:sp>
        <p:nvSpPr>
          <p:cNvPr id="8" name="Footer Placeholder 7">
            <a:extLst>
              <a:ext uri="{FF2B5EF4-FFF2-40B4-BE49-F238E27FC236}">
                <a16:creationId xmlns:a16="http://schemas.microsoft.com/office/drawing/2014/main" id="{3B890C1B-5062-4018-80DF-17F4AA68D9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446D8E-85CC-480D-9D8F-76F25DD292EA}"/>
              </a:ext>
            </a:extLst>
          </p:cNvPr>
          <p:cNvSpPr>
            <a:spLocks noGrp="1"/>
          </p:cNvSpPr>
          <p:nvPr>
            <p:ph type="sldNum" sz="quarter" idx="12"/>
          </p:nvPr>
        </p:nvSpPr>
        <p:spPr/>
        <p:txBody>
          <a:bodyPr/>
          <a:lstStyle/>
          <a:p>
            <a:fld id="{D33588DC-8CA6-454E-B6A8-400637EC2EFB}" type="slidenum">
              <a:rPr lang="en-US" smtClean="0"/>
              <a:t>‹#›</a:t>
            </a:fld>
            <a:endParaRPr lang="en-US"/>
          </a:p>
        </p:txBody>
      </p:sp>
    </p:spTree>
    <p:extLst>
      <p:ext uri="{BB962C8B-B14F-4D97-AF65-F5344CB8AC3E}">
        <p14:creationId xmlns:p14="http://schemas.microsoft.com/office/powerpoint/2010/main" val="1222161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90EBE-9E52-443D-94D9-1627C4473D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17F027-02BC-4F41-8AB4-000424E5251C}"/>
              </a:ext>
            </a:extLst>
          </p:cNvPr>
          <p:cNvSpPr>
            <a:spLocks noGrp="1"/>
          </p:cNvSpPr>
          <p:nvPr>
            <p:ph type="dt" sz="half" idx="10"/>
          </p:nvPr>
        </p:nvSpPr>
        <p:spPr/>
        <p:txBody>
          <a:bodyPr/>
          <a:lstStyle/>
          <a:p>
            <a:fld id="{3AF5ECFF-2415-4FA5-9186-FB01DC5C14F1}" type="datetimeFigureOut">
              <a:rPr lang="en-US" smtClean="0"/>
              <a:t>6/20/2022</a:t>
            </a:fld>
            <a:endParaRPr lang="en-US"/>
          </a:p>
        </p:txBody>
      </p:sp>
      <p:sp>
        <p:nvSpPr>
          <p:cNvPr id="4" name="Footer Placeholder 3">
            <a:extLst>
              <a:ext uri="{FF2B5EF4-FFF2-40B4-BE49-F238E27FC236}">
                <a16:creationId xmlns:a16="http://schemas.microsoft.com/office/drawing/2014/main" id="{B6640C85-92B8-4386-BA98-D2FCD63351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F66CA0-1A6A-44FC-9215-82C21020E791}"/>
              </a:ext>
            </a:extLst>
          </p:cNvPr>
          <p:cNvSpPr>
            <a:spLocks noGrp="1"/>
          </p:cNvSpPr>
          <p:nvPr>
            <p:ph type="sldNum" sz="quarter" idx="12"/>
          </p:nvPr>
        </p:nvSpPr>
        <p:spPr/>
        <p:txBody>
          <a:bodyPr/>
          <a:lstStyle/>
          <a:p>
            <a:fld id="{D33588DC-8CA6-454E-B6A8-400637EC2EFB}" type="slidenum">
              <a:rPr lang="en-US" smtClean="0"/>
              <a:t>‹#›</a:t>
            </a:fld>
            <a:endParaRPr lang="en-US"/>
          </a:p>
        </p:txBody>
      </p:sp>
    </p:spTree>
    <p:extLst>
      <p:ext uri="{BB962C8B-B14F-4D97-AF65-F5344CB8AC3E}">
        <p14:creationId xmlns:p14="http://schemas.microsoft.com/office/powerpoint/2010/main" val="3361803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CA9FD4-E4AF-43AE-AAD3-4676CB8DA005}"/>
              </a:ext>
            </a:extLst>
          </p:cNvPr>
          <p:cNvSpPr>
            <a:spLocks noGrp="1"/>
          </p:cNvSpPr>
          <p:nvPr>
            <p:ph type="dt" sz="half" idx="10"/>
          </p:nvPr>
        </p:nvSpPr>
        <p:spPr/>
        <p:txBody>
          <a:bodyPr/>
          <a:lstStyle/>
          <a:p>
            <a:fld id="{3AF5ECFF-2415-4FA5-9186-FB01DC5C14F1}" type="datetimeFigureOut">
              <a:rPr lang="en-US" smtClean="0"/>
              <a:t>6/20/2022</a:t>
            </a:fld>
            <a:endParaRPr lang="en-US"/>
          </a:p>
        </p:txBody>
      </p:sp>
      <p:sp>
        <p:nvSpPr>
          <p:cNvPr id="3" name="Footer Placeholder 2">
            <a:extLst>
              <a:ext uri="{FF2B5EF4-FFF2-40B4-BE49-F238E27FC236}">
                <a16:creationId xmlns:a16="http://schemas.microsoft.com/office/drawing/2014/main" id="{0283EB34-12C4-47EB-8CD5-213032450D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E4B4934-2752-43F5-909F-39A237F128E2}"/>
              </a:ext>
            </a:extLst>
          </p:cNvPr>
          <p:cNvSpPr>
            <a:spLocks noGrp="1"/>
          </p:cNvSpPr>
          <p:nvPr>
            <p:ph type="sldNum" sz="quarter" idx="12"/>
          </p:nvPr>
        </p:nvSpPr>
        <p:spPr/>
        <p:txBody>
          <a:bodyPr/>
          <a:lstStyle/>
          <a:p>
            <a:fld id="{D33588DC-8CA6-454E-B6A8-400637EC2EFB}" type="slidenum">
              <a:rPr lang="en-US" smtClean="0"/>
              <a:t>‹#›</a:t>
            </a:fld>
            <a:endParaRPr lang="en-US"/>
          </a:p>
        </p:txBody>
      </p:sp>
    </p:spTree>
    <p:extLst>
      <p:ext uri="{BB962C8B-B14F-4D97-AF65-F5344CB8AC3E}">
        <p14:creationId xmlns:p14="http://schemas.microsoft.com/office/powerpoint/2010/main" val="2288421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2A112-4BDB-46D6-BBDF-BB183007A7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8BE2F2-63E1-4E8A-99A6-5AD018053BF8}"/>
              </a:ext>
            </a:extLst>
          </p:cNvPr>
          <p:cNvSpPr>
            <a:spLocks noGrp="1"/>
          </p:cNvSpPr>
          <p:nvPr>
            <p:ph idx="1"/>
          </p:nvPr>
        </p:nvSpPr>
        <p:spPr>
          <a:xfrm>
            <a:off x="5183188" y="987425"/>
            <a:ext cx="6172200" cy="4873625"/>
          </a:xfrm>
        </p:spPr>
        <p:txBody>
          <a:bodyPr/>
          <a:lstStyle>
            <a:lvl1pPr>
              <a:lnSpc>
                <a:spcPct val="130000"/>
              </a:lnSpc>
              <a:defRPr sz="3200"/>
            </a:lvl1pPr>
            <a:lvl2pPr>
              <a:lnSpc>
                <a:spcPct val="130000"/>
              </a:lnSpc>
              <a:defRPr sz="2800"/>
            </a:lvl2pPr>
            <a:lvl3pPr>
              <a:lnSpc>
                <a:spcPct val="130000"/>
              </a:lnSpc>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D6DF334-F275-4F52-AC68-B84DFF77CC29}"/>
              </a:ext>
            </a:extLst>
          </p:cNvPr>
          <p:cNvSpPr>
            <a:spLocks noGrp="1"/>
          </p:cNvSpPr>
          <p:nvPr>
            <p:ph type="body" sz="half" idx="2"/>
          </p:nvPr>
        </p:nvSpPr>
        <p:spPr>
          <a:xfrm>
            <a:off x="839788" y="2057400"/>
            <a:ext cx="3932237" cy="3811588"/>
          </a:xfrm>
        </p:spPr>
        <p:txBody>
          <a:bodyPr/>
          <a:lstStyle>
            <a:lvl1pPr marL="0" indent="0">
              <a:lnSpc>
                <a:spcPct val="13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0F9008-72D9-48C0-91FC-8375959899FD}"/>
              </a:ext>
            </a:extLst>
          </p:cNvPr>
          <p:cNvSpPr>
            <a:spLocks noGrp="1"/>
          </p:cNvSpPr>
          <p:nvPr>
            <p:ph type="dt" sz="half" idx="10"/>
          </p:nvPr>
        </p:nvSpPr>
        <p:spPr/>
        <p:txBody>
          <a:bodyPr/>
          <a:lstStyle/>
          <a:p>
            <a:fld id="{3AF5ECFF-2415-4FA5-9186-FB01DC5C14F1}" type="datetimeFigureOut">
              <a:rPr lang="en-US" smtClean="0"/>
              <a:t>6/20/2022</a:t>
            </a:fld>
            <a:endParaRPr lang="en-US"/>
          </a:p>
        </p:txBody>
      </p:sp>
      <p:sp>
        <p:nvSpPr>
          <p:cNvPr id="6" name="Footer Placeholder 5">
            <a:extLst>
              <a:ext uri="{FF2B5EF4-FFF2-40B4-BE49-F238E27FC236}">
                <a16:creationId xmlns:a16="http://schemas.microsoft.com/office/drawing/2014/main" id="{5D946AA2-BD30-45A5-A0CA-6115B4BF25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78D88C-5B6E-4B7F-9504-496D714FA7A8}"/>
              </a:ext>
            </a:extLst>
          </p:cNvPr>
          <p:cNvSpPr>
            <a:spLocks noGrp="1"/>
          </p:cNvSpPr>
          <p:nvPr>
            <p:ph type="sldNum" sz="quarter" idx="12"/>
          </p:nvPr>
        </p:nvSpPr>
        <p:spPr/>
        <p:txBody>
          <a:bodyPr/>
          <a:lstStyle/>
          <a:p>
            <a:fld id="{D33588DC-8CA6-454E-B6A8-400637EC2EFB}" type="slidenum">
              <a:rPr lang="en-US" smtClean="0"/>
              <a:t>‹#›</a:t>
            </a:fld>
            <a:endParaRPr lang="en-US"/>
          </a:p>
        </p:txBody>
      </p:sp>
    </p:spTree>
    <p:extLst>
      <p:ext uri="{BB962C8B-B14F-4D97-AF65-F5344CB8AC3E}">
        <p14:creationId xmlns:p14="http://schemas.microsoft.com/office/powerpoint/2010/main" val="1963220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68505-88BF-465C-A548-0EAA60476B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C8D07C-3488-47A3-89C8-224F6215D8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AFB98B-113C-4B4E-8332-810D742C566C}"/>
              </a:ext>
            </a:extLst>
          </p:cNvPr>
          <p:cNvSpPr>
            <a:spLocks noGrp="1"/>
          </p:cNvSpPr>
          <p:nvPr>
            <p:ph type="body" sz="half" idx="2"/>
          </p:nvPr>
        </p:nvSpPr>
        <p:spPr>
          <a:xfrm>
            <a:off x="839788" y="2057400"/>
            <a:ext cx="3932237" cy="3811588"/>
          </a:xfrm>
        </p:spPr>
        <p:txBody>
          <a:bodyPr/>
          <a:lstStyle>
            <a:lvl1pPr marL="0" indent="0">
              <a:lnSpc>
                <a:spcPct val="13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7EF8E3-3091-4708-87E5-564FE7156FD6}"/>
              </a:ext>
            </a:extLst>
          </p:cNvPr>
          <p:cNvSpPr>
            <a:spLocks noGrp="1"/>
          </p:cNvSpPr>
          <p:nvPr>
            <p:ph type="dt" sz="half" idx="10"/>
          </p:nvPr>
        </p:nvSpPr>
        <p:spPr/>
        <p:txBody>
          <a:bodyPr/>
          <a:lstStyle/>
          <a:p>
            <a:fld id="{3AF5ECFF-2415-4FA5-9186-FB01DC5C14F1}" type="datetimeFigureOut">
              <a:rPr lang="en-US" smtClean="0"/>
              <a:t>6/20/2022</a:t>
            </a:fld>
            <a:endParaRPr lang="en-US"/>
          </a:p>
        </p:txBody>
      </p:sp>
      <p:sp>
        <p:nvSpPr>
          <p:cNvPr id="6" name="Footer Placeholder 5">
            <a:extLst>
              <a:ext uri="{FF2B5EF4-FFF2-40B4-BE49-F238E27FC236}">
                <a16:creationId xmlns:a16="http://schemas.microsoft.com/office/drawing/2014/main" id="{7471348C-42AC-4A00-9939-4757E808D5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D3F22B-EE30-4727-A794-E3DC9124AE3C}"/>
              </a:ext>
            </a:extLst>
          </p:cNvPr>
          <p:cNvSpPr>
            <a:spLocks noGrp="1"/>
          </p:cNvSpPr>
          <p:nvPr>
            <p:ph type="sldNum" sz="quarter" idx="12"/>
          </p:nvPr>
        </p:nvSpPr>
        <p:spPr/>
        <p:txBody>
          <a:bodyPr/>
          <a:lstStyle/>
          <a:p>
            <a:fld id="{D33588DC-8CA6-454E-B6A8-400637EC2EFB}" type="slidenum">
              <a:rPr lang="en-US" smtClean="0"/>
              <a:t>‹#›</a:t>
            </a:fld>
            <a:endParaRPr lang="en-US"/>
          </a:p>
        </p:txBody>
      </p:sp>
    </p:spTree>
    <p:extLst>
      <p:ext uri="{BB962C8B-B14F-4D97-AF65-F5344CB8AC3E}">
        <p14:creationId xmlns:p14="http://schemas.microsoft.com/office/powerpoint/2010/main" val="7269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166387-E434-4F4C-98F9-061C3F820F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BB8B37-5D4C-4BE3-AE5C-92CD0C5012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6F311B-EC12-4FCB-ADE3-892A5122A5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5ECFF-2415-4FA5-9186-FB01DC5C14F1}" type="datetimeFigureOut">
              <a:rPr lang="en-US" smtClean="0"/>
              <a:t>6/20/2022</a:t>
            </a:fld>
            <a:endParaRPr lang="en-US"/>
          </a:p>
        </p:txBody>
      </p:sp>
      <p:sp>
        <p:nvSpPr>
          <p:cNvPr id="5" name="Footer Placeholder 4">
            <a:extLst>
              <a:ext uri="{FF2B5EF4-FFF2-40B4-BE49-F238E27FC236}">
                <a16:creationId xmlns:a16="http://schemas.microsoft.com/office/drawing/2014/main" id="{11278468-174F-4C2A-BF73-E62EE51DC1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B508447-071C-4237-9114-2218AFA119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3588DC-8CA6-454E-B6A8-400637EC2EFB}" type="slidenum">
              <a:rPr lang="en-US" smtClean="0"/>
              <a:t>‹#›</a:t>
            </a:fld>
            <a:endParaRPr lang="en-US"/>
          </a:p>
        </p:txBody>
      </p:sp>
    </p:spTree>
    <p:extLst>
      <p:ext uri="{BB962C8B-B14F-4D97-AF65-F5344CB8AC3E}">
        <p14:creationId xmlns:p14="http://schemas.microsoft.com/office/powerpoint/2010/main" val="1490917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C6454-9F8E-42AC-A908-92F094FAB6F7}"/>
              </a:ext>
            </a:extLst>
          </p:cNvPr>
          <p:cNvSpPr>
            <a:spLocks noGrp="1"/>
          </p:cNvSpPr>
          <p:nvPr>
            <p:ph type="ctrTitle"/>
          </p:nvPr>
        </p:nvSpPr>
        <p:spPr/>
        <p:txBody>
          <a:bodyPr/>
          <a:lstStyle/>
          <a:p>
            <a:r>
              <a:rPr lang="en-GB" dirty="0"/>
              <a:t>Concepts in Shankara Bhashya</a:t>
            </a:r>
          </a:p>
        </p:txBody>
      </p:sp>
      <p:sp>
        <p:nvSpPr>
          <p:cNvPr id="3" name="Subtitle 2">
            <a:extLst>
              <a:ext uri="{FF2B5EF4-FFF2-40B4-BE49-F238E27FC236}">
                <a16:creationId xmlns:a16="http://schemas.microsoft.com/office/drawing/2014/main" id="{85E46340-7A8F-4432-BC6D-E47C44B7F9D8}"/>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064997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AFC1B87-8DAF-1111-A821-8015BF623496}"/>
              </a:ext>
            </a:extLst>
          </p:cNvPr>
          <p:cNvSpPr/>
          <p:nvPr/>
        </p:nvSpPr>
        <p:spPr>
          <a:xfrm>
            <a:off x="477078" y="1590261"/>
            <a:ext cx="10185621" cy="43175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Brahman</a:t>
            </a:r>
          </a:p>
        </p:txBody>
      </p:sp>
      <p:sp>
        <p:nvSpPr>
          <p:cNvPr id="7" name="Oval 6">
            <a:extLst>
              <a:ext uri="{FF2B5EF4-FFF2-40B4-BE49-F238E27FC236}">
                <a16:creationId xmlns:a16="http://schemas.microsoft.com/office/drawing/2014/main" id="{C865FFD9-CC00-6485-E170-ED148334B9B8}"/>
              </a:ext>
            </a:extLst>
          </p:cNvPr>
          <p:cNvSpPr/>
          <p:nvPr/>
        </p:nvSpPr>
        <p:spPr>
          <a:xfrm>
            <a:off x="572494" y="1844703"/>
            <a:ext cx="4405023" cy="40074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Body</a:t>
            </a:r>
          </a:p>
        </p:txBody>
      </p:sp>
      <p:sp>
        <p:nvSpPr>
          <p:cNvPr id="2" name="Title 1">
            <a:extLst>
              <a:ext uri="{FF2B5EF4-FFF2-40B4-BE49-F238E27FC236}">
                <a16:creationId xmlns:a16="http://schemas.microsoft.com/office/drawing/2014/main" id="{839D8702-F148-B4B4-003F-86EDB1026616}"/>
              </a:ext>
            </a:extLst>
          </p:cNvPr>
          <p:cNvSpPr>
            <a:spLocks noGrp="1"/>
          </p:cNvSpPr>
          <p:nvPr>
            <p:ph type="title"/>
          </p:nvPr>
        </p:nvSpPr>
        <p:spPr/>
        <p:txBody>
          <a:bodyPr/>
          <a:lstStyle/>
          <a:p>
            <a:r>
              <a:rPr lang="en-US" dirty="0"/>
              <a:t>Who is the knower, feeler, experiencer?</a:t>
            </a:r>
          </a:p>
        </p:txBody>
      </p:sp>
      <p:sp>
        <p:nvSpPr>
          <p:cNvPr id="4" name="Rectangle 3">
            <a:extLst>
              <a:ext uri="{FF2B5EF4-FFF2-40B4-BE49-F238E27FC236}">
                <a16:creationId xmlns:a16="http://schemas.microsoft.com/office/drawing/2014/main" id="{C58A30EA-3233-5601-137E-1487AECDFF09}"/>
              </a:ext>
            </a:extLst>
          </p:cNvPr>
          <p:cNvSpPr/>
          <p:nvPr/>
        </p:nvSpPr>
        <p:spPr>
          <a:xfrm>
            <a:off x="1669774" y="2393343"/>
            <a:ext cx="2258170" cy="8984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Mind, Intellect, Senses</a:t>
            </a:r>
          </a:p>
          <a:p>
            <a:pPr algn="ctr"/>
            <a:r>
              <a:rPr lang="en-US" dirty="0"/>
              <a:t>(</a:t>
            </a:r>
            <a:r>
              <a:rPr lang="en-US" dirty="0" err="1"/>
              <a:t>antah</a:t>
            </a:r>
            <a:r>
              <a:rPr lang="en-US" dirty="0"/>
              <a:t> </a:t>
            </a:r>
            <a:r>
              <a:rPr lang="en-US" dirty="0" err="1"/>
              <a:t>karana</a:t>
            </a:r>
            <a:r>
              <a:rPr lang="en-US" dirty="0"/>
              <a:t>)</a:t>
            </a:r>
          </a:p>
        </p:txBody>
      </p:sp>
      <p:sp>
        <p:nvSpPr>
          <p:cNvPr id="6" name="Oval 5">
            <a:extLst>
              <a:ext uri="{FF2B5EF4-FFF2-40B4-BE49-F238E27FC236}">
                <a16:creationId xmlns:a16="http://schemas.microsoft.com/office/drawing/2014/main" id="{248D3AF4-D3A3-9B7E-8573-50AE6D709FB4}"/>
              </a:ext>
            </a:extLst>
          </p:cNvPr>
          <p:cNvSpPr/>
          <p:nvPr/>
        </p:nvSpPr>
        <p:spPr>
          <a:xfrm>
            <a:off x="2655735" y="4184374"/>
            <a:ext cx="1836752" cy="10157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jivatman</a:t>
            </a:r>
            <a:endParaRPr lang="en-US" dirty="0"/>
          </a:p>
        </p:txBody>
      </p:sp>
    </p:spTree>
    <p:extLst>
      <p:ext uri="{BB962C8B-B14F-4D97-AF65-F5344CB8AC3E}">
        <p14:creationId xmlns:p14="http://schemas.microsoft.com/office/powerpoint/2010/main" val="135495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551D0-7094-FD13-1861-9F71231AC79C}"/>
              </a:ext>
            </a:extLst>
          </p:cNvPr>
          <p:cNvSpPr>
            <a:spLocks noGrp="1"/>
          </p:cNvSpPr>
          <p:nvPr>
            <p:ph type="title"/>
          </p:nvPr>
        </p:nvSpPr>
        <p:spPr/>
        <p:txBody>
          <a:bodyPr/>
          <a:lstStyle/>
          <a:p>
            <a:r>
              <a:rPr lang="en-US" dirty="0"/>
              <a:t>Superimposition: </a:t>
            </a:r>
            <a:r>
              <a:rPr lang="en-US" dirty="0" err="1"/>
              <a:t>adhyasa</a:t>
            </a:r>
            <a:endParaRPr lang="en-US" dirty="0"/>
          </a:p>
        </p:txBody>
      </p:sp>
      <p:sp>
        <p:nvSpPr>
          <p:cNvPr id="3" name="Content Placeholder 2">
            <a:extLst>
              <a:ext uri="{FF2B5EF4-FFF2-40B4-BE49-F238E27FC236}">
                <a16:creationId xmlns:a16="http://schemas.microsoft.com/office/drawing/2014/main" id="{CE59B023-F5D8-5F1E-E572-20291706FBA0}"/>
              </a:ext>
            </a:extLst>
          </p:cNvPr>
          <p:cNvSpPr>
            <a:spLocks noGrp="1"/>
          </p:cNvSpPr>
          <p:nvPr>
            <p:ph idx="1"/>
          </p:nvPr>
        </p:nvSpPr>
        <p:spPr/>
        <p:txBody>
          <a:bodyPr>
            <a:normAutofit fontScale="92500" lnSpcReduction="10000"/>
          </a:bodyPr>
          <a:lstStyle/>
          <a:p>
            <a:r>
              <a:rPr lang="en-US" dirty="0"/>
              <a:t>Old age, death are not features of atman. If so similarly, </a:t>
            </a:r>
            <a:r>
              <a:rPr lang="en-US" dirty="0" err="1"/>
              <a:t>knowership</a:t>
            </a:r>
            <a:r>
              <a:rPr lang="en-US" dirty="0"/>
              <a:t> (</a:t>
            </a:r>
            <a:r>
              <a:rPr lang="en-US" dirty="0" err="1"/>
              <a:t>jnatrtva</a:t>
            </a:r>
            <a:r>
              <a:rPr lang="en-US" dirty="0"/>
              <a:t>), experiencer-ship (</a:t>
            </a:r>
            <a:r>
              <a:rPr lang="en-US" dirty="0" err="1"/>
              <a:t>bhoktrtva</a:t>
            </a:r>
            <a:r>
              <a:rPr lang="en-US" dirty="0"/>
              <a:t>), doer-ship (</a:t>
            </a:r>
            <a:r>
              <a:rPr lang="en-US" dirty="0" err="1"/>
              <a:t>kartrtva</a:t>
            </a:r>
            <a:r>
              <a:rPr lang="en-US" dirty="0"/>
              <a:t>), are all wrongly ascribed to Atman, who is same as Brahman.</a:t>
            </a:r>
          </a:p>
          <a:p>
            <a:r>
              <a:rPr lang="en-US" dirty="0"/>
              <a:t>A Kid mistakes “dirt” “dust” “blue-</a:t>
            </a:r>
            <a:r>
              <a:rPr lang="en-US" dirty="0" err="1"/>
              <a:t>ness”etc</a:t>
            </a:r>
            <a:r>
              <a:rPr lang="en-US" dirty="0"/>
              <a:t>. to sky. Sky is untouched has nothing to do with dirt or dust or ‘blueness”. These are attributes of matter or scattering of light by atmospheric gases or some other entity in space. </a:t>
            </a:r>
          </a:p>
          <a:p>
            <a:r>
              <a:rPr lang="en-US" dirty="0"/>
              <a:t>Similarly we ascribe </a:t>
            </a:r>
            <a:r>
              <a:rPr lang="en-US" dirty="0" err="1"/>
              <a:t>kshetra</a:t>
            </a:r>
            <a:r>
              <a:rPr lang="en-US" dirty="0"/>
              <a:t> dharmas to </a:t>
            </a:r>
            <a:r>
              <a:rPr lang="en-US" dirty="0" err="1"/>
              <a:t>kshetrajna</a:t>
            </a:r>
            <a:r>
              <a:rPr lang="en-US" dirty="0"/>
              <a:t>. Brahman in all </a:t>
            </a:r>
            <a:r>
              <a:rPr lang="en-US" dirty="0" err="1"/>
              <a:t>kshetras</a:t>
            </a:r>
            <a:r>
              <a:rPr lang="en-US" dirty="0"/>
              <a:t>-(fields) is untouched by field-attributes (</a:t>
            </a:r>
            <a:r>
              <a:rPr lang="en-US" dirty="0" err="1"/>
              <a:t>kshetra</a:t>
            </a:r>
            <a:r>
              <a:rPr lang="en-US" dirty="0"/>
              <a:t> dharmas)</a:t>
            </a:r>
          </a:p>
        </p:txBody>
      </p:sp>
    </p:spTree>
    <p:extLst>
      <p:ext uri="{BB962C8B-B14F-4D97-AF65-F5344CB8AC3E}">
        <p14:creationId xmlns:p14="http://schemas.microsoft.com/office/powerpoint/2010/main" val="661123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31837-06EF-F311-CAB2-634C41C08B5B}"/>
              </a:ext>
            </a:extLst>
          </p:cNvPr>
          <p:cNvSpPr>
            <a:spLocks noGrp="1"/>
          </p:cNvSpPr>
          <p:nvPr>
            <p:ph type="title"/>
          </p:nvPr>
        </p:nvSpPr>
        <p:spPr/>
        <p:txBody>
          <a:bodyPr/>
          <a:lstStyle/>
          <a:p>
            <a:r>
              <a:rPr lang="en-US" dirty="0"/>
              <a:t>Get to the point. Let me ask you a tough question!</a:t>
            </a:r>
          </a:p>
        </p:txBody>
      </p:sp>
      <p:sp>
        <p:nvSpPr>
          <p:cNvPr id="3" name="Content Placeholder 2">
            <a:extLst>
              <a:ext uri="{FF2B5EF4-FFF2-40B4-BE49-F238E27FC236}">
                <a16:creationId xmlns:a16="http://schemas.microsoft.com/office/drawing/2014/main" id="{8A6304B8-BFDE-335F-1C5F-6DCADFE3C2CB}"/>
              </a:ext>
            </a:extLst>
          </p:cNvPr>
          <p:cNvSpPr>
            <a:spLocks noGrp="1"/>
          </p:cNvSpPr>
          <p:nvPr>
            <p:ph idx="1"/>
          </p:nvPr>
        </p:nvSpPr>
        <p:spPr/>
        <p:txBody>
          <a:bodyPr>
            <a:normAutofit fontScale="77500" lnSpcReduction="20000"/>
          </a:bodyPr>
          <a:lstStyle/>
          <a:p>
            <a:r>
              <a:rPr lang="en-US" dirty="0"/>
              <a:t>To whom is this illusion???</a:t>
            </a:r>
          </a:p>
          <a:p>
            <a:r>
              <a:rPr lang="en-US" dirty="0"/>
              <a:t>If you ask this question, to you this illusion exists!!!</a:t>
            </a:r>
          </a:p>
          <a:p>
            <a:r>
              <a:rPr lang="en-US" dirty="0"/>
              <a:t>The one who is free from bondage will never ask this question.</a:t>
            </a:r>
          </a:p>
          <a:p>
            <a:r>
              <a:rPr lang="en-US" dirty="0"/>
              <a:t>The process of being in bondage, getting out of bondage etc. all occur in avidya or illusion. If you say vidya is a process to get out of bondage, avidya is bondage, both avidya and vidya are happening inside illusion. Atman is untouched in all these processes.</a:t>
            </a:r>
          </a:p>
          <a:p>
            <a:r>
              <a:rPr lang="en-US" dirty="0"/>
              <a:t>If there is any knowing, feeling, thinking, experiencing, acting, then it is all in the realm of illusion! That </a:t>
            </a:r>
            <a:r>
              <a:rPr lang="en-US" dirty="0" err="1"/>
              <a:t>nirguna</a:t>
            </a:r>
            <a:r>
              <a:rPr lang="en-US" dirty="0"/>
              <a:t> brahman, who is same as </a:t>
            </a:r>
            <a:r>
              <a:rPr lang="en-US" dirty="0" err="1"/>
              <a:t>saguna</a:t>
            </a:r>
            <a:r>
              <a:rPr lang="en-US" dirty="0"/>
              <a:t> brahman, who is same as Jiva is free from this illusion. </a:t>
            </a:r>
          </a:p>
        </p:txBody>
      </p:sp>
    </p:spTree>
    <p:extLst>
      <p:ext uri="{BB962C8B-B14F-4D97-AF65-F5344CB8AC3E}">
        <p14:creationId xmlns:p14="http://schemas.microsoft.com/office/powerpoint/2010/main" val="1813890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4ACA9-FF9A-410A-ABFD-6B21DBAE1696}"/>
              </a:ext>
            </a:extLst>
          </p:cNvPr>
          <p:cNvSpPr>
            <a:spLocks noGrp="1"/>
          </p:cNvSpPr>
          <p:nvPr>
            <p:ph type="title"/>
          </p:nvPr>
        </p:nvSpPr>
        <p:spPr/>
        <p:txBody>
          <a:bodyPr/>
          <a:lstStyle/>
          <a:p>
            <a:r>
              <a:rPr lang="en-US" dirty="0"/>
              <a:t>Concept of </a:t>
            </a:r>
            <a:r>
              <a:rPr lang="en-US" dirty="0" err="1"/>
              <a:t>antah-karana</a:t>
            </a:r>
            <a:endParaRPr lang="en-US" dirty="0"/>
          </a:p>
        </p:txBody>
      </p:sp>
      <p:sp>
        <p:nvSpPr>
          <p:cNvPr id="4" name="Content Placeholder 3">
            <a:extLst>
              <a:ext uri="{FF2B5EF4-FFF2-40B4-BE49-F238E27FC236}">
                <a16:creationId xmlns:a16="http://schemas.microsoft.com/office/drawing/2014/main" id="{ECE6C559-A0C4-D649-C97C-3E52A3EA5FBD}"/>
              </a:ext>
            </a:extLst>
          </p:cNvPr>
          <p:cNvSpPr>
            <a:spLocks noGrp="1"/>
          </p:cNvSpPr>
          <p:nvPr>
            <p:ph idx="1"/>
          </p:nvPr>
        </p:nvSpPr>
        <p:spPr/>
        <p:txBody>
          <a:bodyPr>
            <a:normAutofit fontScale="70000" lnSpcReduction="20000"/>
          </a:bodyPr>
          <a:lstStyle/>
          <a:p>
            <a:r>
              <a:rPr lang="en-US" dirty="0"/>
              <a:t>Vidya, Avidya are both there. Discrimination and non-discrimination</a:t>
            </a:r>
          </a:p>
          <a:p>
            <a:r>
              <a:rPr lang="en-US" dirty="0"/>
              <a:t>Person with discrimination will avoid a snake or a sharp tip of a </a:t>
            </a:r>
            <a:r>
              <a:rPr lang="en-US" dirty="0" err="1"/>
              <a:t>darbha</a:t>
            </a:r>
            <a:r>
              <a:rPr lang="en-US" dirty="0"/>
              <a:t> grass, or a well.</a:t>
            </a:r>
          </a:p>
          <a:p>
            <a:r>
              <a:rPr lang="en-US" dirty="0"/>
              <a:t>Some people, due to lack of discrimination get severely hurt; look at the power of discrimination!</a:t>
            </a:r>
          </a:p>
          <a:p>
            <a:r>
              <a:rPr lang="en-US" dirty="0"/>
              <a:t>Both discrimination and non-discrimination are happening in illusion!!</a:t>
            </a:r>
          </a:p>
          <a:p>
            <a:r>
              <a:rPr lang="en-US" b="1" dirty="0"/>
              <a:t>Why is that?</a:t>
            </a:r>
          </a:p>
          <a:p>
            <a:r>
              <a:rPr lang="en-US" b="1" dirty="0"/>
              <a:t>Avidya is </a:t>
            </a:r>
            <a:r>
              <a:rPr lang="en-US" b="1" dirty="0" err="1"/>
              <a:t>karana</a:t>
            </a:r>
            <a:r>
              <a:rPr lang="en-US" b="1" dirty="0"/>
              <a:t> dharma not </a:t>
            </a:r>
            <a:r>
              <a:rPr lang="en-US" b="1" dirty="0" err="1"/>
              <a:t>kshetrajna</a:t>
            </a:r>
            <a:r>
              <a:rPr lang="en-US" b="1" dirty="0"/>
              <a:t> dharma.</a:t>
            </a:r>
          </a:p>
          <a:p>
            <a:r>
              <a:rPr lang="en-US" b="1" dirty="0"/>
              <a:t>Dhyana, karma yoga etc. can clean </a:t>
            </a:r>
            <a:r>
              <a:rPr lang="en-US" b="1" dirty="0" err="1"/>
              <a:t>antahkarana</a:t>
            </a:r>
            <a:r>
              <a:rPr lang="en-US" b="1" dirty="0"/>
              <a:t> and help in realization.</a:t>
            </a:r>
          </a:p>
          <a:p>
            <a:r>
              <a:rPr lang="en-US" b="1" dirty="0"/>
              <a:t>Even </a:t>
            </a:r>
            <a:r>
              <a:rPr lang="en-US" b="1" dirty="0" err="1"/>
              <a:t>jnanat</a:t>
            </a:r>
            <a:r>
              <a:rPr lang="en-US" b="1" dirty="0"/>
              <a:t> </a:t>
            </a:r>
            <a:r>
              <a:rPr lang="en-US" b="1" dirty="0" err="1"/>
              <a:t>mokshah</a:t>
            </a:r>
            <a:r>
              <a:rPr lang="en-US" b="1" dirty="0"/>
              <a:t> means this jnana is in this </a:t>
            </a:r>
            <a:r>
              <a:rPr lang="en-US" b="1" dirty="0" err="1"/>
              <a:t>antahkarana</a:t>
            </a:r>
            <a:r>
              <a:rPr lang="en-US" b="1" dirty="0"/>
              <a:t>. Since moksha itself</a:t>
            </a:r>
          </a:p>
          <a:p>
            <a:r>
              <a:rPr lang="en-US" b="1" dirty="0"/>
              <a:t>Is illusory since bandha is also illusory!!!</a:t>
            </a:r>
          </a:p>
          <a:p>
            <a:endParaRPr lang="en-US" dirty="0"/>
          </a:p>
        </p:txBody>
      </p:sp>
      <p:pic>
        <p:nvPicPr>
          <p:cNvPr id="5" name="Picture 4">
            <a:extLst>
              <a:ext uri="{FF2B5EF4-FFF2-40B4-BE49-F238E27FC236}">
                <a16:creationId xmlns:a16="http://schemas.microsoft.com/office/drawing/2014/main" id="{660072FF-3EFC-40DA-A28F-27AABCDD79A1}"/>
              </a:ext>
            </a:extLst>
          </p:cNvPr>
          <p:cNvPicPr>
            <a:picLocks noChangeAspect="1"/>
          </p:cNvPicPr>
          <p:nvPr/>
        </p:nvPicPr>
        <p:blipFill>
          <a:blip r:embed="rId2"/>
          <a:stretch>
            <a:fillRect/>
          </a:stretch>
        </p:blipFill>
        <p:spPr>
          <a:xfrm>
            <a:off x="9466095" y="3115469"/>
            <a:ext cx="1457325" cy="1771650"/>
          </a:xfrm>
          <a:prstGeom prst="rect">
            <a:avLst/>
          </a:prstGeom>
        </p:spPr>
      </p:pic>
      <p:cxnSp>
        <p:nvCxnSpPr>
          <p:cNvPr id="7" name="Straight Connector 6">
            <a:extLst>
              <a:ext uri="{FF2B5EF4-FFF2-40B4-BE49-F238E27FC236}">
                <a16:creationId xmlns:a16="http://schemas.microsoft.com/office/drawing/2014/main" id="{36720C15-978F-4700-8D13-AFD3002B1712}"/>
              </a:ext>
            </a:extLst>
          </p:cNvPr>
          <p:cNvCxnSpPr>
            <a:cxnSpLocks/>
          </p:cNvCxnSpPr>
          <p:nvPr/>
        </p:nvCxnSpPr>
        <p:spPr>
          <a:xfrm flipH="1" flipV="1">
            <a:off x="9127816" y="1480842"/>
            <a:ext cx="706953" cy="194815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D7CB0FB9-9F93-46D4-B9CD-E06235F0F7A2}"/>
              </a:ext>
            </a:extLst>
          </p:cNvPr>
          <p:cNvSpPr txBox="1"/>
          <p:nvPr/>
        </p:nvSpPr>
        <p:spPr>
          <a:xfrm>
            <a:off x="6797672" y="1204159"/>
            <a:ext cx="5336846" cy="369332"/>
          </a:xfrm>
          <a:prstGeom prst="rect">
            <a:avLst/>
          </a:prstGeom>
          <a:noFill/>
        </p:spPr>
        <p:txBody>
          <a:bodyPr wrap="none" rtlCol="0">
            <a:spAutoFit/>
          </a:bodyPr>
          <a:lstStyle/>
          <a:p>
            <a:r>
              <a:rPr lang="en-US" dirty="0"/>
              <a:t>Mind, Intellect, Ego (all are </a:t>
            </a:r>
            <a:r>
              <a:rPr lang="en-US" dirty="0" err="1"/>
              <a:t>antah</a:t>
            </a:r>
            <a:r>
              <a:rPr lang="en-US" dirty="0"/>
              <a:t> </a:t>
            </a:r>
            <a:r>
              <a:rPr lang="en-US" dirty="0" err="1"/>
              <a:t>karana</a:t>
            </a:r>
            <a:r>
              <a:rPr lang="en-US" dirty="0"/>
              <a:t>- inner organs)</a:t>
            </a:r>
          </a:p>
        </p:txBody>
      </p:sp>
    </p:spTree>
    <p:extLst>
      <p:ext uri="{BB962C8B-B14F-4D97-AF65-F5344CB8AC3E}">
        <p14:creationId xmlns:p14="http://schemas.microsoft.com/office/powerpoint/2010/main" val="2642024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EFD6528-CC8A-5277-CCE2-D4E7D77EE180}"/>
              </a:ext>
            </a:extLst>
          </p:cNvPr>
          <p:cNvSpPr>
            <a:spLocks noGrp="1"/>
          </p:cNvSpPr>
          <p:nvPr>
            <p:ph type="title"/>
          </p:nvPr>
        </p:nvSpPr>
        <p:spPr/>
        <p:txBody>
          <a:bodyPr>
            <a:normAutofit fontScale="90000"/>
          </a:bodyPr>
          <a:lstStyle/>
          <a:p>
            <a:r>
              <a:rPr lang="en-US" dirty="0"/>
              <a:t>Advaita: Maya, illusion, </a:t>
            </a:r>
            <a:r>
              <a:rPr lang="en-US" dirty="0" err="1"/>
              <a:t>mithya</a:t>
            </a:r>
            <a:r>
              <a:rPr lang="en-US" dirty="0"/>
              <a:t>, “</a:t>
            </a:r>
            <a:r>
              <a:rPr lang="en-US" dirty="0" err="1"/>
              <a:t>anrta</a:t>
            </a:r>
            <a:r>
              <a:rPr lang="en-US" dirty="0"/>
              <a:t>”, avidya, </a:t>
            </a:r>
            <a:r>
              <a:rPr lang="en-US" dirty="0" err="1"/>
              <a:t>vyavaharika</a:t>
            </a:r>
            <a:r>
              <a:rPr lang="en-US" dirty="0"/>
              <a:t> satya (conventional reality)</a:t>
            </a:r>
            <a:br>
              <a:rPr lang="en-US" dirty="0"/>
            </a:br>
            <a:endParaRPr lang="en-US" dirty="0"/>
          </a:p>
        </p:txBody>
      </p:sp>
      <p:sp>
        <p:nvSpPr>
          <p:cNvPr id="8" name="Content Placeholder 7">
            <a:extLst>
              <a:ext uri="{FF2B5EF4-FFF2-40B4-BE49-F238E27FC236}">
                <a16:creationId xmlns:a16="http://schemas.microsoft.com/office/drawing/2014/main" id="{C378BEE1-6A7B-9A12-E35F-44F6B899F7B9}"/>
              </a:ext>
            </a:extLst>
          </p:cNvPr>
          <p:cNvSpPr>
            <a:spLocks noGrp="1"/>
          </p:cNvSpPr>
          <p:nvPr>
            <p:ph sz="half" idx="1"/>
          </p:nvPr>
        </p:nvSpPr>
        <p:spPr/>
        <p:txBody>
          <a:bodyPr>
            <a:normAutofit fontScale="85000" lnSpcReduction="20000"/>
          </a:bodyPr>
          <a:lstStyle/>
          <a:p>
            <a:r>
              <a:rPr lang="en-US" dirty="0"/>
              <a:t>Acting: I did well in my exams, I defeated the enemy, I am the doer, </a:t>
            </a:r>
          </a:p>
          <a:p>
            <a:r>
              <a:rPr lang="en-US" dirty="0"/>
              <a:t>Thinking: I am thinking about astronomy,</a:t>
            </a:r>
          </a:p>
          <a:p>
            <a:r>
              <a:rPr lang="en-US" dirty="0"/>
              <a:t>Knowing: I know Vedanta very well. I am an expert!</a:t>
            </a:r>
          </a:p>
          <a:p>
            <a:r>
              <a:rPr lang="en-US" dirty="0"/>
              <a:t>Feeling: I am happy, I am sad</a:t>
            </a:r>
          </a:p>
          <a:p>
            <a:r>
              <a:rPr lang="en-US" dirty="0"/>
              <a:t>Experiencing: heat, cold, softness, harshness</a:t>
            </a:r>
          </a:p>
          <a:p>
            <a:endParaRPr lang="en-US" dirty="0"/>
          </a:p>
        </p:txBody>
      </p:sp>
      <p:sp>
        <p:nvSpPr>
          <p:cNvPr id="11" name="Content Placeholder 10">
            <a:extLst>
              <a:ext uri="{FF2B5EF4-FFF2-40B4-BE49-F238E27FC236}">
                <a16:creationId xmlns:a16="http://schemas.microsoft.com/office/drawing/2014/main" id="{26B627ED-06DD-EF8F-2C0F-0FAAF6B010DE}"/>
              </a:ext>
            </a:extLst>
          </p:cNvPr>
          <p:cNvSpPr>
            <a:spLocks noGrp="1"/>
          </p:cNvSpPr>
          <p:nvPr>
            <p:ph sz="half" idx="2"/>
          </p:nvPr>
        </p:nvSpPr>
        <p:spPr/>
        <p:txBody>
          <a:bodyPr>
            <a:normAutofit fontScale="85000" lnSpcReduction="20000"/>
          </a:bodyPr>
          <a:lstStyle/>
          <a:p>
            <a:r>
              <a:rPr lang="en-US" dirty="0"/>
              <a:t>I am doing karma yoga, bhakti yoga</a:t>
            </a:r>
          </a:p>
          <a:p>
            <a:r>
              <a:rPr lang="en-US" dirty="0"/>
              <a:t>I am ignorant, I am knowledgeable</a:t>
            </a:r>
          </a:p>
          <a:p>
            <a:r>
              <a:rPr lang="en-US" dirty="0"/>
              <a:t>Why is this? - Difference exists between: knower, known, knowledge</a:t>
            </a:r>
          </a:p>
          <a:p>
            <a:r>
              <a:rPr lang="en-US" dirty="0"/>
              <a:t>Can be destroyed by Jnana!!!</a:t>
            </a:r>
          </a:p>
          <a:p>
            <a:r>
              <a:rPr lang="en-US" dirty="0"/>
              <a:t>Like fire burning up the forest and extinguishing itself.</a:t>
            </a:r>
          </a:p>
          <a:p>
            <a:endParaRPr lang="en-US" dirty="0"/>
          </a:p>
        </p:txBody>
      </p:sp>
    </p:spTree>
    <p:extLst>
      <p:ext uri="{BB962C8B-B14F-4D97-AF65-F5344CB8AC3E}">
        <p14:creationId xmlns:p14="http://schemas.microsoft.com/office/powerpoint/2010/main" val="3449453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5AC2759-8997-CC9E-EABF-F4C1C6A1535F}"/>
              </a:ext>
            </a:extLst>
          </p:cNvPr>
          <p:cNvSpPr>
            <a:spLocks noGrp="1"/>
          </p:cNvSpPr>
          <p:nvPr>
            <p:ph type="title"/>
          </p:nvPr>
        </p:nvSpPr>
        <p:spPr/>
        <p:txBody>
          <a:bodyPr>
            <a:normAutofit fontScale="90000"/>
          </a:bodyPr>
          <a:lstStyle/>
          <a:p>
            <a:r>
              <a:rPr lang="en-US" dirty="0" err="1"/>
              <a:t>nirupAdhika</a:t>
            </a:r>
            <a:r>
              <a:rPr lang="en-US" dirty="0"/>
              <a:t> Satya, absolute truth, </a:t>
            </a:r>
            <a:r>
              <a:rPr lang="en-US" dirty="0" err="1"/>
              <a:t>nirguna</a:t>
            </a:r>
            <a:r>
              <a:rPr lang="en-US" dirty="0"/>
              <a:t> brahman</a:t>
            </a:r>
            <a:br>
              <a:rPr lang="en-US" dirty="0"/>
            </a:br>
            <a:endParaRPr lang="en-US" dirty="0"/>
          </a:p>
        </p:txBody>
      </p:sp>
      <p:sp>
        <p:nvSpPr>
          <p:cNvPr id="8" name="Content Placeholder 7">
            <a:extLst>
              <a:ext uri="{FF2B5EF4-FFF2-40B4-BE49-F238E27FC236}">
                <a16:creationId xmlns:a16="http://schemas.microsoft.com/office/drawing/2014/main" id="{7E83034E-C9F8-B18C-CD97-B4CC66954A49}"/>
              </a:ext>
            </a:extLst>
          </p:cNvPr>
          <p:cNvSpPr>
            <a:spLocks noGrp="1"/>
          </p:cNvSpPr>
          <p:nvPr>
            <p:ph idx="1"/>
          </p:nvPr>
        </p:nvSpPr>
        <p:spPr/>
        <p:txBody>
          <a:bodyPr/>
          <a:lstStyle/>
          <a:p>
            <a:r>
              <a:rPr lang="en-US" dirty="0"/>
              <a:t>No action, No thinking, No doing, In explicable state</a:t>
            </a:r>
          </a:p>
          <a:p>
            <a:r>
              <a:rPr lang="en-US" dirty="0"/>
              <a:t>There is no separation between: knower, known, knowledge</a:t>
            </a:r>
          </a:p>
          <a:p>
            <a:endParaRPr lang="en-US" dirty="0"/>
          </a:p>
        </p:txBody>
      </p:sp>
    </p:spTree>
    <p:extLst>
      <p:ext uri="{BB962C8B-B14F-4D97-AF65-F5344CB8AC3E}">
        <p14:creationId xmlns:p14="http://schemas.microsoft.com/office/powerpoint/2010/main" val="693048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8FF1E-D808-102F-2893-046A9E7C4DDB}"/>
              </a:ext>
            </a:extLst>
          </p:cNvPr>
          <p:cNvSpPr>
            <a:spLocks noGrp="1"/>
          </p:cNvSpPr>
          <p:nvPr>
            <p:ph type="title"/>
          </p:nvPr>
        </p:nvSpPr>
        <p:spPr/>
        <p:txBody>
          <a:bodyPr/>
          <a:lstStyle/>
          <a:p>
            <a:r>
              <a:rPr lang="en-US" dirty="0"/>
              <a:t>Shastras become useless if </a:t>
            </a:r>
            <a:r>
              <a:rPr lang="en-US" dirty="0" err="1"/>
              <a:t>jiva</a:t>
            </a:r>
            <a:r>
              <a:rPr lang="en-US" dirty="0"/>
              <a:t> is brahman!</a:t>
            </a:r>
          </a:p>
        </p:txBody>
      </p:sp>
      <p:sp>
        <p:nvSpPr>
          <p:cNvPr id="3" name="Content Placeholder 2">
            <a:extLst>
              <a:ext uri="{FF2B5EF4-FFF2-40B4-BE49-F238E27FC236}">
                <a16:creationId xmlns:a16="http://schemas.microsoft.com/office/drawing/2014/main" id="{331B7BD1-D9CF-BABB-99F0-7778AEA56E37}"/>
              </a:ext>
            </a:extLst>
          </p:cNvPr>
          <p:cNvSpPr>
            <a:spLocks noGrp="1"/>
          </p:cNvSpPr>
          <p:nvPr>
            <p:ph idx="1"/>
          </p:nvPr>
        </p:nvSpPr>
        <p:spPr/>
        <p:txBody>
          <a:bodyPr>
            <a:normAutofit fontScale="85000" lnSpcReduction="10000"/>
          </a:bodyPr>
          <a:lstStyle/>
          <a:p>
            <a:r>
              <a:rPr lang="en-US" dirty="0"/>
              <a:t>No they wont. Shastras make sense only in state of </a:t>
            </a:r>
            <a:r>
              <a:rPr lang="en-US" dirty="0" err="1"/>
              <a:t>ajnana</a:t>
            </a:r>
            <a:r>
              <a:rPr lang="en-US" dirty="0"/>
              <a:t> and not in moksha </a:t>
            </a:r>
          </a:p>
          <a:p>
            <a:r>
              <a:rPr lang="en-US" dirty="0"/>
              <a:t>This problem and solution is common to all other </a:t>
            </a:r>
            <a:r>
              <a:rPr lang="en-US" dirty="0" err="1"/>
              <a:t>dvaitins</a:t>
            </a:r>
            <a:r>
              <a:rPr lang="en-US" dirty="0"/>
              <a:t> too!</a:t>
            </a:r>
          </a:p>
          <a:p>
            <a:r>
              <a:rPr lang="en-US" dirty="0"/>
              <a:t>No, for Advaita, even shastras are illusory to start with!!</a:t>
            </a:r>
          </a:p>
          <a:p>
            <a:r>
              <a:rPr lang="en-US" dirty="0"/>
              <a:t>There are more problems in the “</a:t>
            </a:r>
            <a:r>
              <a:rPr lang="en-US" dirty="0" err="1"/>
              <a:t>dvaitin</a:t>
            </a:r>
            <a:r>
              <a:rPr lang="en-US" dirty="0"/>
              <a:t> camp”. How?</a:t>
            </a:r>
          </a:p>
          <a:p>
            <a:r>
              <a:rPr lang="en-US" dirty="0"/>
              <a:t>Atman has to have phases. Initially bound and then released. If initially bound “</a:t>
            </a:r>
            <a:r>
              <a:rPr lang="en-US" dirty="0" err="1"/>
              <a:t>anadi</a:t>
            </a:r>
            <a:r>
              <a:rPr lang="en-US" dirty="0"/>
              <a:t>-bondage” </a:t>
            </a:r>
            <a:r>
              <a:rPr lang="en-US" dirty="0" err="1"/>
              <a:t>anadi</a:t>
            </a:r>
            <a:r>
              <a:rPr lang="en-US" dirty="0"/>
              <a:t>, then it has to be Ananta and bondage cannot be avoided. This is the rule! Hence, it is clear. </a:t>
            </a:r>
            <a:r>
              <a:rPr lang="en-US" dirty="0" err="1"/>
              <a:t>Anadi</a:t>
            </a:r>
            <a:r>
              <a:rPr lang="en-US" dirty="0"/>
              <a:t> means without cause!! However how do you justify the words?? Aadi has to be understood as cause?</a:t>
            </a:r>
          </a:p>
        </p:txBody>
      </p:sp>
    </p:spTree>
    <p:extLst>
      <p:ext uri="{BB962C8B-B14F-4D97-AF65-F5344CB8AC3E}">
        <p14:creationId xmlns:p14="http://schemas.microsoft.com/office/powerpoint/2010/main" val="344450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56F6E-63BD-38F7-BE47-E15231352C87}"/>
              </a:ext>
            </a:extLst>
          </p:cNvPr>
          <p:cNvSpPr>
            <a:spLocks noGrp="1"/>
          </p:cNvSpPr>
          <p:nvPr>
            <p:ph type="title"/>
          </p:nvPr>
        </p:nvSpPr>
        <p:spPr/>
        <p:txBody>
          <a:bodyPr/>
          <a:lstStyle/>
          <a:p>
            <a:r>
              <a:rPr lang="en-US" dirty="0" err="1"/>
              <a:t>Dvaitins</a:t>
            </a:r>
            <a:r>
              <a:rPr lang="en-US" dirty="0"/>
              <a:t> have deep problems</a:t>
            </a:r>
          </a:p>
        </p:txBody>
      </p:sp>
      <p:sp>
        <p:nvSpPr>
          <p:cNvPr id="3" name="Content Placeholder 2">
            <a:extLst>
              <a:ext uri="{FF2B5EF4-FFF2-40B4-BE49-F238E27FC236}">
                <a16:creationId xmlns:a16="http://schemas.microsoft.com/office/drawing/2014/main" id="{57C1FF52-D890-C3A2-1357-BEC4BDDCACA6}"/>
              </a:ext>
            </a:extLst>
          </p:cNvPr>
          <p:cNvSpPr>
            <a:spLocks noGrp="1"/>
          </p:cNvSpPr>
          <p:nvPr>
            <p:ph idx="1"/>
          </p:nvPr>
        </p:nvSpPr>
        <p:spPr/>
        <p:txBody>
          <a:bodyPr>
            <a:normAutofit fontScale="85000" lnSpcReduction="10000"/>
          </a:bodyPr>
          <a:lstStyle/>
          <a:p>
            <a:r>
              <a:rPr lang="en-US" dirty="0"/>
              <a:t>If phases like bondage and release are accepted to </a:t>
            </a:r>
            <a:r>
              <a:rPr lang="en-US" dirty="0" err="1"/>
              <a:t>jivatman</a:t>
            </a:r>
            <a:r>
              <a:rPr lang="en-US" dirty="0"/>
              <a:t>, then the eternality cannot be justified. Bondage and release have to be accepted. Is being in bound phase due to a reason or due to its very nature? If very nature, then there is no moksha. If it is for a reason, then that reason has to be unreal! And bondage has to be unreal. </a:t>
            </a:r>
            <a:r>
              <a:rPr lang="en-US" dirty="0" err="1"/>
              <a:t>Dvaitins</a:t>
            </a:r>
            <a:r>
              <a:rPr lang="en-US" dirty="0"/>
              <a:t> have to accept Advaita!</a:t>
            </a:r>
          </a:p>
          <a:p>
            <a:r>
              <a:rPr lang="en-US" dirty="0"/>
              <a:t>Shastra </a:t>
            </a:r>
            <a:r>
              <a:rPr lang="en-US" dirty="0" err="1"/>
              <a:t>anarthakya</a:t>
            </a:r>
            <a:r>
              <a:rPr lang="en-US" dirty="0"/>
              <a:t> dosha is common. And can be solved together that it relates to moksha phase.</a:t>
            </a:r>
          </a:p>
          <a:p>
            <a:r>
              <a:rPr lang="en-US" dirty="0"/>
              <a:t>In Advaita bound phase is unreal and hence need for shastra is there. No one needs shastra in moksha</a:t>
            </a:r>
          </a:p>
        </p:txBody>
      </p:sp>
    </p:spTree>
    <p:extLst>
      <p:ext uri="{BB962C8B-B14F-4D97-AF65-F5344CB8AC3E}">
        <p14:creationId xmlns:p14="http://schemas.microsoft.com/office/powerpoint/2010/main" val="734510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E0ED2-2B49-3F3B-AFBC-EF1541540158}"/>
              </a:ext>
            </a:extLst>
          </p:cNvPr>
          <p:cNvSpPr>
            <a:spLocks noGrp="1"/>
          </p:cNvSpPr>
          <p:nvPr>
            <p:ph type="title"/>
          </p:nvPr>
        </p:nvSpPr>
        <p:spPr/>
        <p:txBody>
          <a:bodyPr/>
          <a:lstStyle/>
          <a:p>
            <a:r>
              <a:rPr lang="en-US" dirty="0"/>
              <a:t>Understand the nature of </a:t>
            </a:r>
            <a:r>
              <a:rPr lang="en-US" dirty="0" err="1"/>
              <a:t>kshetrajna</a:t>
            </a:r>
            <a:r>
              <a:rPr lang="en-US" dirty="0"/>
              <a:t> clearly</a:t>
            </a:r>
          </a:p>
        </p:txBody>
      </p:sp>
      <p:sp>
        <p:nvSpPr>
          <p:cNvPr id="3" name="Content Placeholder 2">
            <a:extLst>
              <a:ext uri="{FF2B5EF4-FFF2-40B4-BE49-F238E27FC236}">
                <a16:creationId xmlns:a16="http://schemas.microsoft.com/office/drawing/2014/main" id="{23908CF1-3C7E-262D-7F7A-BA74EB51331A}"/>
              </a:ext>
            </a:extLst>
          </p:cNvPr>
          <p:cNvSpPr>
            <a:spLocks noGrp="1"/>
          </p:cNvSpPr>
          <p:nvPr>
            <p:ph sz="half" idx="1"/>
          </p:nvPr>
        </p:nvSpPr>
        <p:spPr/>
        <p:txBody>
          <a:bodyPr>
            <a:normAutofit fontScale="92500"/>
          </a:bodyPr>
          <a:lstStyle/>
          <a:p>
            <a:r>
              <a:rPr lang="en-US" dirty="0"/>
              <a:t>I am thrilled today. I am extremely happy!</a:t>
            </a:r>
          </a:p>
          <a:p>
            <a:r>
              <a:rPr lang="en-US" dirty="0"/>
              <a:t>I </a:t>
            </a:r>
            <a:r>
              <a:rPr lang="en-US" dirty="0" err="1"/>
              <a:t>I</a:t>
            </a:r>
            <a:r>
              <a:rPr lang="en-US" dirty="0"/>
              <a:t> am sad, I am worried,  I am sick, my life is hopeless</a:t>
            </a:r>
          </a:p>
          <a:p>
            <a:r>
              <a:rPr lang="en-US" dirty="0"/>
              <a:t>What will happen to my dear ones?</a:t>
            </a:r>
          </a:p>
          <a:p>
            <a:r>
              <a:rPr lang="en-US" dirty="0"/>
              <a:t>Why am I unable to take this stress of life?</a:t>
            </a:r>
          </a:p>
          <a:p>
            <a:endParaRPr lang="en-US" dirty="0"/>
          </a:p>
        </p:txBody>
      </p:sp>
      <p:sp>
        <p:nvSpPr>
          <p:cNvPr id="4" name="Content Placeholder 3">
            <a:extLst>
              <a:ext uri="{FF2B5EF4-FFF2-40B4-BE49-F238E27FC236}">
                <a16:creationId xmlns:a16="http://schemas.microsoft.com/office/drawing/2014/main" id="{591E5758-2D50-D463-0B60-26086CCA9B93}"/>
              </a:ext>
            </a:extLst>
          </p:cNvPr>
          <p:cNvSpPr>
            <a:spLocks noGrp="1"/>
          </p:cNvSpPr>
          <p:nvPr>
            <p:ph sz="half" idx="2"/>
          </p:nvPr>
        </p:nvSpPr>
        <p:spPr/>
        <p:txBody>
          <a:bodyPr>
            <a:normAutofit fontScale="92500"/>
          </a:bodyPr>
          <a:lstStyle/>
          <a:p>
            <a:r>
              <a:rPr lang="en-US" dirty="0"/>
              <a:t>Note: all these are </a:t>
            </a:r>
            <a:r>
              <a:rPr lang="en-US" dirty="0" err="1"/>
              <a:t>jneya</a:t>
            </a:r>
            <a:r>
              <a:rPr lang="en-US" dirty="0"/>
              <a:t> dharmas. They do not belong to you. </a:t>
            </a:r>
            <a:r>
              <a:rPr lang="en-US" dirty="0" err="1"/>
              <a:t>Kshetrajna</a:t>
            </a:r>
            <a:r>
              <a:rPr lang="en-US" dirty="0"/>
              <a:t> is not tainted by any of these. He is untouched and uninvolved.</a:t>
            </a:r>
          </a:p>
        </p:txBody>
      </p:sp>
    </p:spTree>
    <p:extLst>
      <p:ext uri="{BB962C8B-B14F-4D97-AF65-F5344CB8AC3E}">
        <p14:creationId xmlns:p14="http://schemas.microsoft.com/office/powerpoint/2010/main" val="100688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2CF9C-4522-311B-3EDD-5C75AF388E25}"/>
              </a:ext>
            </a:extLst>
          </p:cNvPr>
          <p:cNvSpPr>
            <a:spLocks noGrp="1"/>
          </p:cNvSpPr>
          <p:nvPr>
            <p:ph type="title"/>
          </p:nvPr>
        </p:nvSpPr>
        <p:spPr/>
        <p:txBody>
          <a:bodyPr/>
          <a:lstStyle/>
          <a:p>
            <a:r>
              <a:rPr lang="en-US" dirty="0"/>
              <a:t>Who is the person who is bound and stuck in avidya</a:t>
            </a:r>
          </a:p>
        </p:txBody>
      </p:sp>
      <p:sp>
        <p:nvSpPr>
          <p:cNvPr id="3" name="Content Placeholder 2">
            <a:extLst>
              <a:ext uri="{FF2B5EF4-FFF2-40B4-BE49-F238E27FC236}">
                <a16:creationId xmlns:a16="http://schemas.microsoft.com/office/drawing/2014/main" id="{59EB3DCB-27C0-50EB-BC1E-8EEFDCAE1505}"/>
              </a:ext>
            </a:extLst>
          </p:cNvPr>
          <p:cNvSpPr>
            <a:spLocks noGrp="1"/>
          </p:cNvSpPr>
          <p:nvPr>
            <p:ph sz="half" idx="1"/>
          </p:nvPr>
        </p:nvSpPr>
        <p:spPr/>
        <p:txBody>
          <a:bodyPr>
            <a:normAutofit fontScale="92500"/>
          </a:bodyPr>
          <a:lstStyle/>
          <a:p>
            <a:r>
              <a:rPr lang="en-US" dirty="0"/>
              <a:t>I cant see me or know me clearly. But I know I am stuck in this samsara and subject joys and sorrows.</a:t>
            </a:r>
          </a:p>
          <a:p>
            <a:r>
              <a:rPr lang="en-US" dirty="0" err="1"/>
              <a:t>Jnatr</a:t>
            </a:r>
            <a:r>
              <a:rPr lang="en-US" dirty="0"/>
              <a:t> cannot know himself but only objects. All objects are not him anyway! If anything is known, it has to be other than </a:t>
            </a:r>
            <a:r>
              <a:rPr lang="en-US" dirty="0" err="1"/>
              <a:t>jnatr</a:t>
            </a:r>
            <a:r>
              <a:rPr lang="en-US" dirty="0"/>
              <a:t>!!</a:t>
            </a:r>
          </a:p>
        </p:txBody>
      </p:sp>
      <p:sp>
        <p:nvSpPr>
          <p:cNvPr id="4" name="Content Placeholder 3">
            <a:extLst>
              <a:ext uri="{FF2B5EF4-FFF2-40B4-BE49-F238E27FC236}">
                <a16:creationId xmlns:a16="http://schemas.microsoft.com/office/drawing/2014/main" id="{A916EFDC-AB4F-4D7D-D8E9-3BFF58CF6217}"/>
              </a:ext>
            </a:extLst>
          </p:cNvPr>
          <p:cNvSpPr>
            <a:spLocks noGrp="1"/>
          </p:cNvSpPr>
          <p:nvPr>
            <p:ph sz="half" idx="2"/>
          </p:nvPr>
        </p:nvSpPr>
        <p:spPr/>
        <p:txBody>
          <a:bodyPr>
            <a:normAutofit fontScale="92500"/>
          </a:bodyPr>
          <a:lstStyle/>
          <a:p>
            <a:r>
              <a:rPr lang="en-US" dirty="0"/>
              <a:t>If </a:t>
            </a:r>
            <a:r>
              <a:rPr lang="en-US" dirty="0" err="1"/>
              <a:t>jnatr</a:t>
            </a:r>
            <a:r>
              <a:rPr lang="en-US" dirty="0"/>
              <a:t> knows this world of sorrows, don’t you think it is a problem for </a:t>
            </a:r>
            <a:r>
              <a:rPr lang="en-US" dirty="0" err="1"/>
              <a:t>jnatr</a:t>
            </a:r>
            <a:r>
              <a:rPr lang="en-US" dirty="0"/>
              <a:t>?</a:t>
            </a:r>
          </a:p>
        </p:txBody>
      </p:sp>
    </p:spTree>
    <p:extLst>
      <p:ext uri="{BB962C8B-B14F-4D97-AF65-F5344CB8AC3E}">
        <p14:creationId xmlns:p14="http://schemas.microsoft.com/office/powerpoint/2010/main" val="735860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E872E-2955-83EF-124B-2FABA8C970AD}"/>
              </a:ext>
            </a:extLst>
          </p:cNvPr>
          <p:cNvSpPr>
            <a:spLocks noGrp="1"/>
          </p:cNvSpPr>
          <p:nvPr>
            <p:ph type="title"/>
          </p:nvPr>
        </p:nvSpPr>
        <p:spPr/>
        <p:txBody>
          <a:bodyPr/>
          <a:lstStyle/>
          <a:p>
            <a:r>
              <a:rPr lang="en-US" dirty="0"/>
              <a:t>13</a:t>
            </a:r>
            <a:r>
              <a:rPr lang="en-US" baseline="30000" dirty="0"/>
              <a:t>th</a:t>
            </a:r>
            <a:r>
              <a:rPr lang="en-US" dirty="0"/>
              <a:t> chapter concepts</a:t>
            </a:r>
          </a:p>
        </p:txBody>
      </p:sp>
      <p:sp>
        <p:nvSpPr>
          <p:cNvPr id="3" name="Content Placeholder 2">
            <a:extLst>
              <a:ext uri="{FF2B5EF4-FFF2-40B4-BE49-F238E27FC236}">
                <a16:creationId xmlns:a16="http://schemas.microsoft.com/office/drawing/2014/main" id="{B058FF92-AA82-7702-098F-4158F1AA46AB}"/>
              </a:ext>
            </a:extLst>
          </p:cNvPr>
          <p:cNvSpPr>
            <a:spLocks noGrp="1"/>
          </p:cNvSpPr>
          <p:nvPr>
            <p:ph idx="1"/>
          </p:nvPr>
        </p:nvSpPr>
        <p:spPr/>
        <p:txBody>
          <a:bodyPr>
            <a:normAutofit/>
          </a:bodyPr>
          <a:lstStyle/>
          <a:p>
            <a:r>
              <a:rPr lang="en-US" b="1" dirty="0"/>
              <a:t>This Body is </a:t>
            </a:r>
            <a:r>
              <a:rPr lang="en-US" b="1" dirty="0" err="1"/>
              <a:t>kshetra</a:t>
            </a:r>
            <a:r>
              <a:rPr lang="en-US" dirty="0"/>
              <a:t>. </a:t>
            </a:r>
            <a:r>
              <a:rPr lang="en-US" b="1" dirty="0"/>
              <a:t>One who knows this is </a:t>
            </a:r>
            <a:r>
              <a:rPr lang="en-US" b="1" dirty="0" err="1"/>
              <a:t>Kshetrajna</a:t>
            </a:r>
            <a:r>
              <a:rPr lang="en-US" dirty="0"/>
              <a:t>.</a:t>
            </a:r>
          </a:p>
          <a:p>
            <a:r>
              <a:rPr lang="en-US" b="1" dirty="0"/>
              <a:t>Know me (Sri Krishna) </a:t>
            </a:r>
            <a:r>
              <a:rPr lang="en-US" dirty="0"/>
              <a:t>as also the </a:t>
            </a:r>
            <a:r>
              <a:rPr lang="en-US" b="1" dirty="0" err="1"/>
              <a:t>Kshetrajna</a:t>
            </a:r>
            <a:r>
              <a:rPr lang="en-US" dirty="0"/>
              <a:t> </a:t>
            </a:r>
            <a:r>
              <a:rPr lang="en-US" b="1" dirty="0"/>
              <a:t>in all bodies</a:t>
            </a:r>
            <a:r>
              <a:rPr lang="en-US" dirty="0"/>
              <a:t>.  The knowledge of </a:t>
            </a:r>
            <a:r>
              <a:rPr lang="en-US" dirty="0" err="1"/>
              <a:t>kshetra</a:t>
            </a:r>
            <a:r>
              <a:rPr lang="en-US" dirty="0"/>
              <a:t> (body) and </a:t>
            </a:r>
            <a:r>
              <a:rPr lang="en-US" dirty="0" err="1"/>
              <a:t>kshetrajna</a:t>
            </a:r>
            <a:r>
              <a:rPr lang="en-US" dirty="0"/>
              <a:t> (</a:t>
            </a:r>
            <a:r>
              <a:rPr lang="en-US" dirty="0" err="1"/>
              <a:t>jiva</a:t>
            </a:r>
            <a:r>
              <a:rPr lang="en-US" dirty="0"/>
              <a:t>) is true knowledge. </a:t>
            </a:r>
            <a:r>
              <a:rPr lang="en-US" b="1" dirty="0"/>
              <a:t>There is nothing else remaining to be known other than </a:t>
            </a:r>
            <a:r>
              <a:rPr lang="en-US" b="1" dirty="0" err="1"/>
              <a:t>kshetra</a:t>
            </a:r>
            <a:r>
              <a:rPr lang="en-US" b="1" dirty="0"/>
              <a:t> and </a:t>
            </a:r>
            <a:r>
              <a:rPr lang="en-US" b="1" dirty="0" err="1"/>
              <a:t>kshetrajna</a:t>
            </a:r>
            <a:r>
              <a:rPr lang="en-US" dirty="0"/>
              <a:t>. This is my view (</a:t>
            </a:r>
            <a:r>
              <a:rPr lang="en-US" dirty="0" err="1"/>
              <a:t>Ishwara’s</a:t>
            </a:r>
            <a:r>
              <a:rPr lang="en-US" dirty="0"/>
              <a:t> Sri Krishna’s view) </a:t>
            </a:r>
            <a:r>
              <a:rPr lang="sa-IN" b="0" i="0" dirty="0">
                <a:solidFill>
                  <a:srgbClr val="222222"/>
                </a:solidFill>
                <a:effectLst/>
                <a:latin typeface="Open Sans" panose="020B0606030504020204" pitchFamily="34" charset="0"/>
              </a:rPr>
              <a:t>इति </a:t>
            </a:r>
            <a:r>
              <a:rPr lang="sa-IN" b="1" i="0" dirty="0">
                <a:solidFill>
                  <a:srgbClr val="333333"/>
                </a:solidFill>
                <a:effectLst/>
                <a:latin typeface="Open Sans" panose="020B0606030504020204" pitchFamily="34" charset="0"/>
              </a:rPr>
              <a:t>मतम् </a:t>
            </a:r>
            <a:r>
              <a:rPr lang="sa-IN" b="0" i="0" dirty="0">
                <a:solidFill>
                  <a:srgbClr val="222222"/>
                </a:solidFill>
                <a:effectLst/>
                <a:latin typeface="Open Sans" panose="020B0606030504020204" pitchFamily="34" charset="0"/>
              </a:rPr>
              <a:t>अभिप्रायः </a:t>
            </a:r>
            <a:r>
              <a:rPr lang="sa-IN" b="1" i="0" dirty="0">
                <a:solidFill>
                  <a:srgbClr val="333333"/>
                </a:solidFill>
                <a:effectLst/>
                <a:latin typeface="Open Sans" panose="020B0606030504020204" pitchFamily="34" charset="0"/>
              </a:rPr>
              <a:t>मम</a:t>
            </a:r>
            <a:r>
              <a:rPr lang="sa-IN" b="0" i="0" dirty="0">
                <a:solidFill>
                  <a:srgbClr val="222222"/>
                </a:solidFill>
                <a:effectLst/>
                <a:latin typeface="Open Sans" panose="020B0606030504020204" pitchFamily="34" charset="0"/>
              </a:rPr>
              <a:t> ईश्वरस्य विष्णोः</a:t>
            </a:r>
            <a:r>
              <a:rPr lang="en-US" dirty="0"/>
              <a:t> -13.2</a:t>
            </a:r>
          </a:p>
          <a:p>
            <a:endParaRPr lang="en-US" dirty="0"/>
          </a:p>
        </p:txBody>
      </p:sp>
    </p:spTree>
    <p:extLst>
      <p:ext uri="{BB962C8B-B14F-4D97-AF65-F5344CB8AC3E}">
        <p14:creationId xmlns:p14="http://schemas.microsoft.com/office/powerpoint/2010/main" val="152640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DA210-C08A-C190-BE8C-E730C7B22E8F}"/>
              </a:ext>
            </a:extLst>
          </p:cNvPr>
          <p:cNvSpPr>
            <a:spLocks noGrp="1"/>
          </p:cNvSpPr>
          <p:nvPr>
            <p:ph type="title"/>
          </p:nvPr>
        </p:nvSpPr>
        <p:spPr/>
        <p:txBody>
          <a:bodyPr/>
          <a:lstStyle/>
          <a:p>
            <a:r>
              <a:rPr lang="en-US" dirty="0"/>
              <a:t>To whom is this avidya?</a:t>
            </a:r>
          </a:p>
        </p:txBody>
      </p:sp>
      <p:sp>
        <p:nvSpPr>
          <p:cNvPr id="3" name="Content Placeholder 2">
            <a:extLst>
              <a:ext uri="{FF2B5EF4-FFF2-40B4-BE49-F238E27FC236}">
                <a16:creationId xmlns:a16="http://schemas.microsoft.com/office/drawing/2014/main" id="{0894DB00-11C3-1F98-D36C-C8974BF63B4C}"/>
              </a:ext>
            </a:extLst>
          </p:cNvPr>
          <p:cNvSpPr>
            <a:spLocks noGrp="1"/>
          </p:cNvSpPr>
          <p:nvPr>
            <p:ph sz="half" idx="1"/>
          </p:nvPr>
        </p:nvSpPr>
        <p:spPr/>
        <p:txBody>
          <a:bodyPr>
            <a:normAutofit fontScale="92500" lnSpcReduction="20000"/>
          </a:bodyPr>
          <a:lstStyle/>
          <a:p>
            <a:r>
              <a:rPr lang="en-US" dirty="0"/>
              <a:t>We say fire burns. However, the nature of fire is being hot. Similarly we say as convention fire burns. There is no real action burning that can be ascribed to fire. The nature of fire is to be hot. Similarly </a:t>
            </a:r>
            <a:r>
              <a:rPr lang="en-US" dirty="0" err="1"/>
              <a:t>jnatrtva</a:t>
            </a:r>
            <a:r>
              <a:rPr lang="en-US" dirty="0"/>
              <a:t> us </a:t>
            </a:r>
            <a:r>
              <a:rPr lang="en-US" dirty="0" err="1"/>
              <a:t>aupacharika</a:t>
            </a:r>
            <a:r>
              <a:rPr lang="en-US" dirty="0"/>
              <a:t>. We just say. It does not exist.</a:t>
            </a:r>
          </a:p>
          <a:p>
            <a:endParaRPr lang="en-US" dirty="0"/>
          </a:p>
        </p:txBody>
      </p:sp>
      <p:sp>
        <p:nvSpPr>
          <p:cNvPr id="4" name="Content Placeholder 3">
            <a:extLst>
              <a:ext uri="{FF2B5EF4-FFF2-40B4-BE49-F238E27FC236}">
                <a16:creationId xmlns:a16="http://schemas.microsoft.com/office/drawing/2014/main" id="{9A289212-EDD4-9A14-7B91-F8823ECDEE83}"/>
              </a:ext>
            </a:extLst>
          </p:cNvPr>
          <p:cNvSpPr>
            <a:spLocks noGrp="1"/>
          </p:cNvSpPr>
          <p:nvPr>
            <p:ph sz="half" idx="2"/>
          </p:nvPr>
        </p:nvSpPr>
        <p:spPr/>
        <p:txBody>
          <a:bodyPr>
            <a:normAutofit fontScale="92500" lnSpcReduction="20000"/>
          </a:bodyPr>
          <a:lstStyle/>
          <a:p>
            <a:r>
              <a:rPr lang="en-US" dirty="0"/>
              <a:t>Nothing taints </a:t>
            </a:r>
            <a:r>
              <a:rPr lang="en-US" dirty="0" err="1"/>
              <a:t>kshetrajna</a:t>
            </a:r>
            <a:r>
              <a:rPr lang="en-US" dirty="0"/>
              <a:t> or </a:t>
            </a:r>
            <a:r>
              <a:rPr lang="en-US" dirty="0" err="1"/>
              <a:t>jnatr</a:t>
            </a:r>
            <a:endParaRPr lang="en-US" dirty="0"/>
          </a:p>
          <a:p>
            <a:r>
              <a:rPr lang="en-US" dirty="0"/>
              <a:t>Jiva is just a phantom entity in the </a:t>
            </a:r>
            <a:r>
              <a:rPr lang="en-US" dirty="0" err="1"/>
              <a:t>antahkarana</a:t>
            </a:r>
            <a:r>
              <a:rPr lang="en-US" dirty="0"/>
              <a:t> (</a:t>
            </a:r>
            <a:r>
              <a:rPr lang="en-US" dirty="0" err="1"/>
              <a:t>antahkarana</a:t>
            </a:r>
            <a:r>
              <a:rPr lang="en-US" dirty="0"/>
              <a:t> </a:t>
            </a:r>
            <a:r>
              <a:rPr lang="en-US" dirty="0" err="1"/>
              <a:t>avacchhina</a:t>
            </a:r>
            <a:r>
              <a:rPr lang="en-US" dirty="0"/>
              <a:t> Chaitanya) not real entity. </a:t>
            </a:r>
          </a:p>
          <a:p>
            <a:r>
              <a:rPr lang="en-US" b="1" dirty="0"/>
              <a:t>Due to avidya the knower and the known is imagined. Killer and killed is imagined. Doer and the action is imagined.</a:t>
            </a:r>
          </a:p>
        </p:txBody>
      </p:sp>
    </p:spTree>
    <p:extLst>
      <p:ext uri="{BB962C8B-B14F-4D97-AF65-F5344CB8AC3E}">
        <p14:creationId xmlns:p14="http://schemas.microsoft.com/office/powerpoint/2010/main" val="1251024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3F836-401B-6EA6-CCA0-6DF4CF43843C}"/>
              </a:ext>
            </a:extLst>
          </p:cNvPr>
          <p:cNvSpPr>
            <a:spLocks noGrp="1"/>
          </p:cNvSpPr>
          <p:nvPr>
            <p:ph type="title"/>
          </p:nvPr>
        </p:nvSpPr>
        <p:spPr/>
        <p:txBody>
          <a:bodyPr/>
          <a:lstStyle/>
          <a:p>
            <a:r>
              <a:rPr lang="en-US" dirty="0"/>
              <a:t>More details in</a:t>
            </a:r>
          </a:p>
        </p:txBody>
      </p:sp>
      <p:sp>
        <p:nvSpPr>
          <p:cNvPr id="3" name="Content Placeholder 2">
            <a:extLst>
              <a:ext uri="{FF2B5EF4-FFF2-40B4-BE49-F238E27FC236}">
                <a16:creationId xmlns:a16="http://schemas.microsoft.com/office/drawing/2014/main" id="{30EB4D0E-E323-8074-40B7-F8E84B06493A}"/>
              </a:ext>
            </a:extLst>
          </p:cNvPr>
          <p:cNvSpPr>
            <a:spLocks noGrp="1"/>
          </p:cNvSpPr>
          <p:nvPr>
            <p:ph sz="half" idx="1"/>
          </p:nvPr>
        </p:nvSpPr>
        <p:spPr/>
        <p:txBody>
          <a:bodyPr>
            <a:normAutofit fontScale="77500" lnSpcReduction="20000"/>
          </a:bodyPr>
          <a:lstStyle/>
          <a:p>
            <a:r>
              <a:rPr lang="sa-IN" b="0" i="0" dirty="0">
                <a:solidFill>
                  <a:srgbClr val="222222"/>
                </a:solidFill>
                <a:effectLst/>
                <a:latin typeface="Open Sans" panose="020B0606030504020204" pitchFamily="34" charset="0"/>
              </a:rPr>
              <a:t>न हि देहभृता शक्यं त्यक्तुं कर्माण्यशेषतः।</a:t>
            </a:r>
            <a:br>
              <a:rPr lang="sa-IN" dirty="0"/>
            </a:br>
            <a:r>
              <a:rPr lang="sa-IN" b="0" i="0" dirty="0">
                <a:solidFill>
                  <a:srgbClr val="222222"/>
                </a:solidFill>
                <a:effectLst/>
                <a:latin typeface="Open Sans" panose="020B0606030504020204" pitchFamily="34" charset="0"/>
              </a:rPr>
              <a:t>यस्तु कर्मफलत्यागी स त्यागीत्यभिधीयते।।18.11।।</a:t>
            </a:r>
            <a:endParaRPr lang="en-US" b="0" i="0" dirty="0">
              <a:solidFill>
                <a:srgbClr val="222222"/>
              </a:solidFill>
              <a:effectLst/>
              <a:latin typeface="Open Sans" panose="020B0606030504020204" pitchFamily="34" charset="0"/>
            </a:endParaRPr>
          </a:p>
          <a:p>
            <a:r>
              <a:rPr lang="sa-IN" b="0" i="0" dirty="0">
                <a:solidFill>
                  <a:srgbClr val="222222"/>
                </a:solidFill>
                <a:effectLst/>
                <a:latin typeface="Open Sans" panose="020B0606030504020204" pitchFamily="34" charset="0"/>
              </a:rPr>
              <a:t>सिद्धिं प्राप्तो यथा ब्रह्म तथाप्नोति निबोध मे।</a:t>
            </a:r>
            <a:br>
              <a:rPr lang="sa-IN" dirty="0"/>
            </a:br>
            <a:r>
              <a:rPr lang="sa-IN" b="0" i="0" dirty="0">
                <a:solidFill>
                  <a:srgbClr val="222222"/>
                </a:solidFill>
                <a:effectLst/>
                <a:latin typeface="Open Sans" panose="020B0606030504020204" pitchFamily="34" charset="0"/>
              </a:rPr>
              <a:t>समासेनैव कौन्तेय निष्ठा ज्ञानस्य या परा।।18.50।।</a:t>
            </a:r>
            <a:endParaRPr lang="en-US" dirty="0"/>
          </a:p>
        </p:txBody>
      </p:sp>
      <p:sp>
        <p:nvSpPr>
          <p:cNvPr id="4" name="Content Placeholder 3">
            <a:extLst>
              <a:ext uri="{FF2B5EF4-FFF2-40B4-BE49-F238E27FC236}">
                <a16:creationId xmlns:a16="http://schemas.microsoft.com/office/drawing/2014/main" id="{4586A11F-B14B-0B01-C277-D4C52469A3F4}"/>
              </a:ext>
            </a:extLst>
          </p:cNvPr>
          <p:cNvSpPr>
            <a:spLocks noGrp="1"/>
          </p:cNvSpPr>
          <p:nvPr>
            <p:ph sz="half" idx="2"/>
          </p:nvPr>
        </p:nvSpPr>
        <p:spPr/>
        <p:txBody>
          <a:bodyPr>
            <a:normAutofit fontScale="77500" lnSpcReduction="20000"/>
          </a:bodyPr>
          <a:lstStyle/>
          <a:p>
            <a:r>
              <a:rPr lang="en-US" dirty="0"/>
              <a:t>If formless, how is it seen or understood?</a:t>
            </a:r>
          </a:p>
          <a:p>
            <a:r>
              <a:rPr lang="en-US" dirty="0"/>
              <a:t>Some say it is “</a:t>
            </a:r>
            <a:r>
              <a:rPr lang="en-US" dirty="0" err="1"/>
              <a:t>bhArupah</a:t>
            </a:r>
            <a:r>
              <a:rPr lang="en-US" dirty="0"/>
              <a:t> Aditya </a:t>
            </a:r>
            <a:r>
              <a:rPr lang="en-US" dirty="0" err="1"/>
              <a:t>varnam</a:t>
            </a:r>
            <a:r>
              <a:rPr lang="en-US" dirty="0"/>
              <a:t> etc… That is not really true. It is only other than tamas.</a:t>
            </a:r>
          </a:p>
          <a:p>
            <a:r>
              <a:rPr lang="en-US" dirty="0"/>
              <a:t>Remove all imaginary </a:t>
            </a:r>
            <a:r>
              <a:rPr lang="en-US" dirty="0" err="1"/>
              <a:t>nama</a:t>
            </a:r>
            <a:r>
              <a:rPr lang="en-US" dirty="0"/>
              <a:t> </a:t>
            </a:r>
            <a:r>
              <a:rPr lang="en-US" dirty="0" err="1"/>
              <a:t>rupa</a:t>
            </a:r>
            <a:r>
              <a:rPr lang="en-US" dirty="0"/>
              <a:t>. Anything with </a:t>
            </a:r>
            <a:r>
              <a:rPr lang="en-US" dirty="0" err="1"/>
              <a:t>nama-rupa</a:t>
            </a:r>
            <a:r>
              <a:rPr lang="en-US" dirty="0"/>
              <a:t> is not Atman. Hence once this </a:t>
            </a:r>
            <a:r>
              <a:rPr lang="en-US" dirty="0" err="1"/>
              <a:t>nama-rupa</a:t>
            </a:r>
            <a:r>
              <a:rPr lang="en-US" dirty="0"/>
              <a:t> is denied or dissolved atman appears by itself though formless. It is </a:t>
            </a:r>
            <a:r>
              <a:rPr lang="en-US" dirty="0" err="1"/>
              <a:t>sarva</a:t>
            </a:r>
            <a:r>
              <a:rPr lang="en-US" dirty="0"/>
              <a:t> </a:t>
            </a:r>
            <a:r>
              <a:rPr lang="en-US" dirty="0" err="1"/>
              <a:t>prasiddha</a:t>
            </a:r>
            <a:r>
              <a:rPr lang="en-US" dirty="0"/>
              <a:t>. In all cognitions it exists.</a:t>
            </a:r>
          </a:p>
        </p:txBody>
      </p:sp>
    </p:spTree>
    <p:extLst>
      <p:ext uri="{BB962C8B-B14F-4D97-AF65-F5344CB8AC3E}">
        <p14:creationId xmlns:p14="http://schemas.microsoft.com/office/powerpoint/2010/main" val="2968734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C6C48-1555-9830-13A6-B3098BBB4FE9}"/>
              </a:ext>
            </a:extLst>
          </p:cNvPr>
          <p:cNvSpPr>
            <a:spLocks noGrp="1"/>
          </p:cNvSpPr>
          <p:nvPr>
            <p:ph type="title"/>
          </p:nvPr>
        </p:nvSpPr>
        <p:spPr/>
        <p:txBody>
          <a:bodyPr/>
          <a:lstStyle/>
          <a:p>
            <a:r>
              <a:rPr lang="en-US" dirty="0"/>
              <a:t>Consciousness (I) as we understand, is </a:t>
            </a:r>
            <a:r>
              <a:rPr lang="en-US" dirty="0" err="1"/>
              <a:t>kshetra</a:t>
            </a:r>
            <a:endParaRPr lang="en-US" dirty="0"/>
          </a:p>
        </p:txBody>
      </p:sp>
      <p:sp>
        <p:nvSpPr>
          <p:cNvPr id="3" name="Content Placeholder 2">
            <a:extLst>
              <a:ext uri="{FF2B5EF4-FFF2-40B4-BE49-F238E27FC236}">
                <a16:creationId xmlns:a16="http://schemas.microsoft.com/office/drawing/2014/main" id="{80CCBA23-95F3-A816-DE02-E1EF6747E53F}"/>
              </a:ext>
            </a:extLst>
          </p:cNvPr>
          <p:cNvSpPr>
            <a:spLocks noGrp="1"/>
          </p:cNvSpPr>
          <p:nvPr>
            <p:ph sz="half" idx="1"/>
          </p:nvPr>
        </p:nvSpPr>
        <p:spPr/>
        <p:txBody>
          <a:bodyPr/>
          <a:lstStyle/>
          <a:p>
            <a:r>
              <a:rPr lang="en-US" dirty="0"/>
              <a:t>Like how a heated iron rod appears bright red is full of agni (fire), so is this consciousness “Chetana” in this </a:t>
            </a:r>
            <a:r>
              <a:rPr lang="en-US" dirty="0" err="1"/>
              <a:t>antahkarana</a:t>
            </a:r>
            <a:r>
              <a:rPr lang="en-US" dirty="0"/>
              <a:t> (mind, buddhi, ahamkara). </a:t>
            </a:r>
            <a:r>
              <a:rPr lang="en-US" b="1" dirty="0"/>
              <a:t>This Chetana is </a:t>
            </a:r>
            <a:r>
              <a:rPr lang="en-US" b="1" dirty="0" err="1"/>
              <a:t>kshetra</a:t>
            </a:r>
            <a:r>
              <a:rPr lang="en-US" b="1" dirty="0"/>
              <a:t>, since it is known! (object, not self).</a:t>
            </a:r>
          </a:p>
        </p:txBody>
      </p:sp>
      <p:sp>
        <p:nvSpPr>
          <p:cNvPr id="4" name="Content Placeholder 3">
            <a:extLst>
              <a:ext uri="{FF2B5EF4-FFF2-40B4-BE49-F238E27FC236}">
                <a16:creationId xmlns:a16="http://schemas.microsoft.com/office/drawing/2014/main" id="{C5D2CE74-3C3B-FE96-1ED3-DEEC6AAA8E46}"/>
              </a:ext>
            </a:extLst>
          </p:cNvPr>
          <p:cNvSpPr>
            <a:spLocks noGrp="1"/>
          </p:cNvSpPr>
          <p:nvPr>
            <p:ph sz="half" idx="2"/>
          </p:nvPr>
        </p:nvSpPr>
        <p:spPr/>
        <p:txBody>
          <a:bodyPr/>
          <a:lstStyle/>
          <a:p>
            <a:r>
              <a:rPr lang="en-US" dirty="0"/>
              <a:t>This is known as “I”- chit-</a:t>
            </a:r>
            <a:r>
              <a:rPr lang="en-US" dirty="0" err="1"/>
              <a:t>AbhAsa</a:t>
            </a:r>
            <a:r>
              <a:rPr lang="en-US" dirty="0"/>
              <a:t> present in our entire body during wake state.</a:t>
            </a:r>
          </a:p>
          <a:p>
            <a:r>
              <a:rPr lang="en-US" b="1" dirty="0" err="1"/>
              <a:t>Ahamartha-anatma-vada</a:t>
            </a:r>
            <a:r>
              <a:rPr lang="en-US" dirty="0"/>
              <a:t>!</a:t>
            </a:r>
          </a:p>
          <a:p>
            <a:r>
              <a:rPr lang="en-US" dirty="0"/>
              <a:t>Different in </a:t>
            </a:r>
            <a:r>
              <a:rPr lang="en-US" dirty="0" err="1"/>
              <a:t>visistadvaita</a:t>
            </a:r>
            <a:r>
              <a:rPr lang="en-US" dirty="0"/>
              <a:t>- </a:t>
            </a:r>
            <a:r>
              <a:rPr lang="en-US" b="1" dirty="0" err="1"/>
              <a:t>ahamartha</a:t>
            </a:r>
            <a:r>
              <a:rPr lang="en-US" b="1" dirty="0"/>
              <a:t>-atma-</a:t>
            </a:r>
            <a:r>
              <a:rPr lang="en-US" b="1" dirty="0" err="1"/>
              <a:t>vada</a:t>
            </a:r>
            <a:endParaRPr lang="en-US" b="1" dirty="0"/>
          </a:p>
          <a:p>
            <a:endParaRPr lang="en-US" dirty="0"/>
          </a:p>
        </p:txBody>
      </p:sp>
    </p:spTree>
    <p:extLst>
      <p:ext uri="{BB962C8B-B14F-4D97-AF65-F5344CB8AC3E}">
        <p14:creationId xmlns:p14="http://schemas.microsoft.com/office/powerpoint/2010/main" val="1537663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626F4-2CA5-7616-B6E2-B9A5A08B822A}"/>
              </a:ext>
            </a:extLst>
          </p:cNvPr>
          <p:cNvSpPr>
            <a:spLocks noGrp="1"/>
          </p:cNvSpPr>
          <p:nvPr>
            <p:ph type="title"/>
          </p:nvPr>
        </p:nvSpPr>
        <p:spPr/>
        <p:txBody>
          <a:bodyPr>
            <a:normAutofit/>
          </a:bodyPr>
          <a:lstStyle/>
          <a:p>
            <a:r>
              <a:rPr lang="en-US" sz="4000" dirty="0"/>
              <a:t>What is </a:t>
            </a:r>
            <a:r>
              <a:rPr lang="en-US" sz="4000" dirty="0" err="1"/>
              <a:t>kshetra</a:t>
            </a:r>
            <a:r>
              <a:rPr lang="en-US" sz="4000" dirty="0"/>
              <a:t>? What leads to self knowledge?</a:t>
            </a:r>
          </a:p>
        </p:txBody>
      </p:sp>
      <p:sp>
        <p:nvSpPr>
          <p:cNvPr id="3" name="Content Placeholder 2">
            <a:extLst>
              <a:ext uri="{FF2B5EF4-FFF2-40B4-BE49-F238E27FC236}">
                <a16:creationId xmlns:a16="http://schemas.microsoft.com/office/drawing/2014/main" id="{46F7A823-F039-1BB6-49FE-22A3051B87CF}"/>
              </a:ext>
            </a:extLst>
          </p:cNvPr>
          <p:cNvSpPr>
            <a:spLocks noGrp="1"/>
          </p:cNvSpPr>
          <p:nvPr>
            <p:ph idx="1"/>
          </p:nvPr>
        </p:nvSpPr>
        <p:spPr/>
        <p:txBody>
          <a:bodyPr>
            <a:noAutofit/>
          </a:bodyPr>
          <a:lstStyle/>
          <a:p>
            <a:r>
              <a:rPr lang="en-US" sz="2400" dirty="0"/>
              <a:t>24 elements: 5 elements (earth, water, fire, air, space), 5 senses, 5 motor senses, 5 objects of senses, ahamkara, buddhi, </a:t>
            </a:r>
            <a:r>
              <a:rPr lang="en-US" sz="2400" dirty="0" err="1"/>
              <a:t>avyakta</a:t>
            </a:r>
            <a:r>
              <a:rPr lang="en-US" sz="2400" dirty="0"/>
              <a:t>.</a:t>
            </a:r>
          </a:p>
          <a:p>
            <a:r>
              <a:rPr lang="en-US" sz="2400" b="0" i="0" dirty="0">
                <a:solidFill>
                  <a:srgbClr val="222222"/>
                </a:solidFill>
                <a:effectLst/>
              </a:rPr>
              <a:t>13.7 Desire, hatred, pleasure, pain, the aggregate (the body), intelligence, fortitude- </a:t>
            </a:r>
            <a:r>
              <a:rPr lang="en-US" sz="2400" b="0" i="0" dirty="0" err="1">
                <a:solidFill>
                  <a:srgbClr val="222222"/>
                </a:solidFill>
                <a:effectLst/>
              </a:rPr>
              <a:t>kshetra</a:t>
            </a:r>
            <a:r>
              <a:rPr lang="en-US" sz="2400" b="0" i="0" dirty="0">
                <a:solidFill>
                  <a:srgbClr val="222222"/>
                </a:solidFill>
                <a:effectLst/>
              </a:rPr>
              <a:t> or field.</a:t>
            </a:r>
          </a:p>
          <a:p>
            <a:r>
              <a:rPr lang="en-US" sz="2400" b="1" dirty="0">
                <a:solidFill>
                  <a:srgbClr val="222222"/>
                </a:solidFill>
              </a:rPr>
              <a:t>What leads to self knowledge?</a:t>
            </a:r>
            <a:endParaRPr lang="en-US" sz="2400" b="1" i="0" dirty="0">
              <a:solidFill>
                <a:srgbClr val="222222"/>
              </a:solidFill>
              <a:effectLst/>
            </a:endParaRPr>
          </a:p>
          <a:p>
            <a:r>
              <a:rPr lang="en-US" sz="2000" b="0" i="0" dirty="0">
                <a:solidFill>
                  <a:srgbClr val="222222"/>
                </a:solidFill>
                <a:effectLst/>
                <a:latin typeface="Open Sans" panose="020B0606030504020204" pitchFamily="34" charset="0"/>
              </a:rPr>
              <a:t>13.8 Humility, unpretentiousness, non-injury, forgiveness, uprightness, service of the teacher, purity, steadfastness, self-control</a:t>
            </a:r>
          </a:p>
          <a:p>
            <a:r>
              <a:rPr lang="en-US" sz="2000" b="0" i="0" dirty="0">
                <a:solidFill>
                  <a:srgbClr val="222222"/>
                </a:solidFill>
                <a:effectLst/>
                <a:latin typeface="Open Sans" panose="020B0606030504020204" pitchFamily="34" charset="0"/>
              </a:rPr>
              <a:t>13.9 Indifference to the objects of the senses and also absence of egoism; perception of (or reflection on) the evil in birth, death, old age, sickness and pain.</a:t>
            </a:r>
            <a:endParaRPr lang="en-US" sz="2000" dirty="0"/>
          </a:p>
          <a:p>
            <a:endParaRPr lang="en-US" sz="2400" dirty="0"/>
          </a:p>
        </p:txBody>
      </p:sp>
    </p:spTree>
    <p:extLst>
      <p:ext uri="{BB962C8B-B14F-4D97-AF65-F5344CB8AC3E}">
        <p14:creationId xmlns:p14="http://schemas.microsoft.com/office/powerpoint/2010/main" val="23767423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67CEB-A117-42E8-568A-AA6BCC45AC4F}"/>
              </a:ext>
            </a:extLst>
          </p:cNvPr>
          <p:cNvSpPr>
            <a:spLocks noGrp="1"/>
          </p:cNvSpPr>
          <p:nvPr>
            <p:ph type="title"/>
          </p:nvPr>
        </p:nvSpPr>
        <p:spPr/>
        <p:txBody>
          <a:bodyPr/>
          <a:lstStyle/>
          <a:p>
            <a:r>
              <a:rPr lang="en-US" dirty="0"/>
              <a:t>How to get self knowledge?</a:t>
            </a:r>
          </a:p>
        </p:txBody>
      </p:sp>
      <p:sp>
        <p:nvSpPr>
          <p:cNvPr id="3" name="Content Placeholder 2">
            <a:extLst>
              <a:ext uri="{FF2B5EF4-FFF2-40B4-BE49-F238E27FC236}">
                <a16:creationId xmlns:a16="http://schemas.microsoft.com/office/drawing/2014/main" id="{1D5E75CE-E902-F5C6-4F7B-4F391F4E7E49}"/>
              </a:ext>
            </a:extLst>
          </p:cNvPr>
          <p:cNvSpPr>
            <a:spLocks noGrp="1"/>
          </p:cNvSpPr>
          <p:nvPr>
            <p:ph sz="half" idx="1"/>
          </p:nvPr>
        </p:nvSpPr>
        <p:spPr/>
        <p:txBody>
          <a:bodyPr>
            <a:normAutofit fontScale="77500" lnSpcReduction="20000"/>
          </a:bodyPr>
          <a:lstStyle/>
          <a:p>
            <a:r>
              <a:rPr lang="en-US" b="0" i="0" dirty="0">
                <a:solidFill>
                  <a:srgbClr val="222222"/>
                </a:solidFill>
                <a:effectLst/>
                <a:latin typeface="Open Sans" panose="020B0606030504020204" pitchFamily="34" charset="0"/>
              </a:rPr>
              <a:t>13.10 Non-attachment, non-identification of the Self with son, wife, home and the rest, and constant even-mindedness on the attainment of the desirable and the undesirable.</a:t>
            </a:r>
            <a:endParaRPr lang="en-US" dirty="0"/>
          </a:p>
        </p:txBody>
      </p:sp>
      <p:sp>
        <p:nvSpPr>
          <p:cNvPr id="4" name="Content Placeholder 3">
            <a:extLst>
              <a:ext uri="{FF2B5EF4-FFF2-40B4-BE49-F238E27FC236}">
                <a16:creationId xmlns:a16="http://schemas.microsoft.com/office/drawing/2014/main" id="{C29725C0-0C8E-C393-82E2-F629E132AEF3}"/>
              </a:ext>
            </a:extLst>
          </p:cNvPr>
          <p:cNvSpPr>
            <a:spLocks noGrp="1"/>
          </p:cNvSpPr>
          <p:nvPr>
            <p:ph sz="half" idx="2"/>
          </p:nvPr>
        </p:nvSpPr>
        <p:spPr/>
        <p:txBody>
          <a:bodyPr>
            <a:normAutofit fontScale="77500" lnSpcReduction="20000"/>
          </a:bodyPr>
          <a:lstStyle/>
          <a:p>
            <a:r>
              <a:rPr lang="en-US" b="0" i="0" dirty="0">
                <a:solidFill>
                  <a:srgbClr val="222222"/>
                </a:solidFill>
                <a:effectLst/>
                <a:latin typeface="Open Sans" panose="020B0606030504020204" pitchFamily="34" charset="0"/>
              </a:rPr>
              <a:t>13.11 Unswerving devotion unto Me by the Yoga of non-separation, resort to solitary places, distaste for the social </a:t>
            </a:r>
            <a:r>
              <a:rPr lang="en-US" dirty="0">
                <a:solidFill>
                  <a:srgbClr val="222222"/>
                </a:solidFill>
                <a:latin typeface="Open Sans" panose="020B0606030504020204" pitchFamily="34" charset="0"/>
              </a:rPr>
              <a:t>parties (impure people)</a:t>
            </a:r>
          </a:p>
          <a:p>
            <a:r>
              <a:rPr lang="en-US" b="0" i="0" dirty="0">
                <a:solidFill>
                  <a:srgbClr val="222222"/>
                </a:solidFill>
                <a:effectLst/>
                <a:latin typeface="Open Sans" panose="020B0606030504020204" pitchFamily="34" charset="0"/>
              </a:rPr>
              <a:t>13.12 Constancy in Self-knowledge, perception of the end of true knowledge this is declared to be knowledge, and what is opposed to it is ignorance.</a:t>
            </a:r>
            <a:endParaRPr lang="en-US" dirty="0"/>
          </a:p>
        </p:txBody>
      </p:sp>
    </p:spTree>
    <p:extLst>
      <p:ext uri="{BB962C8B-B14F-4D97-AF65-F5344CB8AC3E}">
        <p14:creationId xmlns:p14="http://schemas.microsoft.com/office/powerpoint/2010/main" val="27593844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4C016-E1D1-6B46-3623-7FFD419B37B0}"/>
              </a:ext>
            </a:extLst>
          </p:cNvPr>
          <p:cNvSpPr>
            <a:spLocks noGrp="1"/>
          </p:cNvSpPr>
          <p:nvPr>
            <p:ph type="title"/>
          </p:nvPr>
        </p:nvSpPr>
        <p:spPr/>
        <p:txBody>
          <a:bodyPr/>
          <a:lstStyle/>
          <a:p>
            <a:r>
              <a:rPr lang="en-US" dirty="0" err="1"/>
              <a:t>Jneyam</a:t>
            </a:r>
            <a:r>
              <a:rPr lang="en-US" dirty="0"/>
              <a:t>: Nature of Self (13.12)</a:t>
            </a:r>
          </a:p>
        </p:txBody>
      </p:sp>
      <p:sp>
        <p:nvSpPr>
          <p:cNvPr id="3" name="Content Placeholder 2">
            <a:extLst>
              <a:ext uri="{FF2B5EF4-FFF2-40B4-BE49-F238E27FC236}">
                <a16:creationId xmlns:a16="http://schemas.microsoft.com/office/drawing/2014/main" id="{53E7FB65-E80B-EAB6-97B9-028D0DE2B7BD}"/>
              </a:ext>
            </a:extLst>
          </p:cNvPr>
          <p:cNvSpPr>
            <a:spLocks noGrp="1"/>
          </p:cNvSpPr>
          <p:nvPr>
            <p:ph sz="half" idx="1"/>
          </p:nvPr>
        </p:nvSpPr>
        <p:spPr/>
        <p:txBody>
          <a:bodyPr>
            <a:normAutofit fontScale="92500" lnSpcReduction="20000"/>
          </a:bodyPr>
          <a:lstStyle/>
          <a:p>
            <a:r>
              <a:rPr lang="en-US" dirty="0"/>
              <a:t>Different from “it is” and “it is not”.</a:t>
            </a:r>
          </a:p>
          <a:p>
            <a:r>
              <a:rPr lang="en-US" dirty="0"/>
              <a:t>Does not have </a:t>
            </a:r>
            <a:r>
              <a:rPr lang="en-US" dirty="0" err="1"/>
              <a:t>jati</a:t>
            </a:r>
            <a:r>
              <a:rPr lang="en-US" dirty="0"/>
              <a:t>, kriya, </a:t>
            </a:r>
            <a:r>
              <a:rPr lang="en-US" dirty="0" err="1"/>
              <a:t>guna</a:t>
            </a:r>
            <a:r>
              <a:rPr lang="en-US" dirty="0"/>
              <a:t> (Class, action, attribute)</a:t>
            </a:r>
          </a:p>
          <a:p>
            <a:r>
              <a:rPr lang="en-US" dirty="0"/>
              <a:t>Not object, always subject.</a:t>
            </a:r>
          </a:p>
          <a:p>
            <a:r>
              <a:rPr lang="en-US" dirty="0"/>
              <a:t>By activities, hands, legs or all the beings, the existence of </a:t>
            </a:r>
            <a:r>
              <a:rPr lang="en-US" dirty="0" err="1"/>
              <a:t>kshetrajna</a:t>
            </a:r>
            <a:r>
              <a:rPr lang="en-US" dirty="0"/>
              <a:t> is felt. These are </a:t>
            </a:r>
            <a:r>
              <a:rPr lang="en-US" dirty="0" err="1"/>
              <a:t>upadhis</a:t>
            </a:r>
            <a:r>
              <a:rPr lang="en-US" dirty="0"/>
              <a:t>. Truly there is no action for </a:t>
            </a:r>
            <a:r>
              <a:rPr lang="en-US" dirty="0" err="1"/>
              <a:t>kshetrana</a:t>
            </a:r>
            <a:endParaRPr lang="en-US" dirty="0"/>
          </a:p>
          <a:p>
            <a:endParaRPr lang="en-US" dirty="0"/>
          </a:p>
          <a:p>
            <a:endParaRPr lang="en-US" dirty="0"/>
          </a:p>
        </p:txBody>
      </p:sp>
      <p:sp>
        <p:nvSpPr>
          <p:cNvPr id="4" name="Content Placeholder 3">
            <a:extLst>
              <a:ext uri="{FF2B5EF4-FFF2-40B4-BE49-F238E27FC236}">
                <a16:creationId xmlns:a16="http://schemas.microsoft.com/office/drawing/2014/main" id="{6D7A0137-2D68-4473-ADC0-D6D3510124BA}"/>
              </a:ext>
            </a:extLst>
          </p:cNvPr>
          <p:cNvSpPr>
            <a:spLocks noGrp="1"/>
          </p:cNvSpPr>
          <p:nvPr>
            <p:ph sz="half" idx="2"/>
          </p:nvPr>
        </p:nvSpPr>
        <p:spPr/>
        <p:txBody>
          <a:bodyPr>
            <a:normAutofit fontScale="92500" lnSpcReduction="20000"/>
          </a:bodyPr>
          <a:lstStyle/>
          <a:p>
            <a:r>
              <a:rPr lang="en-US" dirty="0" err="1"/>
              <a:t>Adhyaropa</a:t>
            </a:r>
            <a:r>
              <a:rPr lang="en-US" dirty="0"/>
              <a:t> </a:t>
            </a:r>
            <a:r>
              <a:rPr lang="en-US" dirty="0" err="1"/>
              <a:t>apavadabhyam</a:t>
            </a:r>
            <a:r>
              <a:rPr lang="en-US" dirty="0"/>
              <a:t> </a:t>
            </a:r>
            <a:r>
              <a:rPr lang="en-US" dirty="0" err="1"/>
              <a:t>nishprapancham</a:t>
            </a:r>
            <a:r>
              <a:rPr lang="en-US" dirty="0"/>
              <a:t> </a:t>
            </a:r>
            <a:r>
              <a:rPr lang="en-US" dirty="0" err="1"/>
              <a:t>prapanchyate</a:t>
            </a:r>
            <a:endParaRPr lang="en-US" dirty="0"/>
          </a:p>
          <a:p>
            <a:r>
              <a:rPr lang="en-US" dirty="0"/>
              <a:t>All these are ascribed to this </a:t>
            </a:r>
            <a:r>
              <a:rPr lang="en-US" dirty="0" err="1"/>
              <a:t>jneya</a:t>
            </a:r>
            <a:r>
              <a:rPr lang="en-US" dirty="0"/>
              <a:t>. And denied.</a:t>
            </a:r>
          </a:p>
          <a:p>
            <a:r>
              <a:rPr lang="en-US" dirty="0"/>
              <a:t>How is </a:t>
            </a:r>
            <a:r>
              <a:rPr lang="en-US" dirty="0" err="1"/>
              <a:t>jnyeya</a:t>
            </a:r>
            <a:r>
              <a:rPr lang="en-US" dirty="0"/>
              <a:t> cause? Like how snake is caused by rope. Not directly. Similarly </a:t>
            </a:r>
            <a:r>
              <a:rPr lang="en-US" dirty="0" err="1"/>
              <a:t>kshetrajna</a:t>
            </a:r>
            <a:r>
              <a:rPr lang="en-US" dirty="0"/>
              <a:t> is the cause of the universe. He sustains and creates.</a:t>
            </a:r>
          </a:p>
        </p:txBody>
      </p:sp>
    </p:spTree>
    <p:extLst>
      <p:ext uri="{BB962C8B-B14F-4D97-AF65-F5344CB8AC3E}">
        <p14:creationId xmlns:p14="http://schemas.microsoft.com/office/powerpoint/2010/main" val="29818494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F76D2-EDA2-353E-6330-1AF20DBD64F6}"/>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id="{612EB678-8CD9-AA4F-57CB-5B861AAD31C5}"/>
              </a:ext>
            </a:extLst>
          </p:cNvPr>
          <p:cNvSpPr>
            <a:spLocks noGrp="1"/>
          </p:cNvSpPr>
          <p:nvPr>
            <p:ph sz="half" idx="1"/>
          </p:nvPr>
        </p:nvSpPr>
        <p:spPr/>
        <p:txBody>
          <a:bodyPr>
            <a:normAutofit fontScale="92500" lnSpcReduction="20000"/>
          </a:bodyPr>
          <a:lstStyle/>
          <a:p>
            <a:r>
              <a:rPr lang="en-US" dirty="0"/>
              <a:t>If it is everywhere and still cannot be obtained? Is it like darkness. No it is light </a:t>
            </a:r>
            <a:r>
              <a:rPr lang="en-US" dirty="0" err="1"/>
              <a:t>jyotisham</a:t>
            </a:r>
            <a:r>
              <a:rPr lang="en-US" dirty="0"/>
              <a:t> </a:t>
            </a:r>
            <a:r>
              <a:rPr lang="en-US" dirty="0" err="1"/>
              <a:t>api</a:t>
            </a:r>
            <a:r>
              <a:rPr lang="en-US" dirty="0"/>
              <a:t>…</a:t>
            </a:r>
            <a:r>
              <a:rPr lang="en-US" dirty="0" err="1"/>
              <a:t>jyotih</a:t>
            </a:r>
            <a:r>
              <a:rPr lang="en-US" dirty="0"/>
              <a:t> tamasha param…13.17</a:t>
            </a:r>
          </a:p>
          <a:p>
            <a:r>
              <a:rPr lang="en-US" dirty="0"/>
              <a:t>One who has offered everything to me(Vasudeva), whatever he sees, hears and so on is Vasudeva, he is mad-bhakta. He attains moksha 13.18</a:t>
            </a:r>
          </a:p>
        </p:txBody>
      </p:sp>
      <p:sp>
        <p:nvSpPr>
          <p:cNvPr id="4" name="Content Placeholder 3">
            <a:extLst>
              <a:ext uri="{FF2B5EF4-FFF2-40B4-BE49-F238E27FC236}">
                <a16:creationId xmlns:a16="http://schemas.microsoft.com/office/drawing/2014/main" id="{0AB90C33-3ED9-F5AE-32D1-BA1E35A29054}"/>
              </a:ext>
            </a:extLst>
          </p:cNvPr>
          <p:cNvSpPr>
            <a:spLocks noGrp="1"/>
          </p:cNvSpPr>
          <p:nvPr>
            <p:ph sz="half" idx="2"/>
          </p:nvPr>
        </p:nvSpPr>
        <p:spPr/>
        <p:txBody>
          <a:bodyPr>
            <a:normAutofit fontScale="92500" lnSpcReduction="20000"/>
          </a:bodyPr>
          <a:lstStyle/>
          <a:p>
            <a:endParaRPr lang="en-US" dirty="0"/>
          </a:p>
        </p:txBody>
      </p:sp>
    </p:spTree>
    <p:extLst>
      <p:ext uri="{BB962C8B-B14F-4D97-AF65-F5344CB8AC3E}">
        <p14:creationId xmlns:p14="http://schemas.microsoft.com/office/powerpoint/2010/main" val="3263379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770AE-1199-AB22-1E27-D8EC5AEAA077}"/>
              </a:ext>
            </a:extLst>
          </p:cNvPr>
          <p:cNvSpPr>
            <a:spLocks noGrp="1"/>
          </p:cNvSpPr>
          <p:nvPr>
            <p:ph type="title"/>
          </p:nvPr>
        </p:nvSpPr>
        <p:spPr/>
        <p:txBody>
          <a:bodyPr/>
          <a:lstStyle/>
          <a:p>
            <a:r>
              <a:rPr lang="en-US" dirty="0"/>
              <a:t>13</a:t>
            </a:r>
            <a:r>
              <a:rPr lang="en-US" baseline="30000" dirty="0"/>
              <a:t>th</a:t>
            </a:r>
            <a:r>
              <a:rPr lang="en-US" dirty="0"/>
              <a:t> chapter</a:t>
            </a:r>
          </a:p>
        </p:txBody>
      </p:sp>
      <p:sp>
        <p:nvSpPr>
          <p:cNvPr id="3" name="Content Placeholder 2">
            <a:extLst>
              <a:ext uri="{FF2B5EF4-FFF2-40B4-BE49-F238E27FC236}">
                <a16:creationId xmlns:a16="http://schemas.microsoft.com/office/drawing/2014/main" id="{63F17781-BCB2-4BAD-81BC-F57045B4F8E6}"/>
              </a:ext>
            </a:extLst>
          </p:cNvPr>
          <p:cNvSpPr>
            <a:spLocks noGrp="1"/>
          </p:cNvSpPr>
          <p:nvPr>
            <p:ph idx="1"/>
          </p:nvPr>
        </p:nvSpPr>
        <p:spPr/>
        <p:txBody>
          <a:bodyPr>
            <a:normAutofit lnSpcReduction="10000"/>
          </a:bodyPr>
          <a:lstStyle/>
          <a:p>
            <a:r>
              <a:rPr lang="en-US" dirty="0"/>
              <a:t>Know that this </a:t>
            </a:r>
            <a:r>
              <a:rPr lang="en-US" b="1" dirty="0" err="1"/>
              <a:t>kshetrajna</a:t>
            </a:r>
            <a:r>
              <a:rPr lang="en-US" b="1" dirty="0"/>
              <a:t> (</a:t>
            </a:r>
            <a:r>
              <a:rPr lang="en-US" b="1" dirty="0" err="1"/>
              <a:t>jiva</a:t>
            </a:r>
            <a:r>
              <a:rPr lang="en-US" b="1" dirty="0"/>
              <a:t>) </a:t>
            </a:r>
          </a:p>
          <a:p>
            <a:pPr marL="914400" lvl="1" indent="-457200">
              <a:buFont typeface="+mj-lt"/>
              <a:buAutoNum type="arabicPeriod"/>
            </a:pPr>
            <a:r>
              <a:rPr lang="en-US" b="1" dirty="0"/>
              <a:t>as same as me</a:t>
            </a:r>
            <a:r>
              <a:rPr lang="en-US" dirty="0"/>
              <a:t> (</a:t>
            </a:r>
            <a:r>
              <a:rPr lang="en-US" b="1" dirty="0" err="1"/>
              <a:t>parameshvara</a:t>
            </a:r>
            <a:r>
              <a:rPr lang="en-US" dirty="0"/>
              <a:t>) (</a:t>
            </a:r>
            <a:r>
              <a:rPr lang="en-US" dirty="0" err="1"/>
              <a:t>asamsari</a:t>
            </a:r>
            <a:r>
              <a:rPr lang="en-US" dirty="0"/>
              <a:t>, unbound) (note </a:t>
            </a:r>
            <a:r>
              <a:rPr lang="en-US" b="1" dirty="0" err="1"/>
              <a:t>saguna</a:t>
            </a:r>
            <a:r>
              <a:rPr lang="en-US" dirty="0"/>
              <a:t> is appearance of </a:t>
            </a:r>
            <a:r>
              <a:rPr lang="en-US" b="1" dirty="0" err="1"/>
              <a:t>nirguna</a:t>
            </a:r>
            <a:r>
              <a:rPr lang="en-US" dirty="0"/>
              <a:t> brahman for Shankaracharya)</a:t>
            </a:r>
          </a:p>
          <a:p>
            <a:r>
              <a:rPr lang="en-US" dirty="0"/>
              <a:t>Know this </a:t>
            </a:r>
            <a:r>
              <a:rPr lang="en-US" dirty="0" err="1"/>
              <a:t>kshetrajna</a:t>
            </a:r>
            <a:r>
              <a:rPr lang="en-US" dirty="0"/>
              <a:t> in so many different types of bodies from Brahma(4 faced) to a worm, </a:t>
            </a:r>
          </a:p>
          <a:p>
            <a:pPr marL="914400" lvl="1" indent="-457200">
              <a:buFont typeface="+mj-lt"/>
              <a:buAutoNum type="arabicPeriod" startAt="2"/>
            </a:pPr>
            <a:r>
              <a:rPr lang="en-US" dirty="0"/>
              <a:t>as that which </a:t>
            </a:r>
            <a:r>
              <a:rPr lang="en-US" b="1" dirty="0"/>
              <a:t>is devoid of any adjuncts (</a:t>
            </a:r>
            <a:r>
              <a:rPr lang="en-US" b="1" dirty="0" err="1"/>
              <a:t>upadhi</a:t>
            </a:r>
            <a:r>
              <a:rPr lang="en-US" b="1" dirty="0"/>
              <a:t>) and</a:t>
            </a:r>
          </a:p>
          <a:p>
            <a:pPr marL="914400" lvl="1" indent="-457200">
              <a:buFont typeface="+mj-lt"/>
              <a:buAutoNum type="arabicPeriod" startAt="2"/>
            </a:pPr>
            <a:r>
              <a:rPr lang="en-US" dirty="0"/>
              <a:t>which </a:t>
            </a:r>
            <a:r>
              <a:rPr lang="en-US" b="1" dirty="0"/>
              <a:t>cannot denoted by terms such as  “sat” (it exists) or “ </a:t>
            </a:r>
            <a:r>
              <a:rPr lang="en-US" b="1" dirty="0" err="1"/>
              <a:t>asat</a:t>
            </a:r>
            <a:r>
              <a:rPr lang="en-US" b="1" dirty="0"/>
              <a:t>” (it does not exist)</a:t>
            </a:r>
          </a:p>
          <a:p>
            <a:endParaRPr lang="en-US" dirty="0"/>
          </a:p>
        </p:txBody>
      </p:sp>
    </p:spTree>
    <p:extLst>
      <p:ext uri="{BB962C8B-B14F-4D97-AF65-F5344CB8AC3E}">
        <p14:creationId xmlns:p14="http://schemas.microsoft.com/office/powerpoint/2010/main" val="113338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C3B69-522F-8F7E-DB7C-799445662C83}"/>
              </a:ext>
            </a:extLst>
          </p:cNvPr>
          <p:cNvSpPr>
            <a:spLocks noGrp="1"/>
          </p:cNvSpPr>
          <p:nvPr>
            <p:ph type="title"/>
          </p:nvPr>
        </p:nvSpPr>
        <p:spPr/>
        <p:txBody>
          <a:bodyPr/>
          <a:lstStyle/>
          <a:p>
            <a:r>
              <a:rPr lang="en-US" dirty="0"/>
              <a:t>Purva paksha</a:t>
            </a:r>
          </a:p>
        </p:txBody>
      </p:sp>
      <p:sp>
        <p:nvSpPr>
          <p:cNvPr id="3" name="Content Placeholder 2">
            <a:extLst>
              <a:ext uri="{FF2B5EF4-FFF2-40B4-BE49-F238E27FC236}">
                <a16:creationId xmlns:a16="http://schemas.microsoft.com/office/drawing/2014/main" id="{6D319D1C-E152-BEDB-17BC-16AF9EB6DE8C}"/>
              </a:ext>
            </a:extLst>
          </p:cNvPr>
          <p:cNvSpPr>
            <a:spLocks noGrp="1"/>
          </p:cNvSpPr>
          <p:nvPr>
            <p:ph idx="1"/>
          </p:nvPr>
        </p:nvSpPr>
        <p:spPr/>
        <p:txBody>
          <a:bodyPr>
            <a:normAutofit fontScale="92500" lnSpcReduction="10000"/>
          </a:bodyPr>
          <a:lstStyle/>
          <a:p>
            <a:r>
              <a:rPr lang="en-US" dirty="0"/>
              <a:t>In all bodies if Ishwara is the </a:t>
            </a:r>
            <a:r>
              <a:rPr lang="en-US" dirty="0" err="1"/>
              <a:t>jiva</a:t>
            </a:r>
            <a:r>
              <a:rPr lang="en-US" dirty="0"/>
              <a:t>, he becomes bound(</a:t>
            </a:r>
            <a:r>
              <a:rPr lang="en-US" dirty="0" err="1"/>
              <a:t>samsari</a:t>
            </a:r>
            <a:r>
              <a:rPr lang="en-US" dirty="0"/>
              <a:t>)</a:t>
            </a:r>
          </a:p>
          <a:p>
            <a:r>
              <a:rPr lang="en-US" dirty="0"/>
              <a:t>In case, he is not bound, other than Ishwara no one is there. Hence there is no samsara, since he is not bound!</a:t>
            </a:r>
          </a:p>
          <a:p>
            <a:r>
              <a:rPr lang="en-US" dirty="0"/>
              <a:t>No need for shastras which talk about bondage and release (bandha / moksha)</a:t>
            </a:r>
          </a:p>
          <a:p>
            <a:r>
              <a:rPr lang="en-US" dirty="0"/>
              <a:t>This is against normal experience (</a:t>
            </a:r>
            <a:r>
              <a:rPr lang="en-US" dirty="0" err="1"/>
              <a:t>pratyaksha</a:t>
            </a:r>
            <a:r>
              <a:rPr lang="en-US" dirty="0"/>
              <a:t>). This </a:t>
            </a:r>
            <a:r>
              <a:rPr lang="en-US" dirty="0" err="1"/>
              <a:t>jagat</a:t>
            </a:r>
            <a:r>
              <a:rPr lang="en-US" dirty="0"/>
              <a:t> of so much variety is known by experience. Hence not deniable. Hence Ishwara cannot be </a:t>
            </a:r>
            <a:r>
              <a:rPr lang="en-US" dirty="0" err="1"/>
              <a:t>jiva</a:t>
            </a:r>
            <a:r>
              <a:rPr lang="en-US" dirty="0"/>
              <a:t>.</a:t>
            </a:r>
          </a:p>
        </p:txBody>
      </p:sp>
    </p:spTree>
    <p:extLst>
      <p:ext uri="{BB962C8B-B14F-4D97-AF65-F5344CB8AC3E}">
        <p14:creationId xmlns:p14="http://schemas.microsoft.com/office/powerpoint/2010/main" val="1573891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85024-E8B9-F515-EFCA-5EA2EFD8EA8E}"/>
              </a:ext>
            </a:extLst>
          </p:cNvPr>
          <p:cNvSpPr>
            <a:spLocks noGrp="1"/>
          </p:cNvSpPr>
          <p:nvPr>
            <p:ph type="title"/>
          </p:nvPr>
        </p:nvSpPr>
        <p:spPr/>
        <p:txBody>
          <a:bodyPr/>
          <a:lstStyle/>
          <a:p>
            <a:r>
              <a:rPr lang="en-US" dirty="0"/>
              <a:t>Answer</a:t>
            </a:r>
          </a:p>
        </p:txBody>
      </p:sp>
      <p:sp>
        <p:nvSpPr>
          <p:cNvPr id="3" name="Content Placeholder 2">
            <a:extLst>
              <a:ext uri="{FF2B5EF4-FFF2-40B4-BE49-F238E27FC236}">
                <a16:creationId xmlns:a16="http://schemas.microsoft.com/office/drawing/2014/main" id="{E7B39FAF-C0A5-1F4A-CB86-2136FC625728}"/>
              </a:ext>
            </a:extLst>
          </p:cNvPr>
          <p:cNvSpPr>
            <a:spLocks noGrp="1"/>
          </p:cNvSpPr>
          <p:nvPr>
            <p:ph idx="1"/>
          </p:nvPr>
        </p:nvSpPr>
        <p:spPr/>
        <p:txBody>
          <a:bodyPr>
            <a:normAutofit fontScale="92500" lnSpcReduction="20000"/>
          </a:bodyPr>
          <a:lstStyle/>
          <a:p>
            <a:r>
              <a:rPr lang="en-US" dirty="0"/>
              <a:t>No there are 100s of statements, which say vidya and avidya are different. Mistaking body and Self is this beginningless avidya. Hence due to Avidya people mistake features of not-atman as that which belongs to atman.</a:t>
            </a:r>
          </a:p>
          <a:p>
            <a:r>
              <a:rPr lang="en-US" b="0" i="0" dirty="0">
                <a:solidFill>
                  <a:srgbClr val="000000"/>
                </a:solidFill>
                <a:effectLst/>
                <a:latin typeface="robotoregular"/>
              </a:rPr>
              <a:t>Veda says the same (</a:t>
            </a:r>
            <a:r>
              <a:rPr lang="en-US" b="0" i="0" dirty="0" err="1">
                <a:solidFill>
                  <a:srgbClr val="000000"/>
                </a:solidFill>
                <a:effectLst/>
                <a:latin typeface="robotoregular"/>
              </a:rPr>
              <a:t>Duramete</a:t>
            </a:r>
            <a:r>
              <a:rPr lang="en-US" b="0" i="0" dirty="0">
                <a:solidFill>
                  <a:srgbClr val="000000"/>
                </a:solidFill>
                <a:effectLst/>
                <a:latin typeface="robotoregular"/>
              </a:rPr>
              <a:t> </a:t>
            </a:r>
            <a:r>
              <a:rPr lang="en-US" b="0" i="0" dirty="0" err="1">
                <a:solidFill>
                  <a:srgbClr val="000000"/>
                </a:solidFill>
                <a:effectLst/>
                <a:latin typeface="robotoregular"/>
              </a:rPr>
              <a:t>Vipareete</a:t>
            </a:r>
            <a:r>
              <a:rPr lang="en-US" b="0" i="0" dirty="0">
                <a:solidFill>
                  <a:srgbClr val="000000"/>
                </a:solidFill>
                <a:effectLst/>
                <a:latin typeface="robotoregular"/>
              </a:rPr>
              <a:t> </a:t>
            </a:r>
            <a:r>
              <a:rPr lang="en-US" b="0" i="0" dirty="0" err="1">
                <a:solidFill>
                  <a:srgbClr val="000000"/>
                </a:solidFill>
                <a:effectLst/>
                <a:latin typeface="robotoregular"/>
              </a:rPr>
              <a:t>Vishuchi</a:t>
            </a:r>
            <a:r>
              <a:rPr lang="en-US" b="0" i="0" dirty="0">
                <a:solidFill>
                  <a:srgbClr val="000000"/>
                </a:solidFill>
                <a:effectLst/>
                <a:latin typeface="robotoregular"/>
              </a:rPr>
              <a:t>). </a:t>
            </a:r>
          </a:p>
          <a:p>
            <a:r>
              <a:rPr lang="en-US" dirty="0" err="1">
                <a:solidFill>
                  <a:srgbClr val="000000"/>
                </a:solidFill>
                <a:latin typeface="robotoregular"/>
              </a:rPr>
              <a:t>Ajnanena</a:t>
            </a:r>
            <a:r>
              <a:rPr lang="en-US" dirty="0">
                <a:solidFill>
                  <a:srgbClr val="000000"/>
                </a:solidFill>
                <a:latin typeface="robotoregular"/>
              </a:rPr>
              <a:t> </a:t>
            </a:r>
            <a:r>
              <a:rPr lang="en-US" dirty="0" err="1">
                <a:solidFill>
                  <a:srgbClr val="000000"/>
                </a:solidFill>
                <a:latin typeface="robotoregular"/>
              </a:rPr>
              <a:t>avrtam</a:t>
            </a:r>
            <a:r>
              <a:rPr lang="en-US" dirty="0">
                <a:solidFill>
                  <a:srgbClr val="000000"/>
                </a:solidFill>
                <a:latin typeface="robotoregular"/>
              </a:rPr>
              <a:t> </a:t>
            </a:r>
            <a:r>
              <a:rPr lang="en-US" dirty="0" err="1">
                <a:solidFill>
                  <a:srgbClr val="000000"/>
                </a:solidFill>
                <a:latin typeface="robotoregular"/>
              </a:rPr>
              <a:t>jnanam</a:t>
            </a:r>
            <a:r>
              <a:rPr lang="en-US" dirty="0">
                <a:solidFill>
                  <a:srgbClr val="000000"/>
                </a:solidFill>
                <a:latin typeface="robotoregular"/>
              </a:rPr>
              <a:t> </a:t>
            </a:r>
            <a:r>
              <a:rPr lang="en-US" dirty="0" err="1">
                <a:solidFill>
                  <a:srgbClr val="000000"/>
                </a:solidFill>
                <a:latin typeface="robotoregular"/>
              </a:rPr>
              <a:t>tena</a:t>
            </a:r>
            <a:r>
              <a:rPr lang="en-US" dirty="0">
                <a:solidFill>
                  <a:srgbClr val="000000"/>
                </a:solidFill>
                <a:latin typeface="robotoregular"/>
              </a:rPr>
              <a:t> </a:t>
            </a:r>
            <a:r>
              <a:rPr lang="en-US" dirty="0" err="1">
                <a:solidFill>
                  <a:srgbClr val="000000"/>
                </a:solidFill>
                <a:latin typeface="robotoregular"/>
              </a:rPr>
              <a:t>muhyanti</a:t>
            </a:r>
            <a:r>
              <a:rPr lang="en-US" dirty="0">
                <a:solidFill>
                  <a:srgbClr val="000000"/>
                </a:solidFill>
                <a:latin typeface="robotoregular"/>
              </a:rPr>
              <a:t> </a:t>
            </a:r>
            <a:r>
              <a:rPr lang="en-US" dirty="0" err="1">
                <a:solidFill>
                  <a:srgbClr val="000000"/>
                </a:solidFill>
                <a:latin typeface="robotoregular"/>
              </a:rPr>
              <a:t>jantavah</a:t>
            </a:r>
            <a:endParaRPr lang="en-US" dirty="0">
              <a:solidFill>
                <a:srgbClr val="000000"/>
              </a:solidFill>
              <a:latin typeface="robotoregular"/>
            </a:endParaRPr>
          </a:p>
          <a:p>
            <a:r>
              <a:rPr lang="en-US" dirty="0">
                <a:solidFill>
                  <a:srgbClr val="000000"/>
                </a:solidFill>
                <a:latin typeface="robotoregular"/>
              </a:rPr>
              <a:t>Tame </a:t>
            </a:r>
            <a:r>
              <a:rPr lang="en-US" dirty="0" err="1">
                <a:solidFill>
                  <a:srgbClr val="000000"/>
                </a:solidFill>
                <a:latin typeface="robotoregular"/>
              </a:rPr>
              <a:t>evam</a:t>
            </a:r>
            <a:r>
              <a:rPr lang="en-US" dirty="0">
                <a:solidFill>
                  <a:srgbClr val="000000"/>
                </a:solidFill>
                <a:latin typeface="robotoregular"/>
              </a:rPr>
              <a:t> Vidvan </a:t>
            </a:r>
            <a:r>
              <a:rPr lang="en-US" dirty="0" err="1">
                <a:solidFill>
                  <a:srgbClr val="000000"/>
                </a:solidFill>
                <a:latin typeface="robotoregular"/>
              </a:rPr>
              <a:t>amrta</a:t>
            </a:r>
            <a:r>
              <a:rPr lang="en-US" dirty="0">
                <a:solidFill>
                  <a:srgbClr val="000000"/>
                </a:solidFill>
                <a:latin typeface="robotoregular"/>
              </a:rPr>
              <a:t> </a:t>
            </a:r>
            <a:r>
              <a:rPr lang="en-US" dirty="0" err="1">
                <a:solidFill>
                  <a:srgbClr val="000000"/>
                </a:solidFill>
                <a:latin typeface="robotoregular"/>
              </a:rPr>
              <a:t>iha</a:t>
            </a:r>
            <a:r>
              <a:rPr lang="en-US" dirty="0">
                <a:solidFill>
                  <a:srgbClr val="000000"/>
                </a:solidFill>
                <a:latin typeface="robotoregular"/>
              </a:rPr>
              <a:t> </a:t>
            </a:r>
            <a:r>
              <a:rPr lang="en-US" dirty="0" err="1">
                <a:solidFill>
                  <a:srgbClr val="000000"/>
                </a:solidFill>
                <a:latin typeface="robotoregular"/>
              </a:rPr>
              <a:t>bhavati</a:t>
            </a:r>
            <a:endParaRPr lang="en-US" dirty="0">
              <a:solidFill>
                <a:srgbClr val="000000"/>
              </a:solidFill>
              <a:latin typeface="robotoregular"/>
            </a:endParaRPr>
          </a:p>
          <a:p>
            <a:r>
              <a:rPr lang="sa-IN" b="0" i="0" dirty="0">
                <a:solidFill>
                  <a:srgbClr val="222222"/>
                </a:solidFill>
                <a:effectLst/>
                <a:latin typeface="Open Sans" panose="020B0606030504020204" pitchFamily="34" charset="0"/>
              </a:rPr>
              <a:t>समं पश्यन्हि सर्वत्र समवस्थितमीश्वरम्।</a:t>
            </a:r>
            <a:br>
              <a:rPr lang="sa-IN" dirty="0"/>
            </a:br>
            <a:r>
              <a:rPr lang="sa-IN" b="0" i="0" dirty="0">
                <a:solidFill>
                  <a:srgbClr val="222222"/>
                </a:solidFill>
                <a:effectLst/>
                <a:latin typeface="Open Sans" panose="020B0606030504020204" pitchFamily="34" charset="0"/>
              </a:rPr>
              <a:t>न हिनस्त्यात्मनाऽऽत्मानं ततो याति परां गतिम्।।13.29।।</a:t>
            </a:r>
            <a:endParaRPr lang="en-US" dirty="0"/>
          </a:p>
        </p:txBody>
      </p:sp>
    </p:spTree>
    <p:extLst>
      <p:ext uri="{BB962C8B-B14F-4D97-AF65-F5344CB8AC3E}">
        <p14:creationId xmlns:p14="http://schemas.microsoft.com/office/powerpoint/2010/main" val="1109874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8756B-7FD4-FC4D-3148-C651D778C2FC}"/>
              </a:ext>
            </a:extLst>
          </p:cNvPr>
          <p:cNvSpPr>
            <a:spLocks noGrp="1"/>
          </p:cNvSpPr>
          <p:nvPr>
            <p:ph type="title"/>
          </p:nvPr>
        </p:nvSpPr>
        <p:spPr/>
        <p:txBody>
          <a:bodyPr/>
          <a:lstStyle/>
          <a:p>
            <a:r>
              <a:rPr lang="en-US" dirty="0"/>
              <a:t>Answer</a:t>
            </a:r>
          </a:p>
        </p:txBody>
      </p:sp>
      <p:sp>
        <p:nvSpPr>
          <p:cNvPr id="3" name="Content Placeholder 2">
            <a:extLst>
              <a:ext uri="{FF2B5EF4-FFF2-40B4-BE49-F238E27FC236}">
                <a16:creationId xmlns:a16="http://schemas.microsoft.com/office/drawing/2014/main" id="{A6B5142E-0824-8A65-14F7-2A6E5ECF7CB4}"/>
              </a:ext>
            </a:extLst>
          </p:cNvPr>
          <p:cNvSpPr>
            <a:spLocks noGrp="1"/>
          </p:cNvSpPr>
          <p:nvPr>
            <p:ph idx="1"/>
          </p:nvPr>
        </p:nvSpPr>
        <p:spPr/>
        <p:txBody>
          <a:bodyPr>
            <a:normAutofit fontScale="92500" lnSpcReduction="10000"/>
          </a:bodyPr>
          <a:lstStyle/>
          <a:p>
            <a:r>
              <a:rPr lang="en-US" dirty="0"/>
              <a:t>Like how we think this body is me (who is knower), while body is just matter (prakriti), </a:t>
            </a:r>
          </a:p>
          <a:p>
            <a:r>
              <a:rPr lang="en-US" dirty="0"/>
              <a:t>like how people mistake a short tree with branches to be a human being from far, they superimpose body characteristics to the knower.</a:t>
            </a:r>
          </a:p>
          <a:p>
            <a:r>
              <a:rPr lang="en-US" dirty="0"/>
              <a:t> Jiva is not unhappy or happy; he does not become old or die. </a:t>
            </a:r>
          </a:p>
          <a:p>
            <a:r>
              <a:rPr lang="en-US" dirty="0"/>
              <a:t> however this body mind intellect complex and its activities are mistaken  and super imposed on to this “</a:t>
            </a:r>
            <a:r>
              <a:rPr lang="en-US" dirty="0" err="1"/>
              <a:t>I”or</a:t>
            </a:r>
            <a:r>
              <a:rPr lang="en-US" dirty="0"/>
              <a:t> </a:t>
            </a:r>
            <a:r>
              <a:rPr lang="en-US" dirty="0" err="1"/>
              <a:t>jiva</a:t>
            </a:r>
            <a:r>
              <a:rPr lang="en-US" dirty="0"/>
              <a:t> who is Ishwara who is aloof, unaffected or untainted by any of these activities and feelings.</a:t>
            </a:r>
          </a:p>
          <a:p>
            <a:endParaRPr lang="en-US" dirty="0"/>
          </a:p>
        </p:txBody>
      </p:sp>
    </p:spTree>
    <p:extLst>
      <p:ext uri="{BB962C8B-B14F-4D97-AF65-F5344CB8AC3E}">
        <p14:creationId xmlns:p14="http://schemas.microsoft.com/office/powerpoint/2010/main" val="54510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DC762-5781-FFF2-6DC3-702216A5635B}"/>
              </a:ext>
            </a:extLst>
          </p:cNvPr>
          <p:cNvSpPr>
            <a:spLocks noGrp="1"/>
          </p:cNvSpPr>
          <p:nvPr>
            <p:ph type="title"/>
          </p:nvPr>
        </p:nvSpPr>
        <p:spPr/>
        <p:txBody>
          <a:bodyPr/>
          <a:lstStyle/>
          <a:p>
            <a:r>
              <a:rPr lang="en-US" dirty="0"/>
              <a:t>Answer</a:t>
            </a:r>
          </a:p>
        </p:txBody>
      </p:sp>
      <p:sp>
        <p:nvSpPr>
          <p:cNvPr id="3" name="Content Placeholder 2">
            <a:extLst>
              <a:ext uri="{FF2B5EF4-FFF2-40B4-BE49-F238E27FC236}">
                <a16:creationId xmlns:a16="http://schemas.microsoft.com/office/drawing/2014/main" id="{EECA5856-B46C-4CB0-1016-04AC3918E8D7}"/>
              </a:ext>
            </a:extLst>
          </p:cNvPr>
          <p:cNvSpPr>
            <a:spLocks noGrp="1"/>
          </p:cNvSpPr>
          <p:nvPr>
            <p:ph idx="1"/>
          </p:nvPr>
        </p:nvSpPr>
        <p:spPr/>
        <p:txBody>
          <a:bodyPr>
            <a:normAutofit fontScale="92500" lnSpcReduction="10000"/>
          </a:bodyPr>
          <a:lstStyle/>
          <a:p>
            <a:r>
              <a:rPr lang="en-US" dirty="0"/>
              <a:t>Body attributes: short, tall, sick, diseased, old, young etc. do not affect atma within. Due to avidya, people ascribe imagined features to atman and say:  I am young, old, sick and so on.</a:t>
            </a:r>
          </a:p>
          <a:p>
            <a:r>
              <a:rPr lang="en-US" b="1" dirty="0"/>
              <a:t>Objection</a:t>
            </a:r>
            <a:r>
              <a:rPr lang="en-US" dirty="0"/>
              <a:t>: This is not fair. In the case of a short tree appearing as a human being with arms, it is possible since </a:t>
            </a:r>
            <a:r>
              <a:rPr lang="en-US" b="1" dirty="0"/>
              <a:t>both tree and human being are objects which can be known</a:t>
            </a:r>
            <a:r>
              <a:rPr lang="en-US" dirty="0"/>
              <a:t>. </a:t>
            </a:r>
            <a:r>
              <a:rPr lang="en-US" b="1" dirty="0"/>
              <a:t>Mistaking them is possible</a:t>
            </a:r>
          </a:p>
          <a:p>
            <a:r>
              <a:rPr lang="en-US" dirty="0"/>
              <a:t>In this case of body-bearer of body (</a:t>
            </a:r>
            <a:r>
              <a:rPr lang="en-US" dirty="0" err="1"/>
              <a:t>deha-dehi</a:t>
            </a:r>
            <a:r>
              <a:rPr lang="en-US" dirty="0"/>
              <a:t>) Atman is </a:t>
            </a:r>
            <a:r>
              <a:rPr lang="en-US" b="1" dirty="0"/>
              <a:t>subject</a:t>
            </a:r>
            <a:r>
              <a:rPr lang="en-US" dirty="0"/>
              <a:t> and Body is </a:t>
            </a:r>
            <a:r>
              <a:rPr lang="en-US" b="1" dirty="0"/>
              <a:t>known (object)</a:t>
            </a:r>
            <a:r>
              <a:rPr lang="en-US" dirty="0"/>
              <a:t>. How can body be mistaken as I?</a:t>
            </a:r>
          </a:p>
          <a:p>
            <a:endParaRPr lang="en-US" dirty="0"/>
          </a:p>
        </p:txBody>
      </p:sp>
    </p:spTree>
    <p:extLst>
      <p:ext uri="{BB962C8B-B14F-4D97-AF65-F5344CB8AC3E}">
        <p14:creationId xmlns:p14="http://schemas.microsoft.com/office/powerpoint/2010/main" val="3690863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D07AC-9A9C-62A3-6248-D179740B55A3}"/>
              </a:ext>
            </a:extLst>
          </p:cNvPr>
          <p:cNvSpPr>
            <a:spLocks noGrp="1"/>
          </p:cNvSpPr>
          <p:nvPr>
            <p:ph type="title"/>
          </p:nvPr>
        </p:nvSpPr>
        <p:spPr/>
        <p:txBody>
          <a:bodyPr/>
          <a:lstStyle/>
          <a:p>
            <a:r>
              <a:rPr lang="en-US" dirty="0"/>
              <a:t>13</a:t>
            </a:r>
            <a:r>
              <a:rPr lang="en-US" baseline="30000" dirty="0"/>
              <a:t>th</a:t>
            </a:r>
            <a:r>
              <a:rPr lang="en-US" dirty="0"/>
              <a:t> chapter</a:t>
            </a:r>
          </a:p>
        </p:txBody>
      </p:sp>
      <p:sp>
        <p:nvSpPr>
          <p:cNvPr id="3" name="Content Placeholder 2">
            <a:extLst>
              <a:ext uri="{FF2B5EF4-FFF2-40B4-BE49-F238E27FC236}">
                <a16:creationId xmlns:a16="http://schemas.microsoft.com/office/drawing/2014/main" id="{B169E12F-765B-AD22-F22B-D7B975DE95A3}"/>
              </a:ext>
            </a:extLst>
          </p:cNvPr>
          <p:cNvSpPr>
            <a:spLocks noGrp="1"/>
          </p:cNvSpPr>
          <p:nvPr>
            <p:ph idx="1"/>
          </p:nvPr>
        </p:nvSpPr>
        <p:spPr/>
        <p:txBody>
          <a:bodyPr>
            <a:normAutofit fontScale="92500" lnSpcReduction="10000"/>
          </a:bodyPr>
          <a:lstStyle/>
          <a:p>
            <a:r>
              <a:rPr lang="en-US" dirty="0"/>
              <a:t>avidya is not related to the “Ishwara” or atma who is </a:t>
            </a:r>
            <a:r>
              <a:rPr lang="en-US" dirty="0" err="1"/>
              <a:t>jnatha</a:t>
            </a:r>
            <a:r>
              <a:rPr lang="en-US" dirty="0"/>
              <a:t>. It is like problem with </a:t>
            </a:r>
            <a:r>
              <a:rPr lang="en-US" dirty="0" err="1"/>
              <a:t>karana</a:t>
            </a:r>
            <a:r>
              <a:rPr lang="en-US" dirty="0"/>
              <a:t> dharma or instrument like eyes. Eyes have a problem which can be corrected. </a:t>
            </a:r>
          </a:p>
          <a:p>
            <a:r>
              <a:rPr lang="en-US" b="1" dirty="0"/>
              <a:t>If avidya is </a:t>
            </a:r>
            <a:r>
              <a:rPr lang="en-US" b="1" dirty="0" err="1"/>
              <a:t>svadharma</a:t>
            </a:r>
            <a:r>
              <a:rPr lang="en-US" b="1" dirty="0"/>
              <a:t> of atma</a:t>
            </a:r>
            <a:r>
              <a:rPr lang="en-US" dirty="0"/>
              <a:t>, </a:t>
            </a:r>
            <a:r>
              <a:rPr lang="en-US" b="1" dirty="0"/>
              <a:t>like how heat is related to fire</a:t>
            </a:r>
            <a:r>
              <a:rPr lang="en-US" dirty="0"/>
              <a:t>, </a:t>
            </a:r>
            <a:r>
              <a:rPr lang="en-US" b="1" dirty="0"/>
              <a:t>that can never be got rid off!</a:t>
            </a:r>
          </a:p>
          <a:p>
            <a:r>
              <a:rPr lang="en-US" dirty="0" err="1"/>
              <a:t>Nirvikari</a:t>
            </a:r>
            <a:r>
              <a:rPr lang="en-US" dirty="0"/>
              <a:t> who does not have any connect with anyone, </a:t>
            </a:r>
            <a:r>
              <a:rPr lang="en-US" dirty="0" err="1"/>
              <a:t>jiva</a:t>
            </a:r>
            <a:r>
              <a:rPr lang="en-US" dirty="0"/>
              <a:t> is Ishwara</a:t>
            </a:r>
          </a:p>
          <a:p>
            <a:r>
              <a:rPr lang="sa-IN" b="0" i="0" dirty="0">
                <a:solidFill>
                  <a:srgbClr val="222222"/>
                </a:solidFill>
                <a:effectLst/>
                <a:latin typeface="Open Sans" panose="020B0606030504020204" pitchFamily="34" charset="0"/>
              </a:rPr>
              <a:t>अनादित्वान्निर्गुणत्वात्परमात्मायमव्ययः।</a:t>
            </a:r>
            <a:br>
              <a:rPr lang="sa-IN" dirty="0"/>
            </a:br>
            <a:r>
              <a:rPr lang="sa-IN" b="0" i="0" dirty="0">
                <a:solidFill>
                  <a:srgbClr val="222222"/>
                </a:solidFill>
                <a:effectLst/>
                <a:latin typeface="Open Sans" panose="020B0606030504020204" pitchFamily="34" charset="0"/>
              </a:rPr>
              <a:t>शरीरस्थोऽपि कौन्तेय न करोति न लिप्यते।।13.32।।</a:t>
            </a:r>
            <a:endParaRPr lang="en-US" dirty="0"/>
          </a:p>
        </p:txBody>
      </p:sp>
    </p:spTree>
    <p:extLst>
      <p:ext uri="{BB962C8B-B14F-4D97-AF65-F5344CB8AC3E}">
        <p14:creationId xmlns:p14="http://schemas.microsoft.com/office/powerpoint/2010/main" val="768877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20387-AC67-2EF6-F497-90D2E1C7D551}"/>
              </a:ext>
            </a:extLst>
          </p:cNvPr>
          <p:cNvSpPr>
            <a:spLocks noGrp="1"/>
          </p:cNvSpPr>
          <p:nvPr>
            <p:ph type="title"/>
          </p:nvPr>
        </p:nvSpPr>
        <p:spPr/>
        <p:txBody>
          <a:bodyPr/>
          <a:lstStyle/>
          <a:p>
            <a:r>
              <a:rPr lang="en-US" dirty="0"/>
              <a:t>Mutual super-imposition (</a:t>
            </a:r>
            <a:r>
              <a:rPr lang="en-US" dirty="0" err="1"/>
              <a:t>adhyasa</a:t>
            </a:r>
            <a:r>
              <a:rPr lang="en-US" dirty="0"/>
              <a:t>) possible</a:t>
            </a:r>
          </a:p>
        </p:txBody>
      </p:sp>
      <p:pic>
        <p:nvPicPr>
          <p:cNvPr id="5" name="Picture 4">
            <a:extLst>
              <a:ext uri="{FF2B5EF4-FFF2-40B4-BE49-F238E27FC236}">
                <a16:creationId xmlns:a16="http://schemas.microsoft.com/office/drawing/2014/main" id="{23C2E1B6-902C-CE72-B620-E13D85162163}"/>
              </a:ext>
            </a:extLst>
          </p:cNvPr>
          <p:cNvPicPr>
            <a:picLocks noChangeAspect="1"/>
          </p:cNvPicPr>
          <p:nvPr/>
        </p:nvPicPr>
        <p:blipFill>
          <a:blip r:embed="rId2"/>
          <a:stretch>
            <a:fillRect/>
          </a:stretch>
        </p:blipFill>
        <p:spPr>
          <a:xfrm>
            <a:off x="706672" y="1931214"/>
            <a:ext cx="5562600" cy="3933825"/>
          </a:xfrm>
          <a:prstGeom prst="rect">
            <a:avLst/>
          </a:prstGeom>
        </p:spPr>
      </p:pic>
      <p:sp>
        <p:nvSpPr>
          <p:cNvPr id="6" name="Oval 5">
            <a:extLst>
              <a:ext uri="{FF2B5EF4-FFF2-40B4-BE49-F238E27FC236}">
                <a16:creationId xmlns:a16="http://schemas.microsoft.com/office/drawing/2014/main" id="{02AF8224-990F-8BD4-E142-9AD57CA694A6}"/>
              </a:ext>
            </a:extLst>
          </p:cNvPr>
          <p:cNvSpPr/>
          <p:nvPr/>
        </p:nvSpPr>
        <p:spPr>
          <a:xfrm>
            <a:off x="6655242" y="3225248"/>
            <a:ext cx="101776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r>
              <a:rPr lang="en-US" dirty="0" err="1"/>
              <a:t>aham</a:t>
            </a:r>
            <a:endParaRPr lang="en-US" dirty="0"/>
          </a:p>
        </p:txBody>
      </p:sp>
      <p:sp>
        <p:nvSpPr>
          <p:cNvPr id="7" name="TextBox 6">
            <a:extLst>
              <a:ext uri="{FF2B5EF4-FFF2-40B4-BE49-F238E27FC236}">
                <a16:creationId xmlns:a16="http://schemas.microsoft.com/office/drawing/2014/main" id="{949F2800-CF36-DC2E-0AA6-24DED0FBAEAA}"/>
              </a:ext>
            </a:extLst>
          </p:cNvPr>
          <p:cNvSpPr txBox="1"/>
          <p:nvPr/>
        </p:nvSpPr>
        <p:spPr>
          <a:xfrm>
            <a:off x="7967207" y="2425148"/>
            <a:ext cx="3792772" cy="3693319"/>
          </a:xfrm>
          <a:prstGeom prst="rect">
            <a:avLst/>
          </a:prstGeom>
          <a:noFill/>
        </p:spPr>
        <p:txBody>
          <a:bodyPr wrap="square" rtlCol="0">
            <a:spAutoFit/>
          </a:bodyPr>
          <a:lstStyle/>
          <a:p>
            <a:r>
              <a:rPr lang="en-US" dirty="0" err="1"/>
              <a:t>Aham</a:t>
            </a:r>
            <a:r>
              <a:rPr lang="en-US" dirty="0"/>
              <a:t> </a:t>
            </a:r>
            <a:r>
              <a:rPr lang="en-US" dirty="0" err="1"/>
              <a:t>sukhi</a:t>
            </a:r>
            <a:r>
              <a:rPr lang="en-US" dirty="0"/>
              <a:t> </a:t>
            </a:r>
            <a:r>
              <a:rPr lang="en-US" dirty="0" err="1"/>
              <a:t>aham</a:t>
            </a:r>
            <a:r>
              <a:rPr lang="en-US" dirty="0"/>
              <a:t> </a:t>
            </a:r>
            <a:r>
              <a:rPr lang="en-US" dirty="0" err="1"/>
              <a:t>duhkhi</a:t>
            </a:r>
            <a:r>
              <a:rPr lang="en-US" dirty="0"/>
              <a:t> – I am happy I am sad</a:t>
            </a:r>
          </a:p>
          <a:p>
            <a:endParaRPr lang="en-US" dirty="0"/>
          </a:p>
          <a:p>
            <a:r>
              <a:rPr lang="en-US" dirty="0" err="1"/>
              <a:t>Antah</a:t>
            </a:r>
            <a:r>
              <a:rPr lang="en-US" dirty="0"/>
              <a:t> </a:t>
            </a:r>
            <a:r>
              <a:rPr lang="en-US" dirty="0" err="1"/>
              <a:t>karana</a:t>
            </a:r>
            <a:r>
              <a:rPr lang="en-US" dirty="0"/>
              <a:t> dharma ascribed to self</a:t>
            </a:r>
          </a:p>
          <a:p>
            <a:endParaRPr lang="en-US" dirty="0"/>
          </a:p>
          <a:p>
            <a:r>
              <a:rPr lang="en-US" dirty="0" err="1"/>
              <a:t>Aham</a:t>
            </a:r>
            <a:r>
              <a:rPr lang="en-US" dirty="0"/>
              <a:t> </a:t>
            </a:r>
            <a:r>
              <a:rPr lang="en-US" dirty="0" err="1"/>
              <a:t>sthulah</a:t>
            </a:r>
            <a:r>
              <a:rPr lang="en-US" dirty="0"/>
              <a:t> </a:t>
            </a:r>
            <a:r>
              <a:rPr lang="en-US" dirty="0" err="1"/>
              <a:t>aham</a:t>
            </a:r>
            <a:r>
              <a:rPr lang="en-US" dirty="0"/>
              <a:t> </a:t>
            </a:r>
            <a:r>
              <a:rPr lang="en-US" dirty="0" err="1"/>
              <a:t>krishaha</a:t>
            </a:r>
            <a:endParaRPr lang="en-US" dirty="0"/>
          </a:p>
          <a:p>
            <a:r>
              <a:rPr lang="en-US" dirty="0"/>
              <a:t>I am fat , I am lean</a:t>
            </a:r>
          </a:p>
          <a:p>
            <a:endParaRPr lang="en-US" dirty="0"/>
          </a:p>
          <a:p>
            <a:r>
              <a:rPr lang="en-US" dirty="0"/>
              <a:t>Body attribute ascribed to self.</a:t>
            </a:r>
          </a:p>
          <a:p>
            <a:endParaRPr lang="en-US" dirty="0"/>
          </a:p>
          <a:p>
            <a:r>
              <a:rPr lang="en-US" dirty="0"/>
              <a:t>Old age, death is ascribed to the self,  it is body attribute ascribed to self</a:t>
            </a:r>
          </a:p>
          <a:p>
            <a:endParaRPr lang="en-US" dirty="0"/>
          </a:p>
        </p:txBody>
      </p:sp>
    </p:spTree>
    <p:extLst>
      <p:ext uri="{BB962C8B-B14F-4D97-AF65-F5344CB8AC3E}">
        <p14:creationId xmlns:p14="http://schemas.microsoft.com/office/powerpoint/2010/main" val="2029862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Gtemp.potx" id="{150C9A29-B46D-4164-BEDC-D2B3B9075C40}" vid="{77F8E3B8-8262-4243-86B3-3304E837A47E}"/>
    </a:ext>
  </a:extLst>
</a:theme>
</file>

<file path=docProps/app.xml><?xml version="1.0" encoding="utf-8"?>
<Properties xmlns="http://schemas.openxmlformats.org/officeDocument/2006/extended-properties" xmlns:vt="http://schemas.openxmlformats.org/officeDocument/2006/docPropsVTypes">
  <Template>BGtemp</Template>
  <TotalTime>15542</TotalTime>
  <Words>2359</Words>
  <Application>Microsoft Office PowerPoint</Application>
  <PresentationFormat>Widescreen</PresentationFormat>
  <Paragraphs>145</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Open Sans</vt:lpstr>
      <vt:lpstr>robotoregular</vt:lpstr>
      <vt:lpstr>Office Theme</vt:lpstr>
      <vt:lpstr>Concepts in Shankara Bhashya</vt:lpstr>
      <vt:lpstr>13th chapter concepts</vt:lpstr>
      <vt:lpstr>13th chapter</vt:lpstr>
      <vt:lpstr>Purva paksha</vt:lpstr>
      <vt:lpstr>Answer</vt:lpstr>
      <vt:lpstr>Answer</vt:lpstr>
      <vt:lpstr>Answer</vt:lpstr>
      <vt:lpstr>13th chapter</vt:lpstr>
      <vt:lpstr>Mutual super-imposition (adhyasa) possible</vt:lpstr>
      <vt:lpstr>Who is the knower, feeler, experiencer?</vt:lpstr>
      <vt:lpstr>Superimposition: adhyasa</vt:lpstr>
      <vt:lpstr>Get to the point. Let me ask you a tough question!</vt:lpstr>
      <vt:lpstr>Concept of antah-karana</vt:lpstr>
      <vt:lpstr>Advaita: Maya, illusion, mithya, “anrta”, avidya, vyavaharika satya (conventional reality) </vt:lpstr>
      <vt:lpstr>nirupAdhika Satya, absolute truth, nirguna brahman </vt:lpstr>
      <vt:lpstr>Shastras become useless if jiva is brahman!</vt:lpstr>
      <vt:lpstr>Dvaitins have deep problems</vt:lpstr>
      <vt:lpstr>Understand the nature of kshetrajna clearly</vt:lpstr>
      <vt:lpstr>Who is the person who is bound and stuck in avidya</vt:lpstr>
      <vt:lpstr>To whom is this avidya?</vt:lpstr>
      <vt:lpstr>More details in</vt:lpstr>
      <vt:lpstr>Consciousness (I) as we understand, is kshetra</vt:lpstr>
      <vt:lpstr>What is kshetra? What leads to self knowledge?</vt:lpstr>
      <vt:lpstr>How to get self knowledge?</vt:lpstr>
      <vt:lpstr>Jneyam: Nature of Self (13.12)</vt:lpstr>
      <vt:lpstr>continued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Concepts in Shankara Bhashya</dc:title>
  <dc:creator>Krishna Kashyap</dc:creator>
  <cp:lastModifiedBy>Krishna Kashyap</cp:lastModifiedBy>
  <cp:revision>22</cp:revision>
  <dcterms:created xsi:type="dcterms:W3CDTF">2022-05-04T13:41:45Z</dcterms:created>
  <dcterms:modified xsi:type="dcterms:W3CDTF">2022-06-26T14:27:51Z</dcterms:modified>
</cp:coreProperties>
</file>