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5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MY" altLang="en-US" dirty="0"/>
              <a:t>Binocular Targets</a:t>
            </a:r>
            <a:endParaRPr lang="en-MY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MY" altLang="en-US"/>
              <a:t>Cancer &amp; Canis Major Constellation</a:t>
            </a:r>
            <a:endParaRPr lang="en-MY" altLang="en-US"/>
          </a:p>
        </p:txBody>
      </p:sp>
      <p:graphicFrame>
        <p:nvGraphicFramePr>
          <p:cNvPr id="4" name="Content Placeholder 3"/>
          <p:cNvGraphicFramePr/>
          <p:nvPr>
            <p:ph idx="1"/>
          </p:nvPr>
        </p:nvGraphicFramePr>
        <p:xfrm>
          <a:off x="838200" y="1825625"/>
          <a:ext cx="10515600" cy="197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010"/>
                <a:gridCol w="2653665"/>
                <a:gridCol w="2712720"/>
                <a:gridCol w="1906270"/>
                <a:gridCol w="1257935"/>
              </a:tblGrid>
              <a:tr h="1905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Beehive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M48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Hydra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5.8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Beehive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M44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Cancer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3.1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Golden Eye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M67 / NGC2682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Cancer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6.9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Little Beehive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M41 / NGC 2287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Canis Major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4.5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T CMa Cluster / Pirate's Jewel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NGC 2362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Canis Major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4.1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M50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M50 / NGC 2323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Canis Major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5.9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MY" altLang="en-US"/>
              <a:t>Puppis Constellation </a:t>
            </a:r>
            <a:endParaRPr lang="en-MY" altLang="en-US"/>
          </a:p>
        </p:txBody>
      </p:sp>
      <p:graphicFrame>
        <p:nvGraphicFramePr>
          <p:cNvPr id="4" name="Content Placeholder 3"/>
          <p:cNvGraphicFramePr/>
          <p:nvPr>
            <p:ph idx="1"/>
          </p:nvPr>
        </p:nvGraphicFramePr>
        <p:xfrm>
          <a:off x="838200" y="1825625"/>
          <a:ext cx="10515600" cy="162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830"/>
                <a:gridCol w="1577340"/>
                <a:gridCol w="1612900"/>
                <a:gridCol w="1132840"/>
                <a:gridCol w="748030"/>
                <a:gridCol w="4264660"/>
              </a:tblGrid>
              <a:tr h="22606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M47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M47 / NGC 2422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Puppis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4.4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M46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M46 &amp; NGC 2438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Puppis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6.1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There's a PN in M46, which Mag of 11.7 &amp; 9 O' Clock position. 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Butterfly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M93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Puppis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6.2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Bold &amp; Arrow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NGC2439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Puppis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6.9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Electric Guitar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NGC2477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Puppis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5.8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MY" altLang="en-US"/>
              <a:t>Random objects...</a:t>
            </a:r>
            <a:endParaRPr lang="en-MY" altLang="en-US"/>
          </a:p>
        </p:txBody>
      </p:sp>
      <p:graphicFrame>
        <p:nvGraphicFramePr>
          <p:cNvPr id="5" name="Content Placeholder 4"/>
          <p:cNvGraphicFramePr/>
          <p:nvPr>
            <p:ph idx="1"/>
          </p:nvPr>
        </p:nvGraphicFramePr>
        <p:xfrm>
          <a:off x="838200" y="1825625"/>
          <a:ext cx="105156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830"/>
                <a:gridCol w="1577340"/>
                <a:gridCol w="1612900"/>
                <a:gridCol w="1132840"/>
                <a:gridCol w="748030"/>
                <a:gridCol w="4264660"/>
              </a:tblGrid>
              <a:tr h="7620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Epsilon Lyrae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Double Double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Multiple star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Lyrae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5/5.2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Binocs: Just a double star...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8": May be higher mag (Feb star party @80x didnt separate them) &amp; check resolution to their doubles - 2.3 arc seconds apart - possible?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/>
          <p:nvPr/>
        </p:nvGraphicFramePr>
        <p:xfrm>
          <a:off x="837565" y="2587625"/>
          <a:ext cx="10516870" cy="1143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465"/>
                <a:gridCol w="1576705"/>
                <a:gridCol w="1612900"/>
                <a:gridCol w="1133475"/>
                <a:gridCol w="748030"/>
                <a:gridCol w="4265295"/>
              </a:tblGrid>
              <a:tr h="11436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Coathanger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Coathanger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Asterism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Vulpecula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3.6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Binocs: A beautiful coat hanger in sky.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8": May not fit into the FoV @ 1deg?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/>
          <p:nvPr/>
        </p:nvGraphicFramePr>
        <p:xfrm>
          <a:off x="838200" y="3731260"/>
          <a:ext cx="10515600" cy="602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355"/>
                <a:gridCol w="1580515"/>
                <a:gridCol w="1600200"/>
                <a:gridCol w="1149350"/>
                <a:gridCol w="753110"/>
                <a:gridCol w="4243070"/>
              </a:tblGrid>
              <a:tr h="60261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Uranus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sz="11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Planet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Aries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5.69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sz="11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MY" altLang="en-US"/>
              <a:t>Missing constellations (TBD)</a:t>
            </a:r>
            <a:endParaRPr lang="en-MY" altLang="en-US"/>
          </a:p>
        </p:txBody>
      </p:sp>
      <p:sp>
        <p:nvSpPr>
          <p:cNvPr id="3" name="Content Placeholder 2"/>
          <p:cNvSpPr/>
          <p:nvPr>
            <p:ph sz="half" idx="1"/>
          </p:nvPr>
        </p:nvSpPr>
        <p:spPr/>
        <p:txBody>
          <a:bodyPr>
            <a:normAutofit lnSpcReduction="10000"/>
          </a:bodyPr>
          <a:p>
            <a:r>
              <a:rPr lang="en-MY" altLang="en-US"/>
              <a:t>Virgo, Crater, Corvus</a:t>
            </a:r>
            <a:endParaRPr lang="en-MY" altLang="en-US"/>
          </a:p>
          <a:p>
            <a:r>
              <a:rPr lang="en-MY" altLang="en-US"/>
              <a:t>Libra</a:t>
            </a:r>
            <a:endParaRPr lang="en-MY" altLang="en-US"/>
          </a:p>
          <a:p>
            <a:r>
              <a:rPr lang="en-MY" altLang="en-US"/>
              <a:t>Scorpius</a:t>
            </a:r>
            <a:endParaRPr lang="en-MY" altLang="en-US"/>
          </a:p>
          <a:p>
            <a:endParaRPr lang="en-MY" altLang="en-US"/>
          </a:p>
          <a:p>
            <a:r>
              <a:rPr lang="en-MY" altLang="en-US"/>
              <a:t>Vela, Lupus, Norma</a:t>
            </a:r>
            <a:endParaRPr lang="en-MY" altLang="en-US"/>
          </a:p>
          <a:p>
            <a:endParaRPr lang="en-MY" altLang="en-US"/>
          </a:p>
          <a:p>
            <a:r>
              <a:rPr lang="en-MY" altLang="en-US"/>
              <a:t>Ursa Major, Minor, Lynx, Draco</a:t>
            </a:r>
            <a:endParaRPr lang="en-MY" altLang="en-US"/>
          </a:p>
          <a:p>
            <a:endParaRPr lang="en-MY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20000"/>
          </a:bodyPr>
          <a:p>
            <a:r>
              <a:rPr lang="en-MY" altLang="en-US"/>
              <a:t>Centarus</a:t>
            </a:r>
            <a:endParaRPr lang="en-MY" altLang="en-US"/>
          </a:p>
          <a:p>
            <a:r>
              <a:rPr lang="en-MY" altLang="en-US"/>
              <a:t>Crux</a:t>
            </a:r>
            <a:endParaRPr lang="en-MY" altLang="en-US"/>
          </a:p>
          <a:p>
            <a:r>
              <a:rPr lang="en-MY" altLang="en-US"/>
              <a:t>Carina</a:t>
            </a:r>
            <a:endParaRPr lang="en-MY" altLang="en-US"/>
          </a:p>
          <a:p>
            <a:endParaRPr lang="en-MY" altLang="en-US"/>
          </a:p>
          <a:p>
            <a:r>
              <a:rPr lang="en-MY" altLang="en-US"/>
              <a:t>Coma Berencies, </a:t>
            </a:r>
            <a:endParaRPr lang="en-MY" altLang="en-US"/>
          </a:p>
          <a:p>
            <a:r>
              <a:rPr lang="en-MY" altLang="en-US"/>
              <a:t>Bootes, Corona Borealis</a:t>
            </a:r>
            <a:endParaRPr lang="en-MY" altLang="en-US"/>
          </a:p>
          <a:p>
            <a:r>
              <a:rPr lang="en-MY" altLang="en-US"/>
              <a:t>Hercules, Serpens</a:t>
            </a:r>
            <a:endParaRPr lang="en-MY" altLang="en-US"/>
          </a:p>
          <a:p>
            <a:r>
              <a:rPr lang="en-MY" altLang="en-US"/>
              <a:t>Ophiuchus</a:t>
            </a:r>
            <a:endParaRPr lang="en-MY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MY" altLang="en-US"/>
              <a:t>Auriga Constellation (Pentagon)</a:t>
            </a:r>
            <a:endParaRPr lang="en-MY" altLang="en-US"/>
          </a:p>
        </p:txBody>
      </p:sp>
      <p:graphicFrame>
        <p:nvGraphicFramePr>
          <p:cNvPr id="4" name="Content Placeholder 3"/>
          <p:cNvGraphicFramePr/>
          <p:nvPr>
            <p:ph idx="1"/>
          </p:nvPr>
        </p:nvGraphicFramePr>
        <p:xfrm>
          <a:off x="838200" y="1825625"/>
          <a:ext cx="10515600" cy="1968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010"/>
                <a:gridCol w="2653665"/>
                <a:gridCol w="2712720"/>
                <a:gridCol w="1906270"/>
                <a:gridCol w="1257935"/>
              </a:tblGrid>
              <a:tr h="492125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buNone/>
                      </a:pPr>
                      <a:r>
                        <a:rPr lang="en-MY" alt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Object Id</a:t>
                      </a:r>
                      <a:endParaRPr lang="en-MY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buNone/>
                      </a:pPr>
                      <a:r>
                        <a:rPr lang="en-MY" alt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Object Name</a:t>
                      </a:r>
                      <a:endParaRPr lang="en-MY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buNone/>
                      </a:pPr>
                      <a:r>
                        <a:rPr lang="en-MY" alt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Object Type</a:t>
                      </a:r>
                      <a:endParaRPr lang="en-MY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buNone/>
                      </a:pPr>
                      <a:r>
                        <a:rPr lang="en-MY" alt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Constellation</a:t>
                      </a:r>
                      <a:endParaRPr lang="en-MY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buNone/>
                      </a:pPr>
                      <a:r>
                        <a:rPr lang="en-MY" alt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Magnitude</a:t>
                      </a:r>
                      <a:endParaRPr lang="en-MY" alt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M38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NGC1912 / Starfish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Auriga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6.4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M36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NGC1960 / Pinwheel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Auriga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M37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NGC2099 / Jan Salt&amp;Pepper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Auriga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5.6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MY" altLang="en-US"/>
              <a:t>Andromeda / Triangulum Constellation</a:t>
            </a:r>
            <a:endParaRPr lang="en-MY" altLang="en-US"/>
          </a:p>
        </p:txBody>
      </p:sp>
      <p:graphicFrame>
        <p:nvGraphicFramePr>
          <p:cNvPr id="5" name="Content Placeholder 4"/>
          <p:cNvGraphicFramePr/>
          <p:nvPr>
            <p:ph idx="1"/>
          </p:nvPr>
        </p:nvGraphicFramePr>
        <p:xfrm>
          <a:off x="838200" y="1825625"/>
          <a:ext cx="10515600" cy="2095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830"/>
                <a:gridCol w="1577340"/>
                <a:gridCol w="1612900"/>
                <a:gridCol w="1132840"/>
                <a:gridCol w="748030"/>
                <a:gridCol w="4264660"/>
              </a:tblGrid>
              <a:tr h="7620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M31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Andromeda Galaxy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Galaxy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Andromeda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3.44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Binocs: Cotton Blob, probably around 2deg. Use averted vision to see more of the lanes/arms, if at all.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8": M110 as a smaller blob? M32 is starlike? Some arms/lanes?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M33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Triangulum Galaxy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Galaxy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Triangulum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5.72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Binocs: Tiny blob, if at all.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8": As Shashi mentioned, try to look for NGC604 (HII). Check for other HII in the frame (NGC588, 592, 595), if possible.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NGC752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752 / Caldwell 28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Andromeda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5.7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Binocs: ?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8": Should be a lot of objects of 9/10 mag stars in a 1deg view.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MY" altLang="en-US"/>
              <a:t>Taurus Constellation</a:t>
            </a:r>
            <a:endParaRPr lang="en-MY" altLang="en-US"/>
          </a:p>
        </p:txBody>
      </p:sp>
      <p:graphicFrame>
        <p:nvGraphicFramePr>
          <p:cNvPr id="4" name="Content Placeholder 3"/>
          <p:cNvGraphicFramePr/>
          <p:nvPr>
            <p:ph idx="1"/>
          </p:nvPr>
        </p:nvGraphicFramePr>
        <p:xfrm>
          <a:off x="838200" y="1825625"/>
          <a:ext cx="10515600" cy="1440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830"/>
                <a:gridCol w="1577340"/>
                <a:gridCol w="1612900"/>
                <a:gridCol w="1132840"/>
                <a:gridCol w="748030"/>
                <a:gridCol w="4264660"/>
              </a:tblGrid>
              <a:tr h="190500">
                <a:tc>
                  <a:txBody>
                    <a:bodyPr/>
                    <a:p>
                      <a:pPr indent="0" algn="l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M45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Pleiades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Cluster with nebulosity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Taurus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1.2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Merope, Maia Nebula...and stars count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p>
                      <a:pPr indent="0" algn="l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NGC1647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Pirate Moon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Taurus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6.4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p>
                      <a:pPr indent="0" algn="l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M1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NGC1952 / Crab Nebula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SNR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Taurus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8.4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p>
                      <a:pPr indent="0" algn="l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NGC1807/1817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Poorman's double double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Taurus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7-7.7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p>
                      <a:pPr indent="0" algn="l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Ruby Star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119 Tau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Star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Taurus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4.3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MY" altLang="en-US"/>
              <a:t>Gemini Constellation (Twins)</a:t>
            </a:r>
            <a:endParaRPr lang="en-MY" altLang="en-US"/>
          </a:p>
        </p:txBody>
      </p:sp>
      <p:graphicFrame>
        <p:nvGraphicFramePr>
          <p:cNvPr id="4" name="Content Placeholder 3"/>
          <p:cNvGraphicFramePr/>
          <p:nvPr>
            <p:ph idx="1"/>
          </p:nvPr>
        </p:nvGraphicFramePr>
        <p:xfrm>
          <a:off x="838200" y="1825625"/>
          <a:ext cx="10515600" cy="845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830"/>
                <a:gridCol w="1577340"/>
                <a:gridCol w="1612900"/>
                <a:gridCol w="1132840"/>
                <a:gridCol w="748030"/>
                <a:gridCol w="4264660"/>
              </a:tblGrid>
              <a:tr h="3810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M35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NGC2168 / Shoebuckle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Gemini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5.1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NGC2174/5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Monkeyhead Nebula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Nebula &amp; cluster inside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Gemini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6.8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Cluster mag is 6.8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NGC2129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Cr 77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Gemini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6.7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MY" altLang="en-US"/>
              <a:t>Orion Constellation (Hunter)</a:t>
            </a:r>
            <a:endParaRPr lang="en-MY" altLang="en-US"/>
          </a:p>
        </p:txBody>
      </p:sp>
      <p:graphicFrame>
        <p:nvGraphicFramePr>
          <p:cNvPr id="4" name="Content Placeholder 3"/>
          <p:cNvGraphicFramePr/>
          <p:nvPr>
            <p:ph idx="1"/>
          </p:nvPr>
        </p:nvGraphicFramePr>
        <p:xfrm>
          <a:off x="838200" y="1825625"/>
          <a:ext cx="10515600" cy="1750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830"/>
                <a:gridCol w="1577340"/>
                <a:gridCol w="1612900"/>
                <a:gridCol w="1132840"/>
                <a:gridCol w="748030"/>
                <a:gridCol w="4264660"/>
              </a:tblGrid>
              <a:tr h="3810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The 37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NGC2169 / LE Cluster / Little Pleiades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Orion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5.9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Fish Mouth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Dark Nebula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Orion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May be from Shashi's scope / ??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Orion Nebula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M42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Nebula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Orion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De Marian Nebula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M43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Nebula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Orion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Casper Nebula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M78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R Nebula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Orion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8.3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Coal Car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NGC1981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Orion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4.2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NGC1662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Orion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6.4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MY" altLang="en-US"/>
              <a:t>Monoceros Constellation</a:t>
            </a:r>
            <a:endParaRPr lang="en-MY" altLang="en-US"/>
          </a:p>
        </p:txBody>
      </p:sp>
      <p:graphicFrame>
        <p:nvGraphicFramePr>
          <p:cNvPr id="4" name="Content Placeholder 3"/>
          <p:cNvGraphicFramePr/>
          <p:nvPr>
            <p:ph idx="1"/>
          </p:nvPr>
        </p:nvGraphicFramePr>
        <p:xfrm>
          <a:off x="838200" y="1825625"/>
          <a:ext cx="10515600" cy="203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830"/>
                <a:gridCol w="1577340"/>
                <a:gridCol w="1612900"/>
                <a:gridCol w="1132840"/>
                <a:gridCol w="748030"/>
                <a:gridCol w="4264660"/>
              </a:tblGrid>
              <a:tr h="5715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Christmas Tree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Cone Nebular / Fox Fur Nebula / NGC2264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Cluster with nebulosity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Monoceros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3.9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IC 448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LBN931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HII Region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Monoceros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4.48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Have to check this out. SBr is so bright.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Plaskett's star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V640 Mon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Binary star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Monoceros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One of the massive binary systems known...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Rosette Nebula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NGC2244/NGC2238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Cluster with nebulosity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Monoceros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4.8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Cluster mag is 4.8, nebulosity is 9!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Double Wedge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NGC2232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Monoceros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3.9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Hagrid's Dragon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NGC2301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Monoceros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MY" altLang="en-US"/>
              <a:t>Cassiopeia Constellation (W / M shaped)</a:t>
            </a:r>
            <a:endParaRPr lang="en-MY" altLang="en-US"/>
          </a:p>
        </p:txBody>
      </p:sp>
      <p:graphicFrame>
        <p:nvGraphicFramePr>
          <p:cNvPr id="4" name="Content Placeholder 3"/>
          <p:cNvGraphicFramePr/>
          <p:nvPr>
            <p:ph idx="1"/>
          </p:nvPr>
        </p:nvGraphicFramePr>
        <p:xfrm>
          <a:off x="838200" y="1825625"/>
          <a:ext cx="10515600" cy="321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830"/>
                <a:gridCol w="1577340"/>
                <a:gridCol w="1612900"/>
                <a:gridCol w="1132840"/>
                <a:gridCol w="748030"/>
                <a:gridCol w="4264660"/>
              </a:tblGrid>
              <a:tr h="5715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NGC7789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Caroline's Rose Cluster / Star Mist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Cassioepeia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6.7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p>
                      <a:pPr indent="0" algn="ctr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NGC457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Dragonfly / Owl Cluster / C13 / Cr 12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Cassioepeia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6.4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NGC225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Sailboat Cluster / Cr7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Cassioepeia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5715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M52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NGC7654 / Cassiopeia Salt&amp;Pepper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Cassioepeia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6.9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M103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NGC581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Cassioepeia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7.4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NGC659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Yin-Yang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Cassioepeia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7.9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3810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NGC663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Lawnmover / Letter S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Cassioepeia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7.1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3810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NGC654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Fuzzy Butterfly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Cassioepeia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6.5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NGC 884 / 869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Doube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Cassioepeia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3.8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MY" altLang="en-US"/>
              <a:t>Perseus Constellation</a:t>
            </a:r>
            <a:endParaRPr lang="en-MY" altLang="en-US"/>
          </a:p>
        </p:txBody>
      </p:sp>
      <p:graphicFrame>
        <p:nvGraphicFramePr>
          <p:cNvPr id="4" name="Content Placeholder 3"/>
          <p:cNvGraphicFramePr/>
          <p:nvPr>
            <p:ph idx="1"/>
          </p:nvPr>
        </p:nvGraphicFramePr>
        <p:xfrm>
          <a:off x="838200" y="1825625"/>
          <a:ext cx="10515600" cy="952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010"/>
                <a:gridCol w="2653665"/>
                <a:gridCol w="2712720"/>
                <a:gridCol w="1906270"/>
                <a:gridCol w="1257935"/>
              </a:tblGrid>
              <a:tr h="3810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M34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NGC1039 / Spiral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Perseus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5.2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NGC1528 / 1545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m&amp;m Double Cluster / Running Man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Open cluster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Perseus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10000"/>
                        </a:lnSpc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Calibri" panose="020F0502020204030204" charset="-122"/>
                        </a:rPr>
                        <a:t>6.2</a:t>
                      </a:r>
                      <a:endParaRPr lang="en-US" sz="1400" b="0">
                        <a:solidFill>
                          <a:srgbClr val="000000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t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3945</Words>
  <Application>WPS Presentation</Application>
  <PresentationFormat>Widescreen</PresentationFormat>
  <Paragraphs>593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Calibri</vt:lpstr>
      <vt:lpstr>Office Theme</vt:lpstr>
      <vt:lpstr>PowerPoint 演示文稿</vt:lpstr>
      <vt:lpstr>PowerPoint 演示文稿</vt:lpstr>
      <vt:lpstr>Auriga Constellation (Pentagon)</vt:lpstr>
      <vt:lpstr>Auriga Constellation (Pentagon)</vt:lpstr>
      <vt:lpstr>Auriga Constellation (Pentagon)</vt:lpstr>
      <vt:lpstr>Auriga Constellation (Pentagon)</vt:lpstr>
      <vt:lpstr>Auriga Constellation (Pentagon)</vt:lpstr>
      <vt:lpstr>Auriga Constellation (Pentagon)</vt:lpstr>
      <vt:lpstr>Auriga Constellation (Pentagon)</vt:lpstr>
      <vt:lpstr>Auriga Constellation (Pentagon)</vt:lpstr>
      <vt:lpstr>Auriga Constellation (Pentagon)</vt:lpstr>
      <vt:lpstr>Auriga Constellation (Pentagon)</vt:lpstr>
      <vt:lpstr>Auriga Constellation (Pentagon)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Binocular Targets</dc:title>
  <dc:creator/>
  <cp:lastModifiedBy>user</cp:lastModifiedBy>
  <cp:revision>8</cp:revision>
  <dcterms:created xsi:type="dcterms:W3CDTF">2021-01-25T05:07:55Z</dcterms:created>
  <dcterms:modified xsi:type="dcterms:W3CDTF">2021-01-25T10:56:07Z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1033-11.2.0.9937</vt:lpwstr>
  </property>
</Properties>
</file>